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avi" ContentType="video/x-msvideo"/>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435" r:id="rId2"/>
    <p:sldId id="537" r:id="rId3"/>
    <p:sldId id="488" r:id="rId4"/>
    <p:sldId id="436" r:id="rId5"/>
    <p:sldId id="538" r:id="rId6"/>
    <p:sldId id="485" r:id="rId7"/>
    <p:sldId id="438" r:id="rId8"/>
    <p:sldId id="439" r:id="rId9"/>
    <p:sldId id="525" r:id="rId10"/>
    <p:sldId id="470" r:id="rId11"/>
    <p:sldId id="461" r:id="rId12"/>
    <p:sldId id="515" r:id="rId13"/>
    <p:sldId id="613" r:id="rId14"/>
    <p:sldId id="444" r:id="rId15"/>
    <p:sldId id="447" r:id="rId16"/>
    <p:sldId id="463" r:id="rId17"/>
    <p:sldId id="474" r:id="rId18"/>
    <p:sldId id="490" r:id="rId19"/>
    <p:sldId id="446" r:id="rId20"/>
    <p:sldId id="491" r:id="rId21"/>
    <p:sldId id="464" r:id="rId22"/>
    <p:sldId id="489" r:id="rId23"/>
    <p:sldId id="516" r:id="rId24"/>
    <p:sldId id="614" r:id="rId25"/>
    <p:sldId id="579" r:id="rId26"/>
    <p:sldId id="481" r:id="rId27"/>
    <p:sldId id="580" r:id="rId28"/>
    <p:sldId id="581" r:id="rId29"/>
    <p:sldId id="591" r:id="rId30"/>
    <p:sldId id="592" r:id="rId31"/>
    <p:sldId id="611" r:id="rId32"/>
    <p:sldId id="612" r:id="rId33"/>
    <p:sldId id="602" r:id="rId34"/>
    <p:sldId id="604" r:id="rId35"/>
    <p:sldId id="578" r:id="rId36"/>
    <p:sldId id="384" r:id="rId37"/>
    <p:sldId id="396" r:id="rId38"/>
    <p:sldId id="536" r:id="rId39"/>
    <p:sldId id="420" r:id="rId40"/>
    <p:sldId id="375" r:id="rId41"/>
    <p:sldId id="408" r:id="rId42"/>
    <p:sldId id="377" r:id="rId43"/>
    <p:sldId id="379" r:id="rId44"/>
    <p:sldId id="610" r:id="rId45"/>
    <p:sldId id="601" r:id="rId46"/>
    <p:sldId id="584" r:id="rId47"/>
    <p:sldId id="585" r:id="rId48"/>
    <p:sldId id="586" r:id="rId49"/>
    <p:sldId id="587" r:id="rId50"/>
    <p:sldId id="527" r:id="rId51"/>
    <p:sldId id="460" r:id="rId52"/>
    <p:sldId id="494" r:id="rId53"/>
    <p:sldId id="535" r:id="rId54"/>
    <p:sldId id="519" r:id="rId55"/>
    <p:sldId id="486" r:id="rId56"/>
    <p:sldId id="522" r:id="rId57"/>
    <p:sldId id="520" r:id="rId58"/>
    <p:sldId id="428" r:id="rId59"/>
    <p:sldId id="429" r:id="rId60"/>
    <p:sldId id="388" r:id="rId61"/>
    <p:sldId id="570" r:id="rId62"/>
    <p:sldId id="571" r:id="rId63"/>
    <p:sldId id="588" r:id="rId64"/>
    <p:sldId id="589" r:id="rId65"/>
    <p:sldId id="532" r:id="rId66"/>
  </p:sldIdLst>
  <p:sldSz cx="9144000" cy="6858000" type="screen4x3"/>
  <p:notesSz cx="7315200" cy="9601200"/>
  <p:defaultTextStyle>
    <a:defPPr>
      <a:defRPr lang="en-US"/>
    </a:defPPr>
    <a:lvl1pPr algn="l" rtl="0" fontAlgn="base">
      <a:spcBef>
        <a:spcPct val="0"/>
      </a:spcBef>
      <a:spcAft>
        <a:spcPct val="0"/>
      </a:spcAft>
      <a:defRPr sz="1400" kern="1200">
        <a:solidFill>
          <a:schemeClr val="tx1"/>
        </a:solidFill>
        <a:latin typeface="Arial" pitchFamily="34" charset="0"/>
        <a:ea typeface="+mn-ea"/>
        <a:cs typeface="+mn-cs"/>
      </a:defRPr>
    </a:lvl1pPr>
    <a:lvl2pPr marL="457200" algn="l" rtl="0" fontAlgn="base">
      <a:spcBef>
        <a:spcPct val="0"/>
      </a:spcBef>
      <a:spcAft>
        <a:spcPct val="0"/>
      </a:spcAft>
      <a:defRPr sz="1400" kern="1200">
        <a:solidFill>
          <a:schemeClr val="tx1"/>
        </a:solidFill>
        <a:latin typeface="Arial" pitchFamily="34" charset="0"/>
        <a:ea typeface="+mn-ea"/>
        <a:cs typeface="+mn-cs"/>
      </a:defRPr>
    </a:lvl2pPr>
    <a:lvl3pPr marL="914400" algn="l" rtl="0" fontAlgn="base">
      <a:spcBef>
        <a:spcPct val="0"/>
      </a:spcBef>
      <a:spcAft>
        <a:spcPct val="0"/>
      </a:spcAft>
      <a:defRPr sz="1400" kern="1200">
        <a:solidFill>
          <a:schemeClr val="tx1"/>
        </a:solidFill>
        <a:latin typeface="Arial" pitchFamily="34" charset="0"/>
        <a:ea typeface="+mn-ea"/>
        <a:cs typeface="+mn-cs"/>
      </a:defRPr>
    </a:lvl3pPr>
    <a:lvl4pPr marL="1371600" algn="l" rtl="0" fontAlgn="base">
      <a:spcBef>
        <a:spcPct val="0"/>
      </a:spcBef>
      <a:spcAft>
        <a:spcPct val="0"/>
      </a:spcAft>
      <a:defRPr sz="1400" kern="1200">
        <a:solidFill>
          <a:schemeClr val="tx1"/>
        </a:solidFill>
        <a:latin typeface="Arial" pitchFamily="34" charset="0"/>
        <a:ea typeface="+mn-ea"/>
        <a:cs typeface="+mn-cs"/>
      </a:defRPr>
    </a:lvl4pPr>
    <a:lvl5pPr marL="1828800" algn="l" rtl="0" fontAlgn="base">
      <a:spcBef>
        <a:spcPct val="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400" kern="1200">
        <a:solidFill>
          <a:schemeClr val="tx1"/>
        </a:solidFill>
        <a:latin typeface="Arial" pitchFamily="34" charset="0"/>
        <a:ea typeface="+mn-ea"/>
        <a:cs typeface="+mn-cs"/>
      </a:defRPr>
    </a:lvl6pPr>
    <a:lvl7pPr marL="2743200" algn="l" defTabSz="914400" rtl="0" eaLnBrk="1" latinLnBrk="0" hangingPunct="1">
      <a:defRPr sz="1400" kern="1200">
        <a:solidFill>
          <a:schemeClr val="tx1"/>
        </a:solidFill>
        <a:latin typeface="Arial" pitchFamily="34" charset="0"/>
        <a:ea typeface="+mn-ea"/>
        <a:cs typeface="+mn-cs"/>
      </a:defRPr>
    </a:lvl7pPr>
    <a:lvl8pPr marL="3200400" algn="l" defTabSz="914400" rtl="0" eaLnBrk="1" latinLnBrk="0" hangingPunct="1">
      <a:defRPr sz="1400" kern="1200">
        <a:solidFill>
          <a:schemeClr val="tx1"/>
        </a:solidFill>
        <a:latin typeface="Arial" pitchFamily="34" charset="0"/>
        <a:ea typeface="+mn-ea"/>
        <a:cs typeface="+mn-cs"/>
      </a:defRPr>
    </a:lvl8pPr>
    <a:lvl9pPr marL="3657600" algn="l" defTabSz="914400" rtl="0" eaLnBrk="1" latinLnBrk="0" hangingPunct="1">
      <a:defRPr sz="14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993300"/>
    <a:srgbClr val="99FF33"/>
    <a:srgbClr val="000066"/>
    <a:srgbClr val="000099"/>
    <a:srgbClr val="FF6600"/>
    <a:srgbClr val="3366F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34587" autoAdjust="0"/>
    <p:restoredTop sz="86400" autoAdjust="0"/>
  </p:normalViewPr>
  <p:slideViewPr>
    <p:cSldViewPr>
      <p:cViewPr>
        <p:scale>
          <a:sx n="100" d="100"/>
          <a:sy n="100" d="100"/>
        </p:scale>
        <p:origin x="-768" y="4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534"/>
    </p:cViewPr>
  </p:sorterViewPr>
  <p:notesViewPr>
    <p:cSldViewPr>
      <p:cViewPr varScale="1">
        <p:scale>
          <a:sx n="85" d="100"/>
          <a:sy n="85" d="100"/>
        </p:scale>
        <p:origin x="-3786" y="-96"/>
      </p:cViewPr>
      <p:guideLst>
        <p:guide orient="horz" pos="3024"/>
        <p:guide pos="2304"/>
      </p:guideLst>
    </p:cSldViewPr>
  </p:notes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4.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75.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defRPr sz="1300"/>
            </a:lvl1pPr>
          </a:lstStyle>
          <a:p>
            <a:endParaRPr lang="en-US" altLang="en-US"/>
          </a:p>
        </p:txBody>
      </p:sp>
      <p:sp>
        <p:nvSpPr>
          <p:cNvPr id="11267" name="Rectangle 3"/>
          <p:cNvSpPr>
            <a:spLocks noGrp="1" noChangeArrowheads="1"/>
          </p:cNvSpPr>
          <p:nvPr>
            <p:ph type="dt" idx="1"/>
          </p:nvPr>
        </p:nvSpPr>
        <p:spPr bwMode="auto">
          <a:xfrm>
            <a:off x="4143587"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a:lvl1pPr>
          </a:lstStyle>
          <a:p>
            <a:endParaRPr lang="en-US" altLang="en-US"/>
          </a:p>
        </p:txBody>
      </p:sp>
      <p:sp>
        <p:nvSpPr>
          <p:cNvPr id="1126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269" name="Rectangle 5"/>
          <p:cNvSpPr>
            <a:spLocks noGrp="1" noChangeArrowheads="1"/>
          </p:cNvSpPr>
          <p:nvPr>
            <p:ph type="body" sz="quarter" idx="3"/>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1270" name="Rectangle 6"/>
          <p:cNvSpPr>
            <a:spLocks noGrp="1" noChangeArrowheads="1"/>
          </p:cNvSpPr>
          <p:nvPr>
            <p:ph type="ftr" sz="quarter" idx="4"/>
          </p:nvPr>
        </p:nvSpPr>
        <p:spPr bwMode="auto">
          <a:xfrm>
            <a:off x="0"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defRPr sz="1300"/>
            </a:lvl1pPr>
          </a:lstStyle>
          <a:p>
            <a:endParaRPr lang="en-US" altLang="en-US"/>
          </a:p>
        </p:txBody>
      </p:sp>
      <p:sp>
        <p:nvSpPr>
          <p:cNvPr id="11271" name="Rectangle 7"/>
          <p:cNvSpPr>
            <a:spLocks noGrp="1" noChangeArrowheads="1"/>
          </p:cNvSpPr>
          <p:nvPr>
            <p:ph type="sldNum" sz="quarter" idx="5"/>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a:lvl1pPr>
          </a:lstStyle>
          <a:p>
            <a:fld id="{515B2EBD-78EA-4C26-ADAC-350577C81AA7}" type="slidenum">
              <a:rPr lang="en-US" altLang="en-US"/>
              <a:pPr/>
              <a:t>‹#›</a:t>
            </a:fld>
            <a:endParaRPr lang="en-US" altLang="en-US"/>
          </a:p>
        </p:txBody>
      </p:sp>
    </p:spTree>
    <p:extLst>
      <p:ext uri="{BB962C8B-B14F-4D97-AF65-F5344CB8AC3E}">
        <p14:creationId xmlns:p14="http://schemas.microsoft.com/office/powerpoint/2010/main" val="89211743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D7109-6510-4FD8-AC45-C3535386DC5E}" type="slidenum">
              <a:rPr lang="en-US" altLang="en-US"/>
              <a:pPr/>
              <a:t>1</a:t>
            </a:fld>
            <a:endParaRPr lang="en-US" altLang="en-US"/>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88707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87D074-7AF4-4F43-BBAD-D489B1F3FA1F}" type="slidenum">
              <a:rPr lang="en-US" altLang="en-US"/>
              <a:pPr/>
              <a:t>11</a:t>
            </a:fld>
            <a:endParaRPr lang="en-US" altLang="en-US"/>
          </a:p>
        </p:txBody>
      </p:sp>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91917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B3D9E9-0713-4718-BA77-CBCD4B4FD9C1}" type="slidenum">
              <a:rPr lang="en-US" altLang="en-US"/>
              <a:pPr/>
              <a:t>12</a:t>
            </a:fld>
            <a:endParaRPr lang="en-US" altLang="en-US"/>
          </a:p>
        </p:txBody>
      </p:sp>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36224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44057-9FA8-48AB-AA6B-C3E7C29A6F9E}" type="slidenum">
              <a:rPr lang="en-US" altLang="en-US"/>
              <a:pPr/>
              <a:t>13</a:t>
            </a:fld>
            <a:endParaRPr lang="en-US" altLang="en-US"/>
          </a:p>
        </p:txBody>
      </p:sp>
      <p:sp>
        <p:nvSpPr>
          <p:cNvPr id="580610" name="Rectangle 2"/>
          <p:cNvSpPr>
            <a:spLocks noGrp="1" noRot="1" noChangeAspect="1" noChangeArrowheads="1" noTextEdit="1"/>
          </p:cNvSpPr>
          <p:nvPr>
            <p:ph type="sldImg"/>
          </p:nvPr>
        </p:nvSpPr>
        <p:spPr>
          <a:ln/>
        </p:spPr>
      </p:sp>
      <p:sp>
        <p:nvSpPr>
          <p:cNvPr id="580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3879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ED12B1-EA52-45A2-AF8D-C0ABCAC8137B}" type="slidenum">
              <a:rPr lang="en-US" altLang="en-US"/>
              <a:pPr/>
              <a:t>14</a:t>
            </a:fld>
            <a:endParaRPr lang="en-US" altLang="en-US"/>
          </a:p>
        </p:txBody>
      </p:sp>
      <p:sp>
        <p:nvSpPr>
          <p:cNvPr id="367618" name="Rectangle 2"/>
          <p:cNvSpPr>
            <a:spLocks noGrp="1" noRot="1" noChangeAspect="1" noChangeArrowheads="1" noTextEdit="1"/>
          </p:cNvSpPr>
          <p:nvPr>
            <p:ph type="sldImg"/>
          </p:nvPr>
        </p:nvSpPr>
        <p:spPr>
          <a:ln/>
        </p:spPr>
      </p:sp>
      <p:sp>
        <p:nvSpPr>
          <p:cNvPr id="3676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67160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80BD20-4407-485E-A2DD-05EEF746FDB9}" type="slidenum">
              <a:rPr lang="en-US" altLang="en-US"/>
              <a:pPr/>
              <a:t>15</a:t>
            </a:fld>
            <a:endParaRPr lang="en-US" altLang="en-US"/>
          </a:p>
        </p:txBody>
      </p:sp>
      <p:sp>
        <p:nvSpPr>
          <p:cNvPr id="372738" name="Rectangle 2"/>
          <p:cNvSpPr>
            <a:spLocks noGrp="1" noRot="1" noChangeAspect="1" noChangeArrowheads="1" noTextEdit="1"/>
          </p:cNvSpPr>
          <p:nvPr>
            <p:ph type="sldImg"/>
          </p:nvPr>
        </p:nvSpPr>
        <p:spPr>
          <a:ln/>
        </p:spPr>
      </p:sp>
      <p:sp>
        <p:nvSpPr>
          <p:cNvPr id="3727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65243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374818-5CF1-4EE5-ADBE-5490A62EA606}" type="slidenum">
              <a:rPr lang="en-US" altLang="en-US"/>
              <a:pPr/>
              <a:t>16</a:t>
            </a:fld>
            <a:endParaRPr lang="en-US" altLang="en-US"/>
          </a:p>
        </p:txBody>
      </p:sp>
      <p:sp>
        <p:nvSpPr>
          <p:cNvPr id="455682" name="Rectangle 2"/>
          <p:cNvSpPr>
            <a:spLocks noGrp="1" noRot="1" noChangeAspect="1" noChangeArrowheads="1" noTextEdit="1"/>
          </p:cNvSpPr>
          <p:nvPr>
            <p:ph type="sldImg"/>
          </p:nvPr>
        </p:nvSpPr>
        <p:spPr>
          <a:ln/>
        </p:spPr>
      </p:sp>
      <p:sp>
        <p:nvSpPr>
          <p:cNvPr id="4556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07534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A0B534-CEAB-4130-8C9D-8EBA0D2E2A91}" type="slidenum">
              <a:rPr lang="en-US" altLang="en-US"/>
              <a:pPr/>
              <a:t>17</a:t>
            </a:fld>
            <a:endParaRPr lang="en-US" altLang="en-US"/>
          </a:p>
        </p:txBody>
      </p:sp>
      <p:sp>
        <p:nvSpPr>
          <p:cNvPr id="456706" name="Rectangle 2"/>
          <p:cNvSpPr>
            <a:spLocks noGrp="1" noRot="1" noChangeAspect="1" noChangeArrowheads="1" noTextEdit="1"/>
          </p:cNvSpPr>
          <p:nvPr>
            <p:ph type="sldImg"/>
          </p:nvPr>
        </p:nvSpPr>
        <p:spPr>
          <a:ln/>
        </p:spPr>
      </p:sp>
      <p:sp>
        <p:nvSpPr>
          <p:cNvPr id="4567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72282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5C90F3-BA8D-4A1B-91C4-A695C2A48ABA}" type="slidenum">
              <a:rPr lang="en-US" altLang="en-US"/>
              <a:pPr/>
              <a:t>18</a:t>
            </a:fld>
            <a:endParaRPr lang="en-US" altLang="en-US"/>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13032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2CA69-5EFB-4C3B-8447-BE582C6ABC7A}" type="slidenum">
              <a:rPr lang="en-US" altLang="en-US"/>
              <a:pPr/>
              <a:t>19</a:t>
            </a:fld>
            <a:endParaRPr lang="en-US" altLang="en-US"/>
          </a:p>
        </p:txBody>
      </p:sp>
      <p:sp>
        <p:nvSpPr>
          <p:cNvPr id="370690" name="Rectangle 2"/>
          <p:cNvSpPr>
            <a:spLocks noGrp="1" noRot="1" noChangeAspect="1" noChangeArrowheads="1" noTextEdit="1"/>
          </p:cNvSpPr>
          <p:nvPr>
            <p:ph type="sldImg"/>
          </p:nvPr>
        </p:nvSpPr>
        <p:spPr>
          <a:ln/>
        </p:spPr>
      </p:sp>
      <p:sp>
        <p:nvSpPr>
          <p:cNvPr id="370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82206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3E7E1-6293-478B-9172-6CB34226097B}" type="slidenum">
              <a:rPr lang="en-US" altLang="en-US"/>
              <a:pPr/>
              <a:t>20</a:t>
            </a:fld>
            <a:endParaRPr lang="en-US" altLang="en-US"/>
          </a:p>
        </p:txBody>
      </p:sp>
      <p:sp>
        <p:nvSpPr>
          <p:cNvPr id="471042" name="Rectangle 2"/>
          <p:cNvSpPr>
            <a:spLocks noGrp="1" noRot="1" noChangeAspect="1" noChangeArrowheads="1" noTextEdit="1"/>
          </p:cNvSpPr>
          <p:nvPr>
            <p:ph type="sldImg"/>
          </p:nvPr>
        </p:nvSpPr>
        <p:spPr>
          <a:ln/>
        </p:spPr>
      </p:sp>
      <p:sp>
        <p:nvSpPr>
          <p:cNvPr id="471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54216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b="1" dirty="0">
                <a:cs typeface="Arial" pitchFamily="34" charset="0"/>
              </a:rPr>
              <a:t>Prof. Furlani has joint appointments in the Depts. of Chemical and Biological  Engineering and Electrical  Engineering. His  research  involves multidisciplinary/</a:t>
            </a:r>
            <a:r>
              <a:rPr lang="en-US" sz="1500" b="1" dirty="0" err="1">
                <a:cs typeface="Arial" pitchFamily="34" charset="0"/>
              </a:rPr>
              <a:t>multiscale</a:t>
            </a:r>
            <a:r>
              <a:rPr lang="en-US" sz="1500" b="1" dirty="0">
                <a:cs typeface="Arial" pitchFamily="34" charset="0"/>
              </a:rPr>
              <a:t>  modeling with an emphasis on the development  of novel materials and devices. Current projects include:</a:t>
            </a:r>
          </a:p>
          <a:p>
            <a:pPr marL="241632" indent="-241632">
              <a:buAutoNum type="arabicPeriod"/>
            </a:pPr>
            <a:r>
              <a:rPr lang="en-US" sz="1500" b="1" dirty="0">
                <a:cs typeface="Arial" pitchFamily="34" charset="0"/>
              </a:rPr>
              <a:t>Development of  </a:t>
            </a:r>
            <a:r>
              <a:rPr lang="en-US" sz="1500" b="1" dirty="0" err="1">
                <a:cs typeface="Arial" pitchFamily="34" charset="0"/>
              </a:rPr>
              <a:t>microfluidc</a:t>
            </a:r>
            <a:r>
              <a:rPr lang="en-US" sz="1500" b="1" dirty="0">
                <a:cs typeface="Arial" pitchFamily="34" charset="0"/>
              </a:rPr>
              <a:t>–based optical </a:t>
            </a:r>
            <a:r>
              <a:rPr lang="en-US" sz="1500" b="1" dirty="0" err="1">
                <a:cs typeface="Arial" pitchFamily="34" charset="0"/>
              </a:rPr>
              <a:t>biosenors</a:t>
            </a:r>
            <a:r>
              <a:rPr lang="en-US" sz="1500" b="1" dirty="0">
                <a:cs typeface="Arial" pitchFamily="34" charset="0"/>
              </a:rPr>
              <a:t> </a:t>
            </a:r>
          </a:p>
          <a:p>
            <a:pPr marL="241632" indent="-241632">
              <a:buAutoNum type="arabicPeriod"/>
            </a:pPr>
            <a:r>
              <a:rPr lang="en-US" sz="1500" b="1" dirty="0">
                <a:cs typeface="Arial" pitchFamily="34" charset="0"/>
              </a:rPr>
              <a:t>Development of  polymer-based  </a:t>
            </a:r>
            <a:r>
              <a:rPr lang="en-US" sz="1500" b="1" dirty="0" err="1">
                <a:cs typeface="Arial" pitchFamily="34" charset="0"/>
              </a:rPr>
              <a:t>metamaterials</a:t>
            </a:r>
            <a:r>
              <a:rPr lang="en-US" sz="1500" b="1" dirty="0">
                <a:cs typeface="Arial" pitchFamily="34" charset="0"/>
              </a:rPr>
              <a:t>  using laser writing techniques. </a:t>
            </a:r>
          </a:p>
          <a:p>
            <a:pPr marL="241632" indent="-241632">
              <a:buAutoNum type="arabicPeriod"/>
            </a:pPr>
            <a:r>
              <a:rPr lang="en-US" sz="1500" b="1" dirty="0">
                <a:cs typeface="Arial" pitchFamily="34" charset="0"/>
              </a:rPr>
              <a:t>Analysis  of </a:t>
            </a:r>
            <a:r>
              <a:rPr lang="en-US" sz="1500" b="1" dirty="0" err="1">
                <a:cs typeface="Arial" pitchFamily="34" charset="0"/>
              </a:rPr>
              <a:t>plasmon</a:t>
            </a:r>
            <a:r>
              <a:rPr lang="en-US" sz="1500" b="1" dirty="0">
                <a:cs typeface="Arial" pitchFamily="34" charset="0"/>
              </a:rPr>
              <a:t>-enhanced  photothermal  energy conversion with an emphasis on cancer therapy.</a:t>
            </a:r>
          </a:p>
          <a:p>
            <a:pPr marL="241632" indent="-241632">
              <a:buAutoNum type="arabicPeriod"/>
            </a:pPr>
            <a:r>
              <a:rPr lang="en-US" sz="1500" b="1" dirty="0">
                <a:cs typeface="Arial" pitchFamily="34" charset="0"/>
              </a:rPr>
              <a:t>Development  and application of hybrid  magneto-</a:t>
            </a:r>
            <a:r>
              <a:rPr lang="en-US" sz="1500" b="1" dirty="0" err="1">
                <a:cs typeface="Arial" pitchFamily="34" charset="0"/>
              </a:rPr>
              <a:t>plasmonic</a:t>
            </a:r>
            <a:r>
              <a:rPr lang="en-US" sz="1500" b="1" dirty="0">
                <a:cs typeface="Arial" pitchFamily="34" charset="0"/>
              </a:rPr>
              <a:t> nanostructures for biomedical applications such as targeted drug delivery and photo-induced hyperthermia. </a:t>
            </a:r>
          </a:p>
          <a:p>
            <a:pPr marL="241632" indent="-241632">
              <a:buAutoNum type="arabicPeriod"/>
            </a:pPr>
            <a:r>
              <a:rPr lang="en-US" sz="1500" b="1" dirty="0">
                <a:cs typeface="Arial" pitchFamily="34" charset="0"/>
              </a:rPr>
              <a:t>Development of magnetic nanoparticle enhanced Surface Plasmon Resonance based  biosensors. The magnetic particles enable  accelerated field-directed trapping of the target biomaterial on the sensing element.</a:t>
            </a:r>
          </a:p>
        </p:txBody>
      </p:sp>
      <p:sp>
        <p:nvSpPr>
          <p:cNvPr id="4" name="Slide Number Placeholder 3"/>
          <p:cNvSpPr>
            <a:spLocks noGrp="1"/>
          </p:cNvSpPr>
          <p:nvPr>
            <p:ph type="sldNum" sz="quarter" idx="10"/>
          </p:nvPr>
        </p:nvSpPr>
        <p:spPr/>
        <p:txBody>
          <a:bodyPr/>
          <a:lstStyle/>
          <a:p>
            <a:fld id="{226C9523-1741-48BF-B86E-0E39B5429B0C}" type="slidenum">
              <a:rPr lang="en-US" smtClean="0"/>
              <a:t>2</a:t>
            </a:fld>
            <a:endParaRPr lang="en-US"/>
          </a:p>
        </p:txBody>
      </p:sp>
    </p:spTree>
    <p:extLst>
      <p:ext uri="{BB962C8B-B14F-4D97-AF65-F5344CB8AC3E}">
        <p14:creationId xmlns:p14="http://schemas.microsoft.com/office/powerpoint/2010/main" val="2596258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6A1154-022F-437A-BB80-6B3D43F6CF65}" type="slidenum">
              <a:rPr lang="en-US" altLang="en-US"/>
              <a:pPr/>
              <a:t>21</a:t>
            </a:fld>
            <a:endParaRPr lang="en-US" altLang="en-US"/>
          </a:p>
        </p:txBody>
      </p:sp>
      <p:sp>
        <p:nvSpPr>
          <p:cNvPr id="457730" name="Rectangle 2"/>
          <p:cNvSpPr>
            <a:spLocks noGrp="1" noRot="1" noChangeAspect="1" noChangeArrowheads="1" noTextEdit="1"/>
          </p:cNvSpPr>
          <p:nvPr>
            <p:ph type="sldImg"/>
          </p:nvPr>
        </p:nvSpPr>
        <p:spPr>
          <a:ln/>
        </p:spPr>
      </p:sp>
      <p:sp>
        <p:nvSpPr>
          <p:cNvPr id="4577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30438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CA22C1-01CA-46E2-8DF3-7FD9E3438BB7}" type="slidenum">
              <a:rPr lang="en-US" altLang="en-US"/>
              <a:pPr/>
              <a:t>22</a:t>
            </a:fld>
            <a:endParaRPr lang="en-US" altLang="en-US"/>
          </a:p>
        </p:txBody>
      </p:sp>
      <p:sp>
        <p:nvSpPr>
          <p:cNvPr id="466946" name="Rectangle 2"/>
          <p:cNvSpPr>
            <a:spLocks noGrp="1" noRot="1" noChangeAspect="1" noChangeArrowheads="1" noTextEdit="1"/>
          </p:cNvSpPr>
          <p:nvPr>
            <p:ph type="sldImg"/>
          </p:nvPr>
        </p:nvSpPr>
        <p:spPr>
          <a:ln/>
        </p:spPr>
      </p:sp>
      <p:sp>
        <p:nvSpPr>
          <p:cNvPr id="466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2694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8F2973-DEB3-463B-B495-45E3C0EE144E}" type="slidenum">
              <a:rPr lang="en-US" altLang="en-US"/>
              <a:pPr/>
              <a:t>23</a:t>
            </a:fld>
            <a:endParaRPr lang="en-US" alt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78539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44057-9FA8-48AB-AA6B-C3E7C29A6F9E}" type="slidenum">
              <a:rPr lang="en-US" altLang="en-US"/>
              <a:pPr/>
              <a:t>24</a:t>
            </a:fld>
            <a:endParaRPr lang="en-US" altLang="en-US"/>
          </a:p>
        </p:txBody>
      </p:sp>
      <p:sp>
        <p:nvSpPr>
          <p:cNvPr id="580610" name="Rectangle 2"/>
          <p:cNvSpPr>
            <a:spLocks noGrp="1" noRot="1" noChangeAspect="1" noChangeArrowheads="1" noTextEdit="1"/>
          </p:cNvSpPr>
          <p:nvPr>
            <p:ph type="sldImg"/>
          </p:nvPr>
        </p:nvSpPr>
        <p:spPr>
          <a:ln/>
        </p:spPr>
      </p:sp>
      <p:sp>
        <p:nvSpPr>
          <p:cNvPr id="5806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3906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6E837BD-CE0F-40CE-8D87-B25AE617FBA9}" type="slidenum">
              <a:rPr lang="en-US" altLang="en-US"/>
              <a:pPr/>
              <a:t>25</a:t>
            </a:fld>
            <a:endParaRPr lang="en-US" altLang="en-US"/>
          </a:p>
        </p:txBody>
      </p:sp>
      <p:sp>
        <p:nvSpPr>
          <p:cNvPr id="232450" name="Rectangle 7"/>
          <p:cNvSpPr txBox="1">
            <a:spLocks noGrp="1"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C8A4B34C-4C6F-44EE-8DE1-A5901D6E7B5E}" type="slidenum">
              <a:rPr lang="en-US" altLang="en-US" sz="1300"/>
              <a:pPr algn="r"/>
              <a:t>25</a:t>
            </a:fld>
            <a:endParaRPr lang="en-US" altLang="en-US" sz="1300"/>
          </a:p>
        </p:txBody>
      </p:sp>
      <p:sp>
        <p:nvSpPr>
          <p:cNvPr id="232451" name="Rectangle 2"/>
          <p:cNvSpPr>
            <a:spLocks noGrp="1" noRot="1" noChangeAspect="1" noChangeArrowheads="1" noTextEdit="1"/>
          </p:cNvSpPr>
          <p:nvPr>
            <p:ph type="sldImg"/>
          </p:nvPr>
        </p:nvSpPr>
        <p:spPr>
          <a:xfrm>
            <a:off x="1271588" y="714375"/>
            <a:ext cx="4773612" cy="3579813"/>
          </a:xfrm>
          <a:ln/>
        </p:spPr>
      </p:sp>
      <p:sp>
        <p:nvSpPr>
          <p:cNvPr id="232452" name="Rectangle 3"/>
          <p:cNvSpPr>
            <a:spLocks noGrp="1" noChangeArrowheads="1"/>
          </p:cNvSpPr>
          <p:nvPr>
            <p:ph type="body" idx="1"/>
          </p:nvPr>
        </p:nvSpPr>
        <p:spPr>
          <a:xfrm>
            <a:off x="975360" y="4532234"/>
            <a:ext cx="5364480" cy="4375546"/>
          </a:xfrm>
        </p:spPr>
        <p:txBody>
          <a:bodyPr/>
          <a:lstStyle/>
          <a:p>
            <a:endParaRPr lang="en-US" altLang="en-US"/>
          </a:p>
        </p:txBody>
      </p:sp>
    </p:spTree>
    <p:extLst>
      <p:ext uri="{BB962C8B-B14F-4D97-AF65-F5344CB8AC3E}">
        <p14:creationId xmlns:p14="http://schemas.microsoft.com/office/powerpoint/2010/main" val="3135938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859C59F-3E63-427C-B92F-3C44693EAC1D}" type="slidenum">
              <a:rPr lang="en-US" altLang="en-US"/>
              <a:pPr/>
              <a:t>26</a:t>
            </a:fld>
            <a:endParaRPr lang="en-US" altLang="en-US"/>
          </a:p>
        </p:txBody>
      </p:sp>
      <p:sp>
        <p:nvSpPr>
          <p:cNvPr id="443394" name="Rectangle 7"/>
          <p:cNvSpPr txBox="1">
            <a:spLocks noGrp="1" noChangeArrowheads="1"/>
          </p:cNvSpPr>
          <p:nvPr/>
        </p:nvSpPr>
        <p:spPr bwMode="auto">
          <a:xfrm>
            <a:off x="4145280" y="9146144"/>
            <a:ext cx="3169920" cy="47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eaLnBrk="0" hangingPunct="0"/>
            <a:fld id="{813822B1-A64E-4C14-BD6F-6D5547A264AF}" type="slidenum">
              <a:rPr lang="en-US" altLang="en-US" sz="1300">
                <a:latin typeface="Times New Roman" pitchFamily="18" charset="0"/>
                <a:cs typeface="Times New Roman" pitchFamily="18" charset="0"/>
              </a:rPr>
              <a:pPr algn="r" eaLnBrk="0" hangingPunct="0"/>
              <a:t>26</a:t>
            </a:fld>
            <a:endParaRPr lang="en-US" altLang="en-US" sz="1300">
              <a:latin typeface="Times New Roman" pitchFamily="18" charset="0"/>
              <a:cs typeface="Times New Roman" pitchFamily="18" charset="0"/>
            </a:endParaRPr>
          </a:p>
        </p:txBody>
      </p:sp>
      <p:sp>
        <p:nvSpPr>
          <p:cNvPr id="443395" name="Rectangle 2"/>
          <p:cNvSpPr>
            <a:spLocks noGrp="1" noRot="1" noChangeAspect="1" noChangeArrowheads="1" noTextEdit="1"/>
          </p:cNvSpPr>
          <p:nvPr>
            <p:ph type="sldImg"/>
          </p:nvPr>
        </p:nvSpPr>
        <p:spPr>
          <a:xfrm>
            <a:off x="1271588" y="714375"/>
            <a:ext cx="4773612" cy="3579813"/>
          </a:xfrm>
          <a:ln/>
        </p:spPr>
      </p:sp>
      <p:sp>
        <p:nvSpPr>
          <p:cNvPr id="443396" name="Rectangle 3"/>
          <p:cNvSpPr>
            <a:spLocks noGrp="1" noChangeArrowheads="1"/>
          </p:cNvSpPr>
          <p:nvPr>
            <p:ph type="body" idx="1"/>
          </p:nvPr>
        </p:nvSpPr>
        <p:spPr>
          <a:xfrm>
            <a:off x="975360" y="4532234"/>
            <a:ext cx="5364480" cy="4375546"/>
          </a:xfrm>
        </p:spPr>
        <p:txBody>
          <a:bodyPr/>
          <a:lstStyle/>
          <a:p>
            <a:endParaRPr lang="en-US" altLang="en-US"/>
          </a:p>
        </p:txBody>
      </p:sp>
    </p:spTree>
    <p:extLst>
      <p:ext uri="{BB962C8B-B14F-4D97-AF65-F5344CB8AC3E}">
        <p14:creationId xmlns:p14="http://schemas.microsoft.com/office/powerpoint/2010/main" val="2698468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28540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31"/>
          <p:cNvSpPr>
            <a:spLocks noGrp="1" noChangeArrowheads="1"/>
          </p:cNvSpPr>
          <p:nvPr>
            <p:ph type="sldNum" sz="quarter" idx="5"/>
          </p:nvPr>
        </p:nvSpPr>
        <p:spPr>
          <a:noFill/>
        </p:spPr>
        <p:txBody>
          <a:bodyPr/>
          <a:lstStyle>
            <a:lvl1pPr defTabSz="965701">
              <a:defRPr sz="1600" b="1">
                <a:solidFill>
                  <a:schemeClr val="accent2"/>
                </a:solidFill>
                <a:latin typeface="Arial" charset="0"/>
              </a:defRPr>
            </a:lvl1pPr>
            <a:lvl2pPr marL="757032" indent="-291167" defTabSz="965701">
              <a:defRPr sz="1600" b="1">
                <a:solidFill>
                  <a:schemeClr val="accent2"/>
                </a:solidFill>
                <a:latin typeface="Arial" charset="0"/>
              </a:defRPr>
            </a:lvl2pPr>
            <a:lvl3pPr marL="1164664" indent="-232932" defTabSz="965701">
              <a:defRPr sz="1600" b="1">
                <a:solidFill>
                  <a:schemeClr val="accent2"/>
                </a:solidFill>
                <a:latin typeface="Arial" charset="0"/>
              </a:defRPr>
            </a:lvl3pPr>
            <a:lvl4pPr marL="1630529" indent="-232932" defTabSz="965701">
              <a:defRPr sz="1600" b="1">
                <a:solidFill>
                  <a:schemeClr val="accent2"/>
                </a:solidFill>
                <a:latin typeface="Arial" charset="0"/>
              </a:defRPr>
            </a:lvl4pPr>
            <a:lvl5pPr marL="2096395" indent="-232932" defTabSz="965701">
              <a:defRPr sz="1600" b="1">
                <a:solidFill>
                  <a:schemeClr val="accent2"/>
                </a:solidFill>
                <a:latin typeface="Arial" charset="0"/>
              </a:defRPr>
            </a:lvl5pPr>
            <a:lvl6pPr marL="2562260" indent="-232932" defTabSz="965701" eaLnBrk="0" fontAlgn="base" hangingPunct="0">
              <a:spcBef>
                <a:spcPct val="0"/>
              </a:spcBef>
              <a:spcAft>
                <a:spcPct val="0"/>
              </a:spcAft>
              <a:defRPr sz="1600" b="1">
                <a:solidFill>
                  <a:schemeClr val="accent2"/>
                </a:solidFill>
                <a:latin typeface="Arial" charset="0"/>
              </a:defRPr>
            </a:lvl6pPr>
            <a:lvl7pPr marL="3028126" indent="-232932" defTabSz="965701" eaLnBrk="0" fontAlgn="base" hangingPunct="0">
              <a:spcBef>
                <a:spcPct val="0"/>
              </a:spcBef>
              <a:spcAft>
                <a:spcPct val="0"/>
              </a:spcAft>
              <a:defRPr sz="1600" b="1">
                <a:solidFill>
                  <a:schemeClr val="accent2"/>
                </a:solidFill>
                <a:latin typeface="Arial" charset="0"/>
              </a:defRPr>
            </a:lvl7pPr>
            <a:lvl8pPr marL="3493991" indent="-232932" defTabSz="965701" eaLnBrk="0" fontAlgn="base" hangingPunct="0">
              <a:spcBef>
                <a:spcPct val="0"/>
              </a:spcBef>
              <a:spcAft>
                <a:spcPct val="0"/>
              </a:spcAft>
              <a:defRPr sz="1600" b="1">
                <a:solidFill>
                  <a:schemeClr val="accent2"/>
                </a:solidFill>
                <a:latin typeface="Arial" charset="0"/>
              </a:defRPr>
            </a:lvl8pPr>
            <a:lvl9pPr marL="3959859" indent="-232932" defTabSz="965701" eaLnBrk="0" fontAlgn="base" hangingPunct="0">
              <a:spcBef>
                <a:spcPct val="0"/>
              </a:spcBef>
              <a:spcAft>
                <a:spcPct val="0"/>
              </a:spcAft>
              <a:defRPr sz="1600" b="1">
                <a:solidFill>
                  <a:schemeClr val="accent2"/>
                </a:solidFill>
                <a:latin typeface="Arial" charset="0"/>
              </a:defRPr>
            </a:lvl9pPr>
          </a:lstStyle>
          <a:p>
            <a:fld id="{2C05864D-A79C-4BBA-9C7D-09C70EE3E8A1}" type="slidenum">
              <a:rPr lang="en-US" sz="1300" b="0">
                <a:solidFill>
                  <a:schemeClr val="tx1"/>
                </a:solidFill>
                <a:latin typeface="Times New Roman" pitchFamily="18" charset="0"/>
              </a:rPr>
              <a:pPr/>
              <a:t>29</a:t>
            </a:fld>
            <a:endParaRPr lang="en-US" sz="1300" b="0">
              <a:solidFill>
                <a:schemeClr val="tx1"/>
              </a:solidFill>
              <a:latin typeface="Times New Roman"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r>
              <a:rPr lang="en-US" smtClean="0"/>
              <a:t>We treat all properties as averages over a suitably large number of molecules.</a:t>
            </a:r>
          </a:p>
          <a:p>
            <a:endParaRPr lang="en-US" smtClean="0"/>
          </a:p>
          <a:p>
            <a:r>
              <a:rPr lang="en-US" smtClean="0"/>
              <a:t>A small element of fluid, a fluid particle or fluid point, is the smallest element of fluid </a:t>
            </a:r>
          </a:p>
          <a:p>
            <a:r>
              <a:rPr lang="en-US" smtClean="0"/>
              <a:t>whose macroscopic properties are not influenced by individual molecules.</a:t>
            </a:r>
          </a:p>
        </p:txBody>
      </p:sp>
    </p:spTree>
    <p:extLst>
      <p:ext uri="{BB962C8B-B14F-4D97-AF65-F5344CB8AC3E}">
        <p14:creationId xmlns:p14="http://schemas.microsoft.com/office/powerpoint/2010/main" val="238469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lvl1pPr defTabSz="966615" eaLnBrk="0" hangingPunct="0">
              <a:defRPr>
                <a:solidFill>
                  <a:schemeClr val="tx1"/>
                </a:solidFill>
                <a:latin typeface="Arial" pitchFamily="34" charset="0"/>
              </a:defRPr>
            </a:lvl1pPr>
            <a:lvl2pPr marL="742817" indent="-285699" defTabSz="966615" eaLnBrk="0" hangingPunct="0">
              <a:defRPr>
                <a:solidFill>
                  <a:schemeClr val="tx1"/>
                </a:solidFill>
                <a:latin typeface="Arial" pitchFamily="34" charset="0"/>
              </a:defRPr>
            </a:lvl2pPr>
            <a:lvl3pPr marL="1142796" indent="-228560" defTabSz="966615" eaLnBrk="0" hangingPunct="0">
              <a:defRPr>
                <a:solidFill>
                  <a:schemeClr val="tx1"/>
                </a:solidFill>
                <a:latin typeface="Arial" pitchFamily="34" charset="0"/>
              </a:defRPr>
            </a:lvl3pPr>
            <a:lvl4pPr marL="1599915" indent="-228560" defTabSz="966615" eaLnBrk="0" hangingPunct="0">
              <a:defRPr>
                <a:solidFill>
                  <a:schemeClr val="tx1"/>
                </a:solidFill>
                <a:latin typeface="Arial" pitchFamily="34" charset="0"/>
              </a:defRPr>
            </a:lvl4pPr>
            <a:lvl5pPr marL="2057034" indent="-228560" defTabSz="966615" eaLnBrk="0" hangingPunct="0">
              <a:defRPr>
                <a:solidFill>
                  <a:schemeClr val="tx1"/>
                </a:solidFill>
                <a:latin typeface="Arial" pitchFamily="34" charset="0"/>
              </a:defRPr>
            </a:lvl5pPr>
            <a:lvl6pPr marL="2514152" indent="-228560" defTabSz="966615" eaLnBrk="0" fontAlgn="base" hangingPunct="0">
              <a:spcBef>
                <a:spcPct val="0"/>
              </a:spcBef>
              <a:spcAft>
                <a:spcPct val="0"/>
              </a:spcAft>
              <a:defRPr>
                <a:solidFill>
                  <a:schemeClr val="tx1"/>
                </a:solidFill>
                <a:latin typeface="Arial" pitchFamily="34" charset="0"/>
              </a:defRPr>
            </a:lvl6pPr>
            <a:lvl7pPr marL="2971271" indent="-228560" defTabSz="966615" eaLnBrk="0" fontAlgn="base" hangingPunct="0">
              <a:spcBef>
                <a:spcPct val="0"/>
              </a:spcBef>
              <a:spcAft>
                <a:spcPct val="0"/>
              </a:spcAft>
              <a:defRPr>
                <a:solidFill>
                  <a:schemeClr val="tx1"/>
                </a:solidFill>
                <a:latin typeface="Arial" pitchFamily="34" charset="0"/>
              </a:defRPr>
            </a:lvl7pPr>
            <a:lvl8pPr marL="3428389" indent="-228560" defTabSz="966615" eaLnBrk="0" fontAlgn="base" hangingPunct="0">
              <a:spcBef>
                <a:spcPct val="0"/>
              </a:spcBef>
              <a:spcAft>
                <a:spcPct val="0"/>
              </a:spcAft>
              <a:defRPr>
                <a:solidFill>
                  <a:schemeClr val="tx1"/>
                </a:solidFill>
                <a:latin typeface="Arial" pitchFamily="34" charset="0"/>
              </a:defRPr>
            </a:lvl8pPr>
            <a:lvl9pPr marL="3885507" indent="-228560" defTabSz="966615" eaLnBrk="0" fontAlgn="base" hangingPunct="0">
              <a:spcBef>
                <a:spcPct val="0"/>
              </a:spcBef>
              <a:spcAft>
                <a:spcPct val="0"/>
              </a:spcAft>
              <a:defRPr>
                <a:solidFill>
                  <a:schemeClr val="tx1"/>
                </a:solidFill>
                <a:latin typeface="Arial" pitchFamily="34" charset="0"/>
              </a:defRPr>
            </a:lvl9pPr>
          </a:lstStyle>
          <a:p>
            <a:pPr eaLnBrk="1" hangingPunct="1"/>
            <a:fld id="{DC789B87-CB0B-46A8-8E3A-CB98974963FE}" type="slidenum">
              <a:rPr lang="en-US"/>
              <a:pPr eaLnBrk="1" hangingPunct="1"/>
              <a:t>30</a:t>
            </a:fld>
            <a:endParaRPr lang="en-US"/>
          </a:p>
        </p:txBody>
      </p:sp>
      <p:sp>
        <p:nvSpPr>
          <p:cNvPr id="192515" name="Rectangle 2"/>
          <p:cNvSpPr>
            <a:spLocks noGrp="1" noRot="1" noChangeAspect="1" noChangeArrowheads="1" noTextEdit="1"/>
          </p:cNvSpPr>
          <p:nvPr>
            <p:ph type="sldImg"/>
          </p:nvPr>
        </p:nvSpPr>
        <p:spPr>
          <a:xfrm>
            <a:off x="1257300" y="719138"/>
            <a:ext cx="4802188" cy="3600450"/>
          </a:xfrm>
          <a:ln/>
        </p:spPr>
      </p:sp>
      <p:sp>
        <p:nvSpPr>
          <p:cNvPr id="192516" name="Rectangle 3"/>
          <p:cNvSpPr>
            <a:spLocks noGrp="1" noChangeArrowheads="1"/>
          </p:cNvSpPr>
          <p:nvPr>
            <p:ph type="body" idx="1"/>
          </p:nvPr>
        </p:nvSpPr>
        <p:spPr>
          <a:xfrm>
            <a:off x="731839" y="4560890"/>
            <a:ext cx="5853113" cy="4321175"/>
          </a:xfrm>
          <a:noFill/>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238814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defTabSz="966702" eaLnBrk="0" hangingPunct="0">
              <a:spcBef>
                <a:spcPct val="30000"/>
              </a:spcBef>
              <a:defRPr sz="1200">
                <a:solidFill>
                  <a:schemeClr val="tx1"/>
                </a:solidFill>
                <a:latin typeface="Arial" charset="0"/>
              </a:defRPr>
            </a:lvl1pPr>
            <a:lvl2pPr marL="742883" indent="-285725" defTabSz="966702" eaLnBrk="0" hangingPunct="0">
              <a:spcBef>
                <a:spcPct val="30000"/>
              </a:spcBef>
              <a:defRPr sz="1200">
                <a:solidFill>
                  <a:schemeClr val="tx1"/>
                </a:solidFill>
                <a:latin typeface="Arial" charset="0"/>
              </a:defRPr>
            </a:lvl2pPr>
            <a:lvl3pPr marL="1142898" indent="-228580" defTabSz="966702" eaLnBrk="0" hangingPunct="0">
              <a:spcBef>
                <a:spcPct val="30000"/>
              </a:spcBef>
              <a:defRPr sz="1200">
                <a:solidFill>
                  <a:schemeClr val="tx1"/>
                </a:solidFill>
                <a:latin typeface="Arial" charset="0"/>
              </a:defRPr>
            </a:lvl3pPr>
            <a:lvl4pPr marL="1600057" indent="-228580" defTabSz="966702" eaLnBrk="0" hangingPunct="0">
              <a:spcBef>
                <a:spcPct val="30000"/>
              </a:spcBef>
              <a:defRPr sz="1200">
                <a:solidFill>
                  <a:schemeClr val="tx1"/>
                </a:solidFill>
                <a:latin typeface="Arial" charset="0"/>
              </a:defRPr>
            </a:lvl4pPr>
            <a:lvl5pPr marL="2057217" indent="-228580" defTabSz="966702" eaLnBrk="0" hangingPunct="0">
              <a:spcBef>
                <a:spcPct val="30000"/>
              </a:spcBef>
              <a:defRPr sz="1200">
                <a:solidFill>
                  <a:schemeClr val="tx1"/>
                </a:solidFill>
                <a:latin typeface="Arial" charset="0"/>
              </a:defRPr>
            </a:lvl5pPr>
            <a:lvl6pPr marL="2514376" indent="-228580" defTabSz="966702" eaLnBrk="0" fontAlgn="base" hangingPunct="0">
              <a:spcBef>
                <a:spcPct val="30000"/>
              </a:spcBef>
              <a:spcAft>
                <a:spcPct val="0"/>
              </a:spcAft>
              <a:defRPr sz="1200">
                <a:solidFill>
                  <a:schemeClr val="tx1"/>
                </a:solidFill>
                <a:latin typeface="Arial" charset="0"/>
              </a:defRPr>
            </a:lvl6pPr>
            <a:lvl7pPr marL="2971536" indent="-228580" defTabSz="966702" eaLnBrk="0" fontAlgn="base" hangingPunct="0">
              <a:spcBef>
                <a:spcPct val="30000"/>
              </a:spcBef>
              <a:spcAft>
                <a:spcPct val="0"/>
              </a:spcAft>
              <a:defRPr sz="1200">
                <a:solidFill>
                  <a:schemeClr val="tx1"/>
                </a:solidFill>
                <a:latin typeface="Arial" charset="0"/>
              </a:defRPr>
            </a:lvl7pPr>
            <a:lvl8pPr marL="3428694" indent="-228580" defTabSz="966702" eaLnBrk="0" fontAlgn="base" hangingPunct="0">
              <a:spcBef>
                <a:spcPct val="30000"/>
              </a:spcBef>
              <a:spcAft>
                <a:spcPct val="0"/>
              </a:spcAft>
              <a:defRPr sz="1200">
                <a:solidFill>
                  <a:schemeClr val="tx1"/>
                </a:solidFill>
                <a:latin typeface="Arial" charset="0"/>
              </a:defRPr>
            </a:lvl8pPr>
            <a:lvl9pPr marL="3885854" indent="-228580" defTabSz="966702"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A65E2A5-10F8-46A4-898D-B31658277796}" type="slidenum">
              <a:rPr lang="en-US" altLang="en-US" sz="1300"/>
              <a:pPr eaLnBrk="1" hangingPunct="1">
                <a:spcBef>
                  <a:spcPct val="0"/>
                </a:spcBef>
              </a:pPr>
              <a:t>31</a:t>
            </a:fld>
            <a:endParaRPr lang="en-US" altLang="en-US" sz="13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32350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3D15F8-0274-4F63-9772-6A7C6B0D8657}" type="slidenum">
              <a:rPr lang="en-US" altLang="en-US"/>
              <a:pPr/>
              <a:t>3</a:t>
            </a:fld>
            <a:endParaRPr lang="en-US" altLang="en-US"/>
          </a:p>
        </p:txBody>
      </p:sp>
      <p:sp>
        <p:nvSpPr>
          <p:cNvPr id="464898" name="Rectangle 2"/>
          <p:cNvSpPr>
            <a:spLocks noGrp="1" noRot="1" noChangeAspect="1" noChangeArrowheads="1" noTextEdit="1"/>
          </p:cNvSpPr>
          <p:nvPr>
            <p:ph type="sldImg"/>
          </p:nvPr>
        </p:nvSpPr>
        <p:spPr>
          <a:ln/>
        </p:spPr>
      </p:sp>
      <p:sp>
        <p:nvSpPr>
          <p:cNvPr id="4648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35053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defTabSz="946474" eaLnBrk="0" hangingPunct="0">
              <a:spcBef>
                <a:spcPct val="30000"/>
              </a:spcBef>
              <a:defRPr sz="1300">
                <a:solidFill>
                  <a:schemeClr val="tx1"/>
                </a:solidFill>
                <a:latin typeface="Times New Roman" pitchFamily="18" charset="0"/>
              </a:defRPr>
            </a:lvl1pPr>
            <a:lvl2pPr marL="785372" indent="-302066" defTabSz="946474" eaLnBrk="0" hangingPunct="0">
              <a:spcBef>
                <a:spcPct val="30000"/>
              </a:spcBef>
              <a:defRPr sz="1300">
                <a:solidFill>
                  <a:schemeClr val="tx1"/>
                </a:solidFill>
                <a:latin typeface="Times New Roman" pitchFamily="18" charset="0"/>
              </a:defRPr>
            </a:lvl2pPr>
            <a:lvl3pPr marL="1208265" indent="-241653" defTabSz="946474" eaLnBrk="0" hangingPunct="0">
              <a:spcBef>
                <a:spcPct val="30000"/>
              </a:spcBef>
              <a:defRPr sz="1300">
                <a:solidFill>
                  <a:schemeClr val="tx1"/>
                </a:solidFill>
                <a:latin typeface="Times New Roman" pitchFamily="18" charset="0"/>
              </a:defRPr>
            </a:lvl3pPr>
            <a:lvl4pPr marL="1691571" indent="-241653" defTabSz="946474" eaLnBrk="0" hangingPunct="0">
              <a:spcBef>
                <a:spcPct val="30000"/>
              </a:spcBef>
              <a:defRPr sz="1300">
                <a:solidFill>
                  <a:schemeClr val="tx1"/>
                </a:solidFill>
                <a:latin typeface="Times New Roman" pitchFamily="18" charset="0"/>
              </a:defRPr>
            </a:lvl4pPr>
            <a:lvl5pPr marL="2174878" indent="-241653" defTabSz="946474" eaLnBrk="0" hangingPunct="0">
              <a:spcBef>
                <a:spcPct val="30000"/>
              </a:spcBef>
              <a:defRPr sz="1300">
                <a:solidFill>
                  <a:schemeClr val="tx1"/>
                </a:solidFill>
                <a:latin typeface="Times New Roman" pitchFamily="18" charset="0"/>
              </a:defRPr>
            </a:lvl5pPr>
            <a:lvl6pPr marL="2658184" indent="-241653" defTabSz="946474" eaLnBrk="0" fontAlgn="base" hangingPunct="0">
              <a:spcBef>
                <a:spcPct val="30000"/>
              </a:spcBef>
              <a:spcAft>
                <a:spcPct val="0"/>
              </a:spcAft>
              <a:defRPr sz="1300">
                <a:solidFill>
                  <a:schemeClr val="tx1"/>
                </a:solidFill>
                <a:latin typeface="Times New Roman" pitchFamily="18" charset="0"/>
              </a:defRPr>
            </a:lvl6pPr>
            <a:lvl7pPr marL="3141490" indent="-241653" defTabSz="946474" eaLnBrk="0" fontAlgn="base" hangingPunct="0">
              <a:spcBef>
                <a:spcPct val="30000"/>
              </a:spcBef>
              <a:spcAft>
                <a:spcPct val="0"/>
              </a:spcAft>
              <a:defRPr sz="1300">
                <a:solidFill>
                  <a:schemeClr val="tx1"/>
                </a:solidFill>
                <a:latin typeface="Times New Roman" pitchFamily="18" charset="0"/>
              </a:defRPr>
            </a:lvl7pPr>
            <a:lvl8pPr marL="3624796" indent="-241653" defTabSz="946474" eaLnBrk="0" fontAlgn="base" hangingPunct="0">
              <a:spcBef>
                <a:spcPct val="30000"/>
              </a:spcBef>
              <a:spcAft>
                <a:spcPct val="0"/>
              </a:spcAft>
              <a:defRPr sz="1300">
                <a:solidFill>
                  <a:schemeClr val="tx1"/>
                </a:solidFill>
                <a:latin typeface="Times New Roman" pitchFamily="18" charset="0"/>
              </a:defRPr>
            </a:lvl8pPr>
            <a:lvl9pPr marL="4108102" indent="-241653" defTabSz="946474" eaLnBrk="0" fontAlgn="base" hangingPunct="0">
              <a:spcBef>
                <a:spcPct val="30000"/>
              </a:spcBef>
              <a:spcAft>
                <a:spcPct val="0"/>
              </a:spcAft>
              <a:defRPr sz="1300">
                <a:solidFill>
                  <a:schemeClr val="tx1"/>
                </a:solidFill>
                <a:latin typeface="Times New Roman" pitchFamily="18" charset="0"/>
              </a:defRPr>
            </a:lvl9pPr>
          </a:lstStyle>
          <a:p>
            <a:pPr>
              <a:spcBef>
                <a:spcPct val="0"/>
              </a:spcBef>
            </a:pPr>
            <a:fld id="{03FEBD32-B723-4107-8416-AB4A9A29B8CB}" type="slidenum">
              <a:rPr lang="en-US" altLang="en-US" smtClean="0"/>
              <a:pPr>
                <a:spcBef>
                  <a:spcPct val="0"/>
                </a:spcBef>
              </a:pPr>
              <a:t>32</a:t>
            </a:fld>
            <a:endParaRPr lang="en-US" alt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sq">
                <a:solidFill>
                  <a:srgbClr val="000000"/>
                </a:solidFill>
                <a:miter lim="800000"/>
                <a:headEnd type="none" w="sm" len="sm"/>
                <a:tailEnd type="none" w="sm" len="sm"/>
              </a14:hiddenLine>
            </a:ext>
          </a:extLst>
        </p:spPr>
        <p:txBody>
          <a:bodyPr/>
          <a:lstStyle/>
          <a:p>
            <a:endParaRPr lang="en-US" altLang="en-US" smtClean="0"/>
          </a:p>
        </p:txBody>
      </p:sp>
    </p:spTree>
    <p:extLst>
      <p:ext uri="{BB962C8B-B14F-4D97-AF65-F5344CB8AC3E}">
        <p14:creationId xmlns:p14="http://schemas.microsoft.com/office/powerpoint/2010/main" val="171923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eaLnBrk="0" hangingPunct="0">
              <a:defRPr sz="1400">
                <a:solidFill>
                  <a:schemeClr val="tx1"/>
                </a:solidFill>
                <a:latin typeface="Arial" pitchFamily="34" charset="0"/>
              </a:defRPr>
            </a:lvl1pPr>
            <a:lvl2pPr marL="742817" indent="-285699" eaLnBrk="0" hangingPunct="0">
              <a:defRPr sz="1400">
                <a:solidFill>
                  <a:schemeClr val="tx1"/>
                </a:solidFill>
                <a:latin typeface="Arial" pitchFamily="34" charset="0"/>
              </a:defRPr>
            </a:lvl2pPr>
            <a:lvl3pPr marL="1142796" indent="-228560" eaLnBrk="0" hangingPunct="0">
              <a:defRPr sz="1400">
                <a:solidFill>
                  <a:schemeClr val="tx1"/>
                </a:solidFill>
                <a:latin typeface="Arial" pitchFamily="34" charset="0"/>
              </a:defRPr>
            </a:lvl3pPr>
            <a:lvl4pPr marL="1599915" indent="-228560" eaLnBrk="0" hangingPunct="0">
              <a:defRPr sz="1400">
                <a:solidFill>
                  <a:schemeClr val="tx1"/>
                </a:solidFill>
                <a:latin typeface="Arial" pitchFamily="34" charset="0"/>
              </a:defRPr>
            </a:lvl4pPr>
            <a:lvl5pPr marL="2057034" indent="-228560" eaLnBrk="0" hangingPunct="0">
              <a:defRPr sz="1400">
                <a:solidFill>
                  <a:schemeClr val="tx1"/>
                </a:solidFill>
                <a:latin typeface="Arial" pitchFamily="34" charset="0"/>
              </a:defRPr>
            </a:lvl5pPr>
            <a:lvl6pPr marL="2514152" indent="-228560" eaLnBrk="0" fontAlgn="base" hangingPunct="0">
              <a:spcBef>
                <a:spcPct val="0"/>
              </a:spcBef>
              <a:spcAft>
                <a:spcPct val="0"/>
              </a:spcAft>
              <a:defRPr sz="1400">
                <a:solidFill>
                  <a:schemeClr val="tx1"/>
                </a:solidFill>
                <a:latin typeface="Arial" pitchFamily="34" charset="0"/>
              </a:defRPr>
            </a:lvl6pPr>
            <a:lvl7pPr marL="2971271" indent="-228560" eaLnBrk="0" fontAlgn="base" hangingPunct="0">
              <a:spcBef>
                <a:spcPct val="0"/>
              </a:spcBef>
              <a:spcAft>
                <a:spcPct val="0"/>
              </a:spcAft>
              <a:defRPr sz="1400">
                <a:solidFill>
                  <a:schemeClr val="tx1"/>
                </a:solidFill>
                <a:latin typeface="Arial" pitchFamily="34" charset="0"/>
              </a:defRPr>
            </a:lvl7pPr>
            <a:lvl8pPr marL="3428389" indent="-228560" eaLnBrk="0" fontAlgn="base" hangingPunct="0">
              <a:spcBef>
                <a:spcPct val="0"/>
              </a:spcBef>
              <a:spcAft>
                <a:spcPct val="0"/>
              </a:spcAft>
              <a:defRPr sz="1400">
                <a:solidFill>
                  <a:schemeClr val="tx1"/>
                </a:solidFill>
                <a:latin typeface="Arial" pitchFamily="34" charset="0"/>
              </a:defRPr>
            </a:lvl8pPr>
            <a:lvl9pPr marL="3885507" indent="-228560" eaLnBrk="0" fontAlgn="base" hangingPunct="0">
              <a:spcBef>
                <a:spcPct val="0"/>
              </a:spcBef>
              <a:spcAft>
                <a:spcPct val="0"/>
              </a:spcAft>
              <a:defRPr sz="1400">
                <a:solidFill>
                  <a:schemeClr val="tx1"/>
                </a:solidFill>
                <a:latin typeface="Arial" pitchFamily="34" charset="0"/>
              </a:defRPr>
            </a:lvl9pPr>
          </a:lstStyle>
          <a:p>
            <a:pPr eaLnBrk="1" hangingPunct="1"/>
            <a:fld id="{3573AFC3-845C-4570-96B8-F8FF44932BC7}" type="slidenum">
              <a:rPr lang="en-US" altLang="en-US" sz="1300"/>
              <a:pPr eaLnBrk="1" hangingPunct="1"/>
              <a:t>33</a:t>
            </a:fld>
            <a:endParaRPr lang="en-US" altLang="en-US" sz="1300"/>
          </a:p>
        </p:txBody>
      </p:sp>
      <p:sp>
        <p:nvSpPr>
          <p:cNvPr id="75779" name="Rectangle 7"/>
          <p:cNvSpPr txBox="1">
            <a:spLocks noGrp="1" noChangeArrowheads="1"/>
          </p:cNvSpPr>
          <p:nvPr/>
        </p:nvSpPr>
        <p:spPr bwMode="auto">
          <a:xfrm>
            <a:off x="4144965" y="9121777"/>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4" tIns="48322" rIns="96644" bIns="48322" anchor="b"/>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r" eaLnBrk="1" hangingPunct="1"/>
            <a:fld id="{D2D1D1ED-3314-4550-BCFA-750896BE5F96}" type="slidenum">
              <a:rPr lang="en-US" altLang="en-US" sz="1300">
                <a:latin typeface="Times New Roman" pitchFamily="18" charset="0"/>
              </a:rPr>
              <a:pPr algn="r" eaLnBrk="1" hangingPunct="1"/>
              <a:t>33</a:t>
            </a:fld>
            <a:endParaRPr lang="en-US" altLang="en-US" sz="1300">
              <a:latin typeface="Times New Roman" pitchFamily="18" charset="0"/>
            </a:endParaRPr>
          </a:p>
        </p:txBody>
      </p:sp>
      <p:sp>
        <p:nvSpPr>
          <p:cNvPr id="75780" name="Rectangle 2"/>
          <p:cNvSpPr>
            <a:spLocks noGrp="1" noRot="1" noChangeAspect="1" noChangeArrowheads="1" noTextEdit="1"/>
          </p:cNvSpPr>
          <p:nvPr>
            <p:ph type="sldImg"/>
          </p:nvPr>
        </p:nvSpPr>
        <p:spPr>
          <a:ln/>
        </p:spPr>
      </p:sp>
      <p:sp>
        <p:nvSpPr>
          <p:cNvPr id="75781"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79578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546601F-F79B-475F-B9BB-074AC99AD709}" type="slidenum">
              <a:rPr lang="en-US" altLang="en-US"/>
              <a:pPr/>
              <a:t>35</a:t>
            </a:fld>
            <a:endParaRPr lang="en-US" altLang="en-US"/>
          </a:p>
        </p:txBody>
      </p:sp>
      <p:sp>
        <p:nvSpPr>
          <p:cNvPr id="763906" name="Rectangle 7"/>
          <p:cNvSpPr txBox="1">
            <a:spLocks noGrp="1"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9375B530-FAB2-4FA4-9A59-5B40674DBFEC}" type="slidenum">
              <a:rPr lang="en-US" altLang="en-US" sz="1300"/>
              <a:pPr algn="r"/>
              <a:t>35</a:t>
            </a:fld>
            <a:endParaRPr lang="en-US" altLang="en-US" sz="1300"/>
          </a:p>
        </p:txBody>
      </p:sp>
      <p:sp>
        <p:nvSpPr>
          <p:cNvPr id="763907" name="Rectangle 2"/>
          <p:cNvSpPr>
            <a:spLocks noGrp="1" noRot="1" noChangeAspect="1" noChangeArrowheads="1" noTextEdit="1"/>
          </p:cNvSpPr>
          <p:nvPr>
            <p:ph type="sldImg"/>
          </p:nvPr>
        </p:nvSpPr>
        <p:spPr>
          <a:xfrm>
            <a:off x="1271588" y="714375"/>
            <a:ext cx="4773612" cy="3579813"/>
          </a:xfrm>
          <a:ln/>
        </p:spPr>
      </p:sp>
      <p:sp>
        <p:nvSpPr>
          <p:cNvPr id="763908" name="Rectangle 3"/>
          <p:cNvSpPr>
            <a:spLocks noGrp="1" noChangeArrowheads="1"/>
          </p:cNvSpPr>
          <p:nvPr>
            <p:ph type="body" idx="1"/>
          </p:nvPr>
        </p:nvSpPr>
        <p:spPr>
          <a:xfrm>
            <a:off x="975360" y="4532234"/>
            <a:ext cx="5364480" cy="4375546"/>
          </a:xfrm>
        </p:spPr>
        <p:txBody>
          <a:bodyPr/>
          <a:lstStyle/>
          <a:p>
            <a:endParaRPr lang="en-US" altLang="en-US"/>
          </a:p>
        </p:txBody>
      </p:sp>
    </p:spTree>
    <p:extLst>
      <p:ext uri="{BB962C8B-B14F-4D97-AF65-F5344CB8AC3E}">
        <p14:creationId xmlns:p14="http://schemas.microsoft.com/office/powerpoint/2010/main" val="3464208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BCEF73B-714F-47A6-80E7-11CB10861F9B}" type="slidenum">
              <a:rPr lang="en-US" altLang="en-US"/>
              <a:pPr/>
              <a:t>36</a:t>
            </a:fld>
            <a:endParaRPr lang="en-US" altLang="en-US"/>
          </a:p>
        </p:txBody>
      </p:sp>
      <p:sp>
        <p:nvSpPr>
          <p:cNvPr id="232450" name="Rectangle 7"/>
          <p:cNvSpPr txBox="1">
            <a:spLocks noGrp="1"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6FADFF81-855E-4437-836C-ADC78C2BC835}" type="slidenum">
              <a:rPr lang="en-US" altLang="en-US" sz="1300"/>
              <a:pPr algn="r"/>
              <a:t>36</a:t>
            </a:fld>
            <a:endParaRPr lang="en-US" altLang="en-US" sz="1300"/>
          </a:p>
        </p:txBody>
      </p:sp>
      <p:sp>
        <p:nvSpPr>
          <p:cNvPr id="232451" name="Rectangle 2"/>
          <p:cNvSpPr>
            <a:spLocks noGrp="1" noRot="1" noChangeAspect="1" noChangeArrowheads="1" noTextEdit="1"/>
          </p:cNvSpPr>
          <p:nvPr>
            <p:ph type="sldImg"/>
          </p:nvPr>
        </p:nvSpPr>
        <p:spPr>
          <a:xfrm>
            <a:off x="1271588" y="714375"/>
            <a:ext cx="4773612" cy="3579813"/>
          </a:xfrm>
          <a:ln/>
        </p:spPr>
      </p:sp>
      <p:sp>
        <p:nvSpPr>
          <p:cNvPr id="232452" name="Rectangle 3"/>
          <p:cNvSpPr>
            <a:spLocks noGrp="1" noChangeArrowheads="1"/>
          </p:cNvSpPr>
          <p:nvPr>
            <p:ph type="body" idx="1"/>
          </p:nvPr>
        </p:nvSpPr>
        <p:spPr>
          <a:xfrm>
            <a:off x="975360" y="4532234"/>
            <a:ext cx="5364480" cy="4375546"/>
          </a:xfrm>
        </p:spPr>
        <p:txBody>
          <a:bodyPr/>
          <a:lstStyle/>
          <a:p>
            <a:endParaRPr lang="en-US" altLang="en-US"/>
          </a:p>
        </p:txBody>
      </p:sp>
    </p:spTree>
    <p:extLst>
      <p:ext uri="{BB962C8B-B14F-4D97-AF65-F5344CB8AC3E}">
        <p14:creationId xmlns:p14="http://schemas.microsoft.com/office/powerpoint/2010/main" val="2503752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87907C-7F9D-471A-A14B-498DD1FEBD4A}" type="slidenum">
              <a:rPr lang="en-US" altLang="en-US"/>
              <a:pPr/>
              <a:t>37</a:t>
            </a:fld>
            <a:endParaRPr lang="en-US" altLang="en-US"/>
          </a:p>
        </p:txBody>
      </p:sp>
      <p:sp>
        <p:nvSpPr>
          <p:cNvPr id="271362" name="Rectangle 2"/>
          <p:cNvSpPr>
            <a:spLocks noGrp="1" noRot="1" noChangeAspect="1" noChangeArrowheads="1" noTextEdit="1"/>
          </p:cNvSpPr>
          <p:nvPr>
            <p:ph type="sldImg"/>
          </p:nvPr>
        </p:nvSpPr>
        <p:spPr>
          <a:xfrm>
            <a:off x="1273175" y="714375"/>
            <a:ext cx="4772025" cy="3579813"/>
          </a:xfrm>
          <a:ln/>
        </p:spPr>
      </p:sp>
      <p:sp>
        <p:nvSpPr>
          <p:cNvPr id="271363" name="Rectangle 3"/>
          <p:cNvSpPr>
            <a:spLocks noGrp="1" noChangeArrowheads="1"/>
          </p:cNvSpPr>
          <p:nvPr>
            <p:ph type="body" idx="1"/>
          </p:nvPr>
        </p:nvSpPr>
        <p:spPr>
          <a:xfrm>
            <a:off x="975360" y="4532234"/>
            <a:ext cx="5364480" cy="4375546"/>
          </a:xfrm>
        </p:spPr>
        <p:txBody>
          <a:bodyPr/>
          <a:lstStyle/>
          <a:p>
            <a:endParaRPr lang="en-US" altLang="en-US"/>
          </a:p>
        </p:txBody>
      </p:sp>
    </p:spTree>
    <p:extLst>
      <p:ext uri="{BB962C8B-B14F-4D97-AF65-F5344CB8AC3E}">
        <p14:creationId xmlns:p14="http://schemas.microsoft.com/office/powerpoint/2010/main" val="2780621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3985A3-86AD-4A5D-BBC2-08997C7D6163}" type="slidenum">
              <a:rPr lang="en-US" altLang="en-US"/>
              <a:pPr/>
              <a:t>38</a:t>
            </a:fld>
            <a:endParaRPr lang="en-US" altLang="en-US"/>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17745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E8A750-69DB-46D5-AD13-F28043F3F4B8}" type="slidenum">
              <a:rPr lang="en-US" altLang="en-US"/>
              <a:pPr/>
              <a:t>39</a:t>
            </a:fld>
            <a:endParaRPr lang="en-US" altLang="en-US"/>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16045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70ED9A3-8B1A-4D57-ACFE-C6577535119B}" type="slidenum">
              <a:rPr lang="en-US" altLang="en-US"/>
              <a:pPr/>
              <a:t>40</a:t>
            </a:fld>
            <a:endParaRPr lang="en-US" altLang="en-US"/>
          </a:p>
        </p:txBody>
      </p:sp>
      <p:sp>
        <p:nvSpPr>
          <p:cNvPr id="210946" name="Rectangle 7"/>
          <p:cNvSpPr txBox="1">
            <a:spLocks noGrp="1" noChangeArrowheads="1"/>
          </p:cNvSpPr>
          <p:nvPr/>
        </p:nvSpPr>
        <p:spPr bwMode="auto">
          <a:xfrm>
            <a:off x="4145280" y="9146144"/>
            <a:ext cx="3169920" cy="47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eaLnBrk="0" hangingPunct="0"/>
            <a:fld id="{03514FB5-279B-4FAA-9738-637E2ADE504D}" type="slidenum">
              <a:rPr lang="en-US" altLang="en-US" sz="1300">
                <a:latin typeface="Times New Roman" pitchFamily="18" charset="0"/>
              </a:rPr>
              <a:pPr algn="r" eaLnBrk="0" hangingPunct="0"/>
              <a:t>40</a:t>
            </a:fld>
            <a:endParaRPr lang="en-US" altLang="en-US" sz="1300">
              <a:latin typeface="Times New Roman" pitchFamily="18" charset="0"/>
            </a:endParaRPr>
          </a:p>
        </p:txBody>
      </p:sp>
      <p:sp>
        <p:nvSpPr>
          <p:cNvPr id="210947" name="Rectangle 2"/>
          <p:cNvSpPr>
            <a:spLocks noGrp="1" noRot="1" noChangeAspect="1" noChangeArrowheads="1" noTextEdit="1"/>
          </p:cNvSpPr>
          <p:nvPr>
            <p:ph type="sldImg"/>
          </p:nvPr>
        </p:nvSpPr>
        <p:spPr>
          <a:xfrm>
            <a:off x="1271588" y="714375"/>
            <a:ext cx="4773612" cy="3579813"/>
          </a:xfrm>
          <a:ln/>
        </p:spPr>
      </p:sp>
      <p:sp>
        <p:nvSpPr>
          <p:cNvPr id="210948" name="Rectangle 3"/>
          <p:cNvSpPr>
            <a:spLocks noGrp="1" noChangeArrowheads="1"/>
          </p:cNvSpPr>
          <p:nvPr>
            <p:ph type="body" idx="1"/>
          </p:nvPr>
        </p:nvSpPr>
        <p:spPr>
          <a:xfrm>
            <a:off x="975360" y="4532234"/>
            <a:ext cx="5364480" cy="4375546"/>
          </a:xfrm>
        </p:spPr>
        <p:txBody>
          <a:bodyPr/>
          <a:lstStyle/>
          <a:p>
            <a:endParaRPr lang="en-US" altLang="en-US"/>
          </a:p>
        </p:txBody>
      </p:sp>
    </p:spTree>
    <p:extLst>
      <p:ext uri="{BB962C8B-B14F-4D97-AF65-F5344CB8AC3E}">
        <p14:creationId xmlns:p14="http://schemas.microsoft.com/office/powerpoint/2010/main" val="4078684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B677AB-0829-40D5-B815-1A4E37A56887}" type="slidenum">
              <a:rPr lang="en-US" altLang="en-US"/>
              <a:pPr/>
              <a:t>41</a:t>
            </a:fld>
            <a:endParaRPr lang="en-US" altLang="en-US"/>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xfrm>
            <a:off x="975360" y="4560570"/>
            <a:ext cx="5364480" cy="4320540"/>
          </a:xfrm>
        </p:spPr>
        <p:txBody>
          <a:bodyPr/>
          <a:lstStyle/>
          <a:p>
            <a:endParaRPr lang="en-US" altLang="en-US"/>
          </a:p>
        </p:txBody>
      </p:sp>
    </p:spTree>
    <p:extLst>
      <p:ext uri="{BB962C8B-B14F-4D97-AF65-F5344CB8AC3E}">
        <p14:creationId xmlns:p14="http://schemas.microsoft.com/office/powerpoint/2010/main" val="162211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D91ED3D-695E-4E20-B9F9-D9BA8AE15727}" type="slidenum">
              <a:rPr lang="en-US" altLang="en-US"/>
              <a:pPr/>
              <a:t>42</a:t>
            </a:fld>
            <a:endParaRPr lang="en-US" altLang="en-US"/>
          </a:p>
        </p:txBody>
      </p:sp>
      <p:sp>
        <p:nvSpPr>
          <p:cNvPr id="215042" name="Rectangle 7"/>
          <p:cNvSpPr txBox="1">
            <a:spLocks noGrp="1" noChangeArrowheads="1"/>
          </p:cNvSpPr>
          <p:nvPr/>
        </p:nvSpPr>
        <p:spPr bwMode="auto">
          <a:xfrm>
            <a:off x="4145280" y="9146144"/>
            <a:ext cx="3169920" cy="47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eaLnBrk="0" hangingPunct="0"/>
            <a:fld id="{C9EC5BBF-156D-4EB7-834C-077DF9E39702}" type="slidenum">
              <a:rPr lang="en-US" altLang="en-US" sz="1300">
                <a:latin typeface="Times New Roman" pitchFamily="18" charset="0"/>
              </a:rPr>
              <a:pPr algn="r" eaLnBrk="0" hangingPunct="0"/>
              <a:t>42</a:t>
            </a:fld>
            <a:endParaRPr lang="en-US" altLang="en-US" sz="1300">
              <a:latin typeface="Times New Roman" pitchFamily="18" charset="0"/>
            </a:endParaRPr>
          </a:p>
        </p:txBody>
      </p:sp>
      <p:sp>
        <p:nvSpPr>
          <p:cNvPr id="215043" name="Rectangle 2"/>
          <p:cNvSpPr>
            <a:spLocks noGrp="1" noRot="1" noChangeAspect="1" noChangeArrowheads="1" noTextEdit="1"/>
          </p:cNvSpPr>
          <p:nvPr>
            <p:ph type="sldImg"/>
          </p:nvPr>
        </p:nvSpPr>
        <p:spPr>
          <a:xfrm>
            <a:off x="1271588" y="714375"/>
            <a:ext cx="4773612" cy="3579813"/>
          </a:xfrm>
          <a:ln/>
        </p:spPr>
      </p:sp>
      <p:sp>
        <p:nvSpPr>
          <p:cNvPr id="215044" name="Rectangle 3"/>
          <p:cNvSpPr>
            <a:spLocks noGrp="1" noChangeArrowheads="1"/>
          </p:cNvSpPr>
          <p:nvPr>
            <p:ph type="body" idx="1"/>
          </p:nvPr>
        </p:nvSpPr>
        <p:spPr>
          <a:xfrm>
            <a:off x="975360" y="4532234"/>
            <a:ext cx="5364480" cy="4375546"/>
          </a:xfrm>
        </p:spPr>
        <p:txBody>
          <a:bodyPr/>
          <a:lstStyle/>
          <a:p>
            <a:endParaRPr lang="en-US" altLang="en-US"/>
          </a:p>
        </p:txBody>
      </p:sp>
    </p:spTree>
    <p:extLst>
      <p:ext uri="{BB962C8B-B14F-4D97-AF65-F5344CB8AC3E}">
        <p14:creationId xmlns:p14="http://schemas.microsoft.com/office/powerpoint/2010/main" val="235685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5D21EB-36CD-444B-AFB0-CDC165F698B6}" type="slidenum">
              <a:rPr lang="en-US" altLang="en-US"/>
              <a:pPr/>
              <a:t>4</a:t>
            </a:fld>
            <a:endParaRPr lang="en-US" altLang="en-US"/>
          </a:p>
        </p:txBody>
      </p:sp>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799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C1BE362-B7EA-4C7B-A52E-2BE5A039F7C4}" type="slidenum">
              <a:rPr lang="en-US" altLang="en-US"/>
              <a:pPr/>
              <a:t>43</a:t>
            </a:fld>
            <a:endParaRPr lang="en-US" altLang="en-US"/>
          </a:p>
        </p:txBody>
      </p:sp>
      <p:sp>
        <p:nvSpPr>
          <p:cNvPr id="222210" name="Rectangle 7"/>
          <p:cNvSpPr txBox="1">
            <a:spLocks noGrp="1" noChangeArrowheads="1"/>
          </p:cNvSpPr>
          <p:nvPr/>
        </p:nvSpPr>
        <p:spPr bwMode="auto">
          <a:xfrm>
            <a:off x="4145280" y="9146144"/>
            <a:ext cx="3169920" cy="47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eaLnBrk="0" hangingPunct="0"/>
            <a:fld id="{83C4B0A4-C4D4-47DF-9C14-4FF276161742}" type="slidenum">
              <a:rPr lang="en-US" altLang="en-US" sz="1300">
                <a:latin typeface="Times New Roman" pitchFamily="18" charset="0"/>
              </a:rPr>
              <a:pPr algn="r" eaLnBrk="0" hangingPunct="0"/>
              <a:t>43</a:t>
            </a:fld>
            <a:endParaRPr lang="en-US" altLang="en-US" sz="1300">
              <a:latin typeface="Times New Roman"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xfrm>
            <a:off x="975360" y="4560570"/>
            <a:ext cx="5364480" cy="4320540"/>
          </a:xfrm>
        </p:spPr>
        <p:txBody>
          <a:bodyPr/>
          <a:lstStyle/>
          <a:p>
            <a:endParaRPr lang="en-US" altLang="en-US"/>
          </a:p>
        </p:txBody>
      </p:sp>
    </p:spTree>
    <p:extLst>
      <p:ext uri="{BB962C8B-B14F-4D97-AF65-F5344CB8AC3E}">
        <p14:creationId xmlns:p14="http://schemas.microsoft.com/office/powerpoint/2010/main" val="1197663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pitchFamily="34" charset="0"/>
              </a:defRPr>
            </a:lvl1pPr>
            <a:lvl2pPr marL="742883" indent="-285725" eaLnBrk="0" hangingPunct="0">
              <a:spcBef>
                <a:spcPct val="30000"/>
              </a:spcBef>
              <a:defRPr sz="1200">
                <a:solidFill>
                  <a:schemeClr val="tx1"/>
                </a:solidFill>
                <a:latin typeface="Arial" pitchFamily="34" charset="0"/>
              </a:defRPr>
            </a:lvl2pPr>
            <a:lvl3pPr marL="1142898" indent="-228580" eaLnBrk="0" hangingPunct="0">
              <a:spcBef>
                <a:spcPct val="30000"/>
              </a:spcBef>
              <a:defRPr sz="1200">
                <a:solidFill>
                  <a:schemeClr val="tx1"/>
                </a:solidFill>
                <a:latin typeface="Arial" pitchFamily="34" charset="0"/>
              </a:defRPr>
            </a:lvl3pPr>
            <a:lvl4pPr marL="1600057" indent="-228580" eaLnBrk="0" hangingPunct="0">
              <a:spcBef>
                <a:spcPct val="30000"/>
              </a:spcBef>
              <a:defRPr sz="1200">
                <a:solidFill>
                  <a:schemeClr val="tx1"/>
                </a:solidFill>
                <a:latin typeface="Arial" pitchFamily="34" charset="0"/>
              </a:defRPr>
            </a:lvl4pPr>
            <a:lvl5pPr marL="2057217" indent="-228580" eaLnBrk="0" hangingPunct="0">
              <a:spcBef>
                <a:spcPct val="30000"/>
              </a:spcBef>
              <a:defRPr sz="1200">
                <a:solidFill>
                  <a:schemeClr val="tx1"/>
                </a:solidFill>
                <a:latin typeface="Arial" pitchFamily="34" charset="0"/>
              </a:defRPr>
            </a:lvl5pPr>
            <a:lvl6pPr marL="2514376" indent="-228580" eaLnBrk="0" fontAlgn="base" hangingPunct="0">
              <a:spcBef>
                <a:spcPct val="30000"/>
              </a:spcBef>
              <a:spcAft>
                <a:spcPct val="0"/>
              </a:spcAft>
              <a:defRPr sz="1200">
                <a:solidFill>
                  <a:schemeClr val="tx1"/>
                </a:solidFill>
                <a:latin typeface="Arial" pitchFamily="34" charset="0"/>
              </a:defRPr>
            </a:lvl6pPr>
            <a:lvl7pPr marL="2971536" indent="-228580" eaLnBrk="0" fontAlgn="base" hangingPunct="0">
              <a:spcBef>
                <a:spcPct val="30000"/>
              </a:spcBef>
              <a:spcAft>
                <a:spcPct val="0"/>
              </a:spcAft>
              <a:defRPr sz="1200">
                <a:solidFill>
                  <a:schemeClr val="tx1"/>
                </a:solidFill>
                <a:latin typeface="Arial" pitchFamily="34" charset="0"/>
              </a:defRPr>
            </a:lvl7pPr>
            <a:lvl8pPr marL="3428694" indent="-228580" eaLnBrk="0" fontAlgn="base" hangingPunct="0">
              <a:spcBef>
                <a:spcPct val="30000"/>
              </a:spcBef>
              <a:spcAft>
                <a:spcPct val="0"/>
              </a:spcAft>
              <a:defRPr sz="1200">
                <a:solidFill>
                  <a:schemeClr val="tx1"/>
                </a:solidFill>
                <a:latin typeface="Arial" pitchFamily="34" charset="0"/>
              </a:defRPr>
            </a:lvl8pPr>
            <a:lvl9pPr marL="3885854" indent="-22858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48958CB7-30D6-4C19-8425-D3223FBBD0F1}" type="slidenum">
              <a:rPr lang="en-US" altLang="en-US" sz="1300"/>
              <a:pPr eaLnBrk="1" hangingPunct="1">
                <a:spcBef>
                  <a:spcPct val="0"/>
                </a:spcBef>
              </a:pPr>
              <a:t>44</a:t>
            </a:fld>
            <a:endParaRPr lang="en-US" altLang="en-US" sz="13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74726" y="4560889"/>
            <a:ext cx="5365750" cy="4319587"/>
          </a:xfrm>
          <a:noFill/>
        </p:spPr>
        <p:txBody>
          <a:bodyPr/>
          <a:lstStyle/>
          <a:p>
            <a:endParaRPr lang="en-US" altLang="en-US" smtClean="0"/>
          </a:p>
        </p:txBody>
      </p:sp>
    </p:spTree>
    <p:extLst>
      <p:ext uri="{BB962C8B-B14F-4D97-AF65-F5344CB8AC3E}">
        <p14:creationId xmlns:p14="http://schemas.microsoft.com/office/powerpoint/2010/main" val="2456436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1EEF95-C1DC-46E0-9A8C-0F838D8433BE}" type="slidenum">
              <a:rPr lang="en-US" altLang="en-US"/>
              <a:pPr/>
              <a:t>45</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6647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1057AF-A2E8-460F-805D-E0160E118913}" type="slidenum">
              <a:rPr lang="en-US" altLang="en-US"/>
              <a:pPr/>
              <a:t>49</a:t>
            </a:fld>
            <a:endParaRPr lang="en-US" altLang="en-US"/>
          </a:p>
        </p:txBody>
      </p:sp>
      <p:sp>
        <p:nvSpPr>
          <p:cNvPr id="778242" name="Rectangle 2"/>
          <p:cNvSpPr>
            <a:spLocks noGrp="1" noRot="1" noChangeAspect="1" noChangeArrowheads="1" noTextEdit="1"/>
          </p:cNvSpPr>
          <p:nvPr>
            <p:ph type="sldImg"/>
          </p:nvPr>
        </p:nvSpPr>
        <p:spPr>
          <a:ln/>
        </p:spPr>
      </p:sp>
      <p:sp>
        <p:nvSpPr>
          <p:cNvPr id="7782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49898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80C2F-C29D-4C10-9B26-9C837423FBC4}" type="slidenum">
              <a:rPr lang="en-US" altLang="en-US"/>
              <a:pPr/>
              <a:t>50</a:t>
            </a:fld>
            <a:endParaRPr lang="en-US" altLang="en-US"/>
          </a:p>
        </p:txBody>
      </p:sp>
      <p:sp>
        <p:nvSpPr>
          <p:cNvPr id="548866" name="Rectangle 2"/>
          <p:cNvSpPr>
            <a:spLocks noGrp="1" noRot="1" noChangeAspect="1" noChangeArrowheads="1" noTextEdit="1"/>
          </p:cNvSpPr>
          <p:nvPr>
            <p:ph type="sldImg"/>
          </p:nvPr>
        </p:nvSpPr>
        <p:spPr>
          <a:xfrm>
            <a:off x="1257300" y="719138"/>
            <a:ext cx="4802188" cy="3602037"/>
          </a:xfrm>
          <a:ln/>
        </p:spPr>
      </p:sp>
      <p:sp>
        <p:nvSpPr>
          <p:cNvPr id="548867" name="Rectangle 3"/>
          <p:cNvSpPr>
            <a:spLocks noGrp="1" noChangeArrowheads="1"/>
          </p:cNvSpPr>
          <p:nvPr>
            <p:ph type="body" idx="1"/>
          </p:nvPr>
        </p:nvSpPr>
        <p:spPr>
          <a:xfrm>
            <a:off x="975360" y="4563904"/>
            <a:ext cx="5364480" cy="4318874"/>
          </a:xfrm>
        </p:spPr>
        <p:txBody>
          <a:bodyPr/>
          <a:lstStyle/>
          <a:p>
            <a:r>
              <a:rPr lang="en-US" altLang="en-US"/>
              <a:t>What could be considered the third generation of CIJ, called Stream technology represents a revolutionary jump in CIJ.  You have unparalled speed at offset-class image quality.</a:t>
            </a:r>
          </a:p>
          <a:p>
            <a:r>
              <a:rPr lang="en-US" altLang="en-US"/>
              <a:t>The ability to not only print on the usual types of bond papers but to print on coated glossy papers with excellent image quality.</a:t>
            </a:r>
          </a:p>
          <a:p>
            <a:r>
              <a:rPr lang="en-US" altLang="en-US"/>
              <a:t>Actual output from a technology demo at drupa 2008 is shown on coated glossy stock</a:t>
            </a:r>
          </a:p>
          <a:p>
            <a:r>
              <a:rPr lang="en-US" altLang="en-US"/>
              <a:t>The arrays can be scaled to nearly any length and the high reliability and availability that CIJ has been known for is maintained.</a:t>
            </a:r>
          </a:p>
        </p:txBody>
      </p:sp>
    </p:spTree>
    <p:extLst>
      <p:ext uri="{BB962C8B-B14F-4D97-AF65-F5344CB8AC3E}">
        <p14:creationId xmlns:p14="http://schemas.microsoft.com/office/powerpoint/2010/main" val="1234721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ED9698-5D49-4E9B-9D50-66CCE8BB6CA0}" type="slidenum">
              <a:rPr lang="en-US" altLang="en-US"/>
              <a:pPr/>
              <a:t>51</a:t>
            </a:fld>
            <a:endParaRPr lang="en-US" altLang="en-US"/>
          </a:p>
        </p:txBody>
      </p:sp>
      <p:sp>
        <p:nvSpPr>
          <p:cNvPr id="407554" name="Rectangle 2"/>
          <p:cNvSpPr>
            <a:spLocks noGrp="1" noRot="1" noChangeAspect="1" noChangeArrowheads="1" noTextEdit="1"/>
          </p:cNvSpPr>
          <p:nvPr>
            <p:ph type="sldImg"/>
          </p:nvPr>
        </p:nvSpPr>
        <p:spPr>
          <a:ln/>
        </p:spPr>
      </p:sp>
      <p:sp>
        <p:nvSpPr>
          <p:cNvPr id="4075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92408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D7BF7C-197B-44E9-9EE7-772BED2B8EA4}" type="slidenum">
              <a:rPr lang="en-US" altLang="en-US"/>
              <a:pPr/>
              <a:t>52</a:t>
            </a:fld>
            <a:endParaRPr lang="en-US" altLang="en-US"/>
          </a:p>
        </p:txBody>
      </p:sp>
      <p:sp>
        <p:nvSpPr>
          <p:cNvPr id="478210" name="Rectangle 2"/>
          <p:cNvSpPr>
            <a:spLocks noGrp="1" noRot="1" noChangeAspect="1" noChangeArrowheads="1" noTextEdit="1"/>
          </p:cNvSpPr>
          <p:nvPr>
            <p:ph type="sldImg"/>
          </p:nvPr>
        </p:nvSpPr>
        <p:spPr>
          <a:ln/>
        </p:spPr>
      </p:sp>
      <p:sp>
        <p:nvSpPr>
          <p:cNvPr id="478211" name="Rectangle 3"/>
          <p:cNvSpPr>
            <a:spLocks noGrp="1" noChangeArrowheads="1"/>
          </p:cNvSpPr>
          <p:nvPr>
            <p:ph type="body" idx="1"/>
          </p:nvPr>
        </p:nvSpPr>
        <p:spPr>
          <a:xfrm>
            <a:off x="975360" y="4560570"/>
            <a:ext cx="5364480" cy="4320540"/>
          </a:xfrm>
        </p:spPr>
        <p:txBody>
          <a:bodyPr/>
          <a:lstStyle/>
          <a:p>
            <a:endParaRPr lang="en-US" altLang="en-US"/>
          </a:p>
        </p:txBody>
      </p:sp>
    </p:spTree>
    <p:extLst>
      <p:ext uri="{BB962C8B-B14F-4D97-AF65-F5344CB8AC3E}">
        <p14:creationId xmlns:p14="http://schemas.microsoft.com/office/powerpoint/2010/main" val="895802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0EE65D-2101-427E-A44A-02C957AFB678}" type="slidenum">
              <a:rPr lang="en-US" altLang="en-US"/>
              <a:pPr/>
              <a:t>53</a:t>
            </a:fld>
            <a:endParaRPr lang="en-US" altLang="en-US"/>
          </a:p>
        </p:txBody>
      </p:sp>
      <p:sp>
        <p:nvSpPr>
          <p:cNvPr id="584706" name="Rectangle 2"/>
          <p:cNvSpPr>
            <a:spLocks noGrp="1" noRot="1" noChangeAspect="1" noChangeArrowheads="1" noTextEdit="1"/>
          </p:cNvSpPr>
          <p:nvPr>
            <p:ph type="sldImg"/>
          </p:nvPr>
        </p:nvSpPr>
        <p:spPr>
          <a:xfrm>
            <a:off x="1271588" y="714375"/>
            <a:ext cx="4773612" cy="3579813"/>
          </a:xfrm>
          <a:ln/>
        </p:spPr>
      </p:sp>
      <p:sp>
        <p:nvSpPr>
          <p:cNvPr id="584707" name="Rectangle 3"/>
          <p:cNvSpPr>
            <a:spLocks noGrp="1" noChangeArrowheads="1"/>
          </p:cNvSpPr>
          <p:nvPr>
            <p:ph type="body" idx="1"/>
          </p:nvPr>
        </p:nvSpPr>
        <p:spPr>
          <a:xfrm>
            <a:off x="975360" y="4532234"/>
            <a:ext cx="5364480" cy="4375546"/>
          </a:xfrm>
        </p:spPr>
        <p:txBody>
          <a:bodyPr/>
          <a:lstStyle/>
          <a:p>
            <a:endParaRPr lang="en-US" altLang="en-US"/>
          </a:p>
        </p:txBody>
      </p:sp>
    </p:spTree>
    <p:extLst>
      <p:ext uri="{BB962C8B-B14F-4D97-AF65-F5344CB8AC3E}">
        <p14:creationId xmlns:p14="http://schemas.microsoft.com/office/powerpoint/2010/main" val="1921339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E8B7F2-F7B9-4151-B2F9-1F05F3BFC412}" type="slidenum">
              <a:rPr lang="en-US" altLang="en-US"/>
              <a:pPr/>
              <a:t>54</a:t>
            </a:fld>
            <a:endParaRPr lang="en-US" alt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19620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6AFD30-149E-440D-81F7-A5BE33C680C4}" type="slidenum">
              <a:rPr lang="en-US" altLang="en-US"/>
              <a:pPr/>
              <a:t>55</a:t>
            </a:fld>
            <a:endParaRPr lang="en-US" altLang="en-US"/>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8206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A6AE42-98A1-4592-916C-C3ABB1E9B74E}" type="slidenum">
              <a:rPr lang="en-US" altLang="en-US"/>
              <a:pPr/>
              <a:t>6</a:t>
            </a:fld>
            <a:endParaRPr lang="en-US" altLang="en-US"/>
          </a:p>
        </p:txBody>
      </p:sp>
      <p:sp>
        <p:nvSpPr>
          <p:cNvPr id="451586" name="Rectangle 2"/>
          <p:cNvSpPr>
            <a:spLocks noGrp="1" noRot="1" noChangeAspect="1" noChangeArrowheads="1" noTextEdit="1"/>
          </p:cNvSpPr>
          <p:nvPr>
            <p:ph type="sldImg"/>
          </p:nvPr>
        </p:nvSpPr>
        <p:spPr>
          <a:ln/>
        </p:spPr>
      </p:sp>
      <p:sp>
        <p:nvSpPr>
          <p:cNvPr id="4515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7996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B6B2E75-02F9-4C53-BF82-16989D0DD722}" type="slidenum">
              <a:rPr lang="en-US" altLang="en-US"/>
              <a:pPr/>
              <a:t>56</a:t>
            </a:fld>
            <a:endParaRPr lang="en-US" altLang="en-US"/>
          </a:p>
        </p:txBody>
      </p:sp>
      <p:sp>
        <p:nvSpPr>
          <p:cNvPr id="540674" name="Rectangle 7"/>
          <p:cNvSpPr txBox="1">
            <a:spLocks noGrp="1"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a:fld id="{254A6B7B-43FC-4ABD-86F3-5D93C7126B25}" type="slidenum">
              <a:rPr lang="en-US" altLang="en-US" sz="1300"/>
              <a:pPr algn="r"/>
              <a:t>56</a:t>
            </a:fld>
            <a:endParaRPr lang="en-US" altLang="en-US" sz="1300"/>
          </a:p>
        </p:txBody>
      </p:sp>
      <p:sp>
        <p:nvSpPr>
          <p:cNvPr id="540675" name="Rectangle 2"/>
          <p:cNvSpPr>
            <a:spLocks noGrp="1" noRot="1" noChangeAspect="1" noChangeArrowheads="1" noTextEdit="1"/>
          </p:cNvSpPr>
          <p:nvPr>
            <p:ph type="sldImg"/>
          </p:nvPr>
        </p:nvSpPr>
        <p:spPr>
          <a:xfrm>
            <a:off x="1271588" y="714375"/>
            <a:ext cx="4772025" cy="3579813"/>
          </a:xfrm>
          <a:ln/>
        </p:spPr>
      </p:sp>
      <p:sp>
        <p:nvSpPr>
          <p:cNvPr id="540676" name="Rectangle 3"/>
          <p:cNvSpPr>
            <a:spLocks noGrp="1" noChangeArrowheads="1"/>
          </p:cNvSpPr>
          <p:nvPr>
            <p:ph type="body" idx="1"/>
          </p:nvPr>
        </p:nvSpPr>
        <p:spPr>
          <a:xfrm>
            <a:off x="975360" y="4532234"/>
            <a:ext cx="5364480" cy="4375546"/>
          </a:xfrm>
        </p:spPr>
        <p:txBody>
          <a:bodyPr/>
          <a:lstStyle/>
          <a:p>
            <a:endParaRPr lang="en-US" altLang="en-US"/>
          </a:p>
        </p:txBody>
      </p:sp>
    </p:spTree>
    <p:extLst>
      <p:ext uri="{BB962C8B-B14F-4D97-AF65-F5344CB8AC3E}">
        <p14:creationId xmlns:p14="http://schemas.microsoft.com/office/powerpoint/2010/main" val="25192941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78F534-02AB-4C8B-86C4-65C566DE5C7A}" type="slidenum">
              <a:rPr lang="en-US" altLang="en-US"/>
              <a:pPr/>
              <a:t>57</a:t>
            </a:fld>
            <a:endParaRPr lang="en-US" alt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28024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33E407-2E27-4BEC-BA19-2E9437F29E03}" type="slidenum">
              <a:rPr lang="en-US" altLang="en-US"/>
              <a:pPr/>
              <a:t>58</a:t>
            </a:fld>
            <a:endParaRPr lang="en-US" altLang="en-US"/>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33046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69ABE06-6F8E-4701-8FF8-6AC062695313}" type="slidenum">
              <a:rPr lang="en-US" altLang="en-US"/>
              <a:pPr/>
              <a:t>59</a:t>
            </a:fld>
            <a:endParaRPr lang="en-US" altLang="en-US"/>
          </a:p>
        </p:txBody>
      </p:sp>
      <p:sp>
        <p:nvSpPr>
          <p:cNvPr id="327682" name="Rectangle 7"/>
          <p:cNvSpPr txBox="1">
            <a:spLocks noGrp="1" noChangeArrowheads="1"/>
          </p:cNvSpPr>
          <p:nvPr/>
        </p:nvSpPr>
        <p:spPr bwMode="auto">
          <a:xfrm>
            <a:off x="4143587" y="9119474"/>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eaLnBrk="0" hangingPunct="0"/>
            <a:fld id="{EFBBEB85-4CCF-4AE0-B69F-7A10849BE095}" type="slidenum">
              <a:rPr lang="en-US" altLang="en-US" sz="1300">
                <a:latin typeface="Times New Roman" pitchFamily="18" charset="0"/>
                <a:cs typeface="Times New Roman" pitchFamily="18" charset="0"/>
              </a:rPr>
              <a:pPr algn="r" eaLnBrk="0" hangingPunct="0"/>
              <a:t>59</a:t>
            </a:fld>
            <a:endParaRPr lang="en-US" altLang="en-US" sz="1300">
              <a:latin typeface="Times New Roman" pitchFamily="18" charset="0"/>
              <a:cs typeface="Times New Roman" pitchFamily="18" charset="0"/>
            </a:endParaRPr>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87683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311322-016E-4DFC-BA89-33BE91A629A1}" type="slidenum">
              <a:rPr lang="en-US" altLang="en-US"/>
              <a:pPr/>
              <a:t>60</a:t>
            </a:fld>
            <a:endParaRPr lang="en-US" altLang="en-US"/>
          </a:p>
        </p:txBody>
      </p:sp>
      <p:sp>
        <p:nvSpPr>
          <p:cNvPr id="240642" name="Rectangle 2"/>
          <p:cNvSpPr>
            <a:spLocks noGrp="1" noRot="1" noChangeAspect="1" noTextEdit="1"/>
          </p:cNvSpPr>
          <p:nvPr>
            <p:ph type="sldImg"/>
          </p:nvPr>
        </p:nvSpPr>
        <p:spPr>
          <a:ln/>
          <a:extLst>
            <a:ext uri="{909E8E84-426E-40DD-AFC4-6F175D3DCCD1}">
              <a14:hiddenFill xmlns:a14="http://schemas.microsoft.com/office/drawing/2010/main">
                <a:noFill/>
              </a14:hiddenFill>
            </a:ext>
          </a:extLst>
        </p:spPr>
      </p:sp>
      <p:sp>
        <p:nvSpPr>
          <p:cNvPr id="240643" name="Rectangle 3"/>
          <p:cNvSpPr>
            <a:spLocks noGrp="1"/>
          </p:cNvSpPr>
          <p:nvPr>
            <p:ph type="body" idx="1"/>
          </p:nvPr>
        </p:nvSpPr>
        <p:spPr/>
        <p:txBody>
          <a:bodyPr/>
          <a:lstStyle/>
          <a:p>
            <a:endParaRPr lang="en-US" altLang="en-US"/>
          </a:p>
        </p:txBody>
      </p:sp>
    </p:spTree>
    <p:extLst>
      <p:ext uri="{BB962C8B-B14F-4D97-AF65-F5344CB8AC3E}">
        <p14:creationId xmlns:p14="http://schemas.microsoft.com/office/powerpoint/2010/main" val="19230547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E1AFF-1899-4EE0-8111-6337D222674F}" type="slidenum">
              <a:rPr lang="en-US" altLang="en-US"/>
              <a:pPr/>
              <a:t>61</a:t>
            </a:fld>
            <a:endParaRPr lang="en-US" altLang="en-US"/>
          </a:p>
        </p:txBody>
      </p:sp>
      <p:sp>
        <p:nvSpPr>
          <p:cNvPr id="649218" name="Rectangle 2"/>
          <p:cNvSpPr>
            <a:spLocks noGrp="1" noRot="1" noChangeAspect="1" noChangeArrowheads="1" noTextEdit="1"/>
          </p:cNvSpPr>
          <p:nvPr>
            <p:ph type="sldImg"/>
          </p:nvPr>
        </p:nvSpPr>
        <p:spPr>
          <a:ln/>
        </p:spPr>
      </p:sp>
      <p:sp>
        <p:nvSpPr>
          <p:cNvPr id="649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290150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C86C5-2C02-49D0-82BD-0DFF3C42EAFB}" type="slidenum">
              <a:rPr lang="en-US" altLang="en-US"/>
              <a:pPr/>
              <a:t>62</a:t>
            </a:fld>
            <a:endParaRPr lang="en-US" altLang="en-US"/>
          </a:p>
        </p:txBody>
      </p:sp>
      <p:sp>
        <p:nvSpPr>
          <p:cNvPr id="651266" name="Rectangle 2"/>
          <p:cNvSpPr>
            <a:spLocks noGrp="1" noRot="1" noChangeAspect="1" noChangeArrowheads="1" noTextEdit="1"/>
          </p:cNvSpPr>
          <p:nvPr>
            <p:ph type="sldImg"/>
          </p:nvPr>
        </p:nvSpPr>
        <p:spPr>
          <a:ln/>
        </p:spPr>
      </p:sp>
      <p:sp>
        <p:nvSpPr>
          <p:cNvPr id="651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664527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3411FE-7E80-4D94-8E62-95337469B1A7}" type="slidenum">
              <a:rPr lang="en-US" altLang="en-US"/>
              <a:pPr/>
              <a:t>65</a:t>
            </a:fld>
            <a:endParaRPr lang="en-US" alt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87432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B8F97FA-4474-40FE-AC80-A75F96635035}" type="slidenum">
              <a:rPr lang="en-US" altLang="en-US"/>
              <a:pPr/>
              <a:t>7</a:t>
            </a:fld>
            <a:endParaRPr lang="en-US" altLang="en-US"/>
          </a:p>
        </p:txBody>
      </p:sp>
      <p:sp>
        <p:nvSpPr>
          <p:cNvPr id="356354" name="Rectangle 7"/>
          <p:cNvSpPr txBox="1">
            <a:spLocks noGrp="1" noChangeArrowheads="1"/>
          </p:cNvSpPr>
          <p:nvPr/>
        </p:nvSpPr>
        <p:spPr bwMode="auto">
          <a:xfrm>
            <a:off x="4145280" y="9146144"/>
            <a:ext cx="3169920" cy="47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r" eaLnBrk="0" hangingPunct="0"/>
            <a:fld id="{33DB88C1-624C-48B5-8E40-BEFB6D030F7E}" type="slidenum">
              <a:rPr lang="en-US" altLang="en-US" sz="1300">
                <a:latin typeface="Times New Roman" pitchFamily="18" charset="0"/>
                <a:cs typeface="Times New Roman" pitchFamily="18" charset="0"/>
              </a:rPr>
              <a:pPr algn="r" eaLnBrk="0" hangingPunct="0"/>
              <a:t>7</a:t>
            </a:fld>
            <a:endParaRPr lang="en-US" altLang="en-US" sz="1300">
              <a:latin typeface="Times New Roman" pitchFamily="18" charset="0"/>
              <a:cs typeface="Times New Roman" pitchFamily="18" charset="0"/>
            </a:endParaRPr>
          </a:p>
        </p:txBody>
      </p:sp>
      <p:sp>
        <p:nvSpPr>
          <p:cNvPr id="356355" name="Rectangle 2"/>
          <p:cNvSpPr>
            <a:spLocks noGrp="1" noRot="1" noChangeAspect="1" noChangeArrowheads="1" noTextEdit="1"/>
          </p:cNvSpPr>
          <p:nvPr>
            <p:ph type="sldImg"/>
          </p:nvPr>
        </p:nvSpPr>
        <p:spPr>
          <a:xfrm>
            <a:off x="1271588" y="714375"/>
            <a:ext cx="4773612" cy="3579813"/>
          </a:xfrm>
          <a:ln/>
        </p:spPr>
      </p:sp>
      <p:sp>
        <p:nvSpPr>
          <p:cNvPr id="356356" name="Rectangle 3"/>
          <p:cNvSpPr>
            <a:spLocks noGrp="1" noChangeArrowheads="1"/>
          </p:cNvSpPr>
          <p:nvPr>
            <p:ph type="body" idx="1"/>
          </p:nvPr>
        </p:nvSpPr>
        <p:spPr>
          <a:xfrm>
            <a:off x="975360" y="4532234"/>
            <a:ext cx="5364480" cy="4375546"/>
          </a:xfrm>
        </p:spPr>
        <p:txBody>
          <a:bodyPr/>
          <a:lstStyle/>
          <a:p>
            <a:endParaRPr lang="en-US" altLang="en-US"/>
          </a:p>
        </p:txBody>
      </p:sp>
    </p:spTree>
    <p:extLst>
      <p:ext uri="{BB962C8B-B14F-4D97-AF65-F5344CB8AC3E}">
        <p14:creationId xmlns:p14="http://schemas.microsoft.com/office/powerpoint/2010/main" val="1109486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435342-C569-48F0-955B-0068D30B8C50}" type="slidenum">
              <a:rPr lang="en-US" altLang="en-US"/>
              <a:pPr/>
              <a:t>8</a:t>
            </a:fld>
            <a:endParaRPr lang="en-US" altLang="en-US"/>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874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926A36-726C-4B57-B07F-0B23CDA47E41}" type="slidenum">
              <a:rPr lang="en-US" altLang="en-US"/>
              <a:pPr/>
              <a:t>9</a:t>
            </a:fld>
            <a:endParaRPr lang="en-US" altLang="en-US"/>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82857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277AAA-F14C-4E6C-A02E-74EB0BB7E5B2}" type="slidenum">
              <a:rPr lang="en-US" altLang="en-US"/>
              <a:pPr/>
              <a:t>10</a:t>
            </a:fld>
            <a:endParaRPr lang="en-US" altLang="en-US"/>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34221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C94EF1AB-369D-4C8D-A91D-2917013C854F}" type="slidenum">
              <a:rPr lang="en-US" altLang="en-US"/>
              <a:pPr/>
              <a:t>‹#›</a:t>
            </a:fld>
            <a:endParaRPr lang="en-US" altLang="en-US"/>
          </a:p>
        </p:txBody>
      </p:sp>
    </p:spTree>
    <p:extLst>
      <p:ext uri="{BB962C8B-B14F-4D97-AF65-F5344CB8AC3E}">
        <p14:creationId xmlns:p14="http://schemas.microsoft.com/office/powerpoint/2010/main" val="151335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13363267-5F20-4BB0-88D2-0B27F2ADCC93}" type="slidenum">
              <a:rPr lang="en-US" altLang="en-US"/>
              <a:pPr/>
              <a:t>‹#›</a:t>
            </a:fld>
            <a:endParaRPr lang="en-US" altLang="en-US"/>
          </a:p>
        </p:txBody>
      </p:sp>
    </p:spTree>
    <p:extLst>
      <p:ext uri="{BB962C8B-B14F-4D97-AF65-F5344CB8AC3E}">
        <p14:creationId xmlns:p14="http://schemas.microsoft.com/office/powerpoint/2010/main" val="4066667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1D18E5AD-CC3D-4965-99A6-8255747CF2BD}" type="slidenum">
              <a:rPr lang="en-US" altLang="en-US"/>
              <a:pPr/>
              <a:t>‹#›</a:t>
            </a:fld>
            <a:endParaRPr lang="en-US" altLang="en-US"/>
          </a:p>
        </p:txBody>
      </p:sp>
    </p:spTree>
    <p:extLst>
      <p:ext uri="{BB962C8B-B14F-4D97-AF65-F5344CB8AC3E}">
        <p14:creationId xmlns:p14="http://schemas.microsoft.com/office/powerpoint/2010/main" val="3695102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34A2D8EA-3E61-4405-9A72-E2E5A29AF8CF}" type="slidenum">
              <a:rPr lang="en-US" altLang="en-US"/>
              <a:pPr/>
              <a:t>‹#›</a:t>
            </a:fld>
            <a:endParaRPr lang="en-US" altLang="en-US"/>
          </a:p>
        </p:txBody>
      </p:sp>
    </p:spTree>
    <p:extLst>
      <p:ext uri="{BB962C8B-B14F-4D97-AF65-F5344CB8AC3E}">
        <p14:creationId xmlns:p14="http://schemas.microsoft.com/office/powerpoint/2010/main" val="1744391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6A5B220-8D6F-45B3-A6BB-DBD764EF7881}" type="slidenum">
              <a:rPr lang="en-US" altLang="en-US"/>
              <a:pPr/>
              <a:t>‹#›</a:t>
            </a:fld>
            <a:endParaRPr lang="en-US" altLang="en-US"/>
          </a:p>
        </p:txBody>
      </p:sp>
    </p:spTree>
    <p:extLst>
      <p:ext uri="{BB962C8B-B14F-4D97-AF65-F5344CB8AC3E}">
        <p14:creationId xmlns:p14="http://schemas.microsoft.com/office/powerpoint/2010/main" val="88787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4F0F2E36-C40B-4471-92D0-EC01438A6136}" type="slidenum">
              <a:rPr lang="en-US" altLang="en-US"/>
              <a:pPr/>
              <a:t>‹#›</a:t>
            </a:fld>
            <a:endParaRPr lang="en-US" altLang="en-US"/>
          </a:p>
        </p:txBody>
      </p:sp>
    </p:spTree>
    <p:extLst>
      <p:ext uri="{BB962C8B-B14F-4D97-AF65-F5344CB8AC3E}">
        <p14:creationId xmlns:p14="http://schemas.microsoft.com/office/powerpoint/2010/main" val="703792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EFAE5862-52E6-4C0A-9120-838C6D8E506F}" type="slidenum">
              <a:rPr lang="en-US" altLang="en-US"/>
              <a:pPr/>
              <a:t>‹#›</a:t>
            </a:fld>
            <a:endParaRPr lang="en-US" altLang="en-US"/>
          </a:p>
        </p:txBody>
      </p:sp>
    </p:spTree>
    <p:extLst>
      <p:ext uri="{BB962C8B-B14F-4D97-AF65-F5344CB8AC3E}">
        <p14:creationId xmlns:p14="http://schemas.microsoft.com/office/powerpoint/2010/main" val="3799523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A40E57F4-2CE9-4AA6-A818-F532B7FDE121}" type="slidenum">
              <a:rPr lang="en-US" altLang="en-US"/>
              <a:pPr/>
              <a:t>‹#›</a:t>
            </a:fld>
            <a:endParaRPr lang="en-US" altLang="en-US"/>
          </a:p>
        </p:txBody>
      </p:sp>
    </p:spTree>
    <p:extLst>
      <p:ext uri="{BB962C8B-B14F-4D97-AF65-F5344CB8AC3E}">
        <p14:creationId xmlns:p14="http://schemas.microsoft.com/office/powerpoint/2010/main" val="29959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F6100833-5A06-4BA5-9DAC-9CA013AA9463}" type="slidenum">
              <a:rPr lang="en-US" altLang="en-US"/>
              <a:pPr/>
              <a:t>‹#›</a:t>
            </a:fld>
            <a:endParaRPr lang="en-US" altLang="en-US"/>
          </a:p>
        </p:txBody>
      </p:sp>
    </p:spTree>
    <p:extLst>
      <p:ext uri="{BB962C8B-B14F-4D97-AF65-F5344CB8AC3E}">
        <p14:creationId xmlns:p14="http://schemas.microsoft.com/office/powerpoint/2010/main" val="1676774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9C341F03-F71C-4474-A55B-3C70C1DF1531}" type="slidenum">
              <a:rPr lang="en-US" altLang="en-US"/>
              <a:pPr/>
              <a:t>‹#›</a:t>
            </a:fld>
            <a:endParaRPr lang="en-US" altLang="en-US"/>
          </a:p>
        </p:txBody>
      </p:sp>
    </p:spTree>
    <p:extLst>
      <p:ext uri="{BB962C8B-B14F-4D97-AF65-F5344CB8AC3E}">
        <p14:creationId xmlns:p14="http://schemas.microsoft.com/office/powerpoint/2010/main" val="1868082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BE5A7513-2BBA-49D9-ACCE-FA4AC8BA80D2}" type="slidenum">
              <a:rPr lang="en-US" altLang="en-US"/>
              <a:pPr/>
              <a:t>‹#›</a:t>
            </a:fld>
            <a:endParaRPr lang="en-US" altLang="en-US"/>
          </a:p>
        </p:txBody>
      </p:sp>
    </p:spTree>
    <p:extLst>
      <p:ext uri="{BB962C8B-B14F-4D97-AF65-F5344CB8AC3E}">
        <p14:creationId xmlns:p14="http://schemas.microsoft.com/office/powerpoint/2010/main" val="4091571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9E03B34D-486A-4F10-8F20-014F6A9106F0}" type="slidenum">
              <a:rPr lang="en-US" altLang="en-US"/>
              <a:pPr/>
              <a:t>‹#›</a:t>
            </a:fld>
            <a:endParaRPr lang="en-US" altLang="en-US"/>
          </a:p>
        </p:txBody>
      </p:sp>
    </p:spTree>
    <p:extLst>
      <p:ext uri="{BB962C8B-B14F-4D97-AF65-F5344CB8AC3E}">
        <p14:creationId xmlns:p14="http://schemas.microsoft.com/office/powerpoint/2010/main" val="2817855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lvl1pPr>
          </a:lstStyle>
          <a:p>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lvl1pPr>
          </a:lstStyle>
          <a:p>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lvl1pPr>
          </a:lstStyle>
          <a:p>
            <a:fld id="{8012FDE6-AD6C-4381-95D0-CA4A922C286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defRPr>
      </a:lvl2pPr>
      <a:lvl3pPr algn="ctr" rtl="0" fontAlgn="base">
        <a:spcBef>
          <a:spcPct val="0"/>
        </a:spcBef>
        <a:spcAft>
          <a:spcPct val="0"/>
        </a:spcAft>
        <a:defRPr sz="4400">
          <a:solidFill>
            <a:schemeClr val="tx2"/>
          </a:solidFill>
          <a:latin typeface="Arial" pitchFamily="34" charset="0"/>
        </a:defRPr>
      </a:lvl3pPr>
      <a:lvl4pPr algn="ctr" rtl="0" fontAlgn="base">
        <a:spcBef>
          <a:spcPct val="0"/>
        </a:spcBef>
        <a:spcAft>
          <a:spcPct val="0"/>
        </a:spcAft>
        <a:defRPr sz="4400">
          <a:solidFill>
            <a:schemeClr val="tx2"/>
          </a:solidFill>
          <a:latin typeface="Arial" pitchFamily="34" charset="0"/>
        </a:defRPr>
      </a:lvl4pPr>
      <a:lvl5pPr algn="ctr" rtl="0" fontAlgn="base">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w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wmf"/><Relationship Id="rId4" Type="http://schemas.openxmlformats.org/officeDocument/2006/relationships/image" Target="../media/image27.w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wmf"/><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wmf"/><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0.png"/><Relationship Id="rId3" Type="http://schemas.openxmlformats.org/officeDocument/2006/relationships/notesSlide" Target="../notesSlides/notesSlide14.xml"/><Relationship Id="rId7" Type="http://schemas.openxmlformats.org/officeDocument/2006/relationships/image" Target="../media/image37.wmf"/><Relationship Id="rId12"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36.wmf"/><Relationship Id="rId10" Type="http://schemas.openxmlformats.org/officeDocument/2006/relationships/image" Target="../media/image38.wmf"/><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4.wmf"/><Relationship Id="rId3" Type="http://schemas.openxmlformats.org/officeDocument/2006/relationships/notesSlide" Target="../notesSlides/notesSlide15.xml"/><Relationship Id="rId7" Type="http://schemas.openxmlformats.org/officeDocument/2006/relationships/image" Target="../media/image42.wmf"/><Relationship Id="rId12" Type="http://schemas.openxmlformats.org/officeDocument/2006/relationships/oleObject" Target="../embeddings/oleObject7.bin"/><Relationship Id="rId17"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oleObject" Target="../embeddings/oleObject8.bin"/><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43.wmf"/><Relationship Id="rId5" Type="http://schemas.openxmlformats.org/officeDocument/2006/relationships/image" Target="../media/image47.png"/><Relationship Id="rId15" Type="http://schemas.openxmlformats.org/officeDocument/2006/relationships/image" Target="../media/image51.png"/><Relationship Id="rId10" Type="http://schemas.openxmlformats.org/officeDocument/2006/relationships/oleObject" Target="../embeddings/oleObject6.bin"/><Relationship Id="rId4" Type="http://schemas.openxmlformats.org/officeDocument/2006/relationships/image" Target="../media/image46.png"/><Relationship Id="rId9" Type="http://schemas.openxmlformats.org/officeDocument/2006/relationships/image" Target="../media/image49.pn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53.jpe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2.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0.wmf"/><Relationship Id="rId5" Type="http://schemas.openxmlformats.org/officeDocument/2006/relationships/oleObject" Target="../embeddings/oleObject9.bin"/><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19.xml"/><Relationship Id="rId7" Type="http://schemas.openxmlformats.org/officeDocument/2006/relationships/image" Target="../media/image6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63.wmf"/><Relationship Id="rId4" Type="http://schemas.openxmlformats.org/officeDocument/2006/relationships/oleObject" Target="../embeddings/oleObject10.bin"/><Relationship Id="rId9" Type="http://schemas.openxmlformats.org/officeDocument/2006/relationships/image" Target="../media/image66.jpe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notesSlide" Target="../notesSlides/notesSlide20.xml"/><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wmf"/><Relationship Id="rId10" Type="http://schemas.openxmlformats.org/officeDocument/2006/relationships/image" Target="../media/image72.png"/><Relationship Id="rId4" Type="http://schemas.openxmlformats.org/officeDocument/2006/relationships/oleObject" Target="../embeddings/oleObject12.bin"/><Relationship Id="rId9"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21.xml"/><Relationship Id="rId7" Type="http://schemas.openxmlformats.org/officeDocument/2006/relationships/image" Target="../media/image77.w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76.wmf"/><Relationship Id="rId4"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wmf"/><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video" Target="../media/media1.avi"/><Relationship Id="rId7" Type="http://schemas.openxmlformats.org/officeDocument/2006/relationships/image" Target="../media/image9.png"/><Relationship Id="rId2" Type="http://schemas.microsoft.com/office/2007/relationships/media" Target="../media/media1.avi"/><Relationship Id="rId1" Type="http://schemas.openxmlformats.org/officeDocument/2006/relationships/video" Target="file:///J:\CE%20404%20-%20Product%20Design\IPA10mpsDropForm1p5V190ohm1usw8usp4usperframe_vertical.avi" TargetMode="External"/><Relationship Id="rId6" Type="http://schemas.openxmlformats.org/officeDocument/2006/relationships/image" Target="../media/image83.png"/><Relationship Id="rId5" Type="http://schemas.openxmlformats.org/officeDocument/2006/relationships/notesSlide" Target="../notesSlides/notesSlide25.xml"/><Relationship Id="rId4" Type="http://schemas.openxmlformats.org/officeDocument/2006/relationships/slideLayout" Target="../slideLayouts/slideLayout7.xml"/><Relationship Id="rId9"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88.wmf"/><Relationship Id="rId3" Type="http://schemas.openxmlformats.org/officeDocument/2006/relationships/notesSlide" Target="../notesSlides/notesSlide26.xml"/><Relationship Id="rId7" Type="http://schemas.openxmlformats.org/officeDocument/2006/relationships/image" Target="../media/image85.wmf"/><Relationship Id="rId12" Type="http://schemas.openxmlformats.org/officeDocument/2006/relationships/oleObject" Target="../embeddings/oleObject19.bin"/><Relationship Id="rId2" Type="http://schemas.openxmlformats.org/officeDocument/2006/relationships/slideLayout" Target="../slideLayouts/slideLayout2.xml"/><Relationship Id="rId16" Type="http://schemas.openxmlformats.org/officeDocument/2006/relationships/image" Target="../media/image90.jpeg"/><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image" Target="../media/image87.wmf"/><Relationship Id="rId5" Type="http://schemas.openxmlformats.org/officeDocument/2006/relationships/image" Target="../media/image84.wmf"/><Relationship Id="rId15" Type="http://schemas.openxmlformats.org/officeDocument/2006/relationships/image" Target="../media/image89.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86.wmf"/><Relationship Id="rId14" Type="http://schemas.openxmlformats.org/officeDocument/2006/relationships/oleObject" Target="../embeddings/oleObject20.bin"/></Relationships>
</file>

<file path=ppt/slides/_rels/slide28.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92.jpeg"/><Relationship Id="rId7" Type="http://schemas.openxmlformats.org/officeDocument/2006/relationships/image" Target="../media/image96.jpeg"/><Relationship Id="rId12" Type="http://schemas.openxmlformats.org/officeDocument/2006/relationships/image" Target="../media/image100.jpe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95.jpeg"/><Relationship Id="rId11" Type="http://schemas.openxmlformats.org/officeDocument/2006/relationships/hyperlink" Target="http://www-gap.dcs.st-and.ac.uk/~history/PictDisplay/Taylor_Geoffrey.html" TargetMode="External"/><Relationship Id="rId5" Type="http://schemas.openxmlformats.org/officeDocument/2006/relationships/image" Target="../media/image94.jpeg"/><Relationship Id="rId10" Type="http://schemas.openxmlformats.org/officeDocument/2006/relationships/image" Target="../media/image99.jpeg"/><Relationship Id="rId4" Type="http://schemas.openxmlformats.org/officeDocument/2006/relationships/image" Target="../media/image93.jpeg"/><Relationship Id="rId9" Type="http://schemas.openxmlformats.org/officeDocument/2006/relationships/image" Target="../media/image98.jpe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27.xml"/><Relationship Id="rId7"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image" Target="../media/image101.wmf"/><Relationship Id="rId4" Type="http://schemas.openxmlformats.org/officeDocument/2006/relationships/oleObject" Target="../embeddings/oleObject21.bin"/><Relationship Id="rId9" Type="http://schemas.openxmlformats.org/officeDocument/2006/relationships/image" Target="../media/image103.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28.xml"/><Relationship Id="rId7" Type="http://schemas.openxmlformats.org/officeDocument/2006/relationships/image" Target="../media/image105.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5.bin"/><Relationship Id="rId11" Type="http://schemas.openxmlformats.org/officeDocument/2006/relationships/image" Target="../media/image108.jpeg"/><Relationship Id="rId5" Type="http://schemas.openxmlformats.org/officeDocument/2006/relationships/image" Target="../media/image104.wmf"/><Relationship Id="rId10" Type="http://schemas.openxmlformats.org/officeDocument/2006/relationships/image" Target="../media/image107.jpeg"/><Relationship Id="rId4" Type="http://schemas.openxmlformats.org/officeDocument/2006/relationships/oleObject" Target="../embeddings/oleObject24.bin"/><Relationship Id="rId9" Type="http://schemas.openxmlformats.org/officeDocument/2006/relationships/image" Target="../media/image106.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109.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16.jpeg"/><Relationship Id="rId5" Type="http://schemas.openxmlformats.org/officeDocument/2006/relationships/image" Target="../media/image115.wmf"/><Relationship Id="rId4" Type="http://schemas.openxmlformats.org/officeDocument/2006/relationships/image" Target="../media/image114.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ideo" Target="file:///J:\CE%20404%20-%20Product%20Design\StentCoatingSide.wmv" TargetMode="Externa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jpeg"/></Relationships>
</file>

<file path=ppt/slides/_rels/slide3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36.xml"/><Relationship Id="rId7" Type="http://schemas.openxmlformats.org/officeDocument/2006/relationships/image" Target="../media/image125.png"/><Relationship Id="rId2" Type="http://schemas.openxmlformats.org/officeDocument/2006/relationships/slideLayout" Target="../slideLayouts/slideLayout7.xml"/><Relationship Id="rId1" Type="http://schemas.openxmlformats.org/officeDocument/2006/relationships/video" Target="file:///J:\Buffalo\UB%20-%20Computational%20Science%20An%20Industrial%20Perspective\Milk%20Crown%20Phenomenon%20-%20FLOW-3D%20CFD%20Simulation.wmv" TargetMode="Externa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128.jpeg"/><Relationship Id="rId5" Type="http://schemas.openxmlformats.org/officeDocument/2006/relationships/image" Target="../media/image127.png"/><Relationship Id="rId4" Type="http://schemas.openxmlformats.org/officeDocument/2006/relationships/oleObject" Target="../embeddings/oleObject27.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129.wmf"/><Relationship Id="rId4" Type="http://schemas.openxmlformats.org/officeDocument/2006/relationships/oleObject" Target="../embeddings/oleObject28.bin"/></Relationships>
</file>

<file path=ppt/slides/_rels/slide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jpeg"/></Relationships>
</file>

<file path=ppt/slides/_rels/slide4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slideLayout" Target="../slideLayouts/slideLayout7.xml"/><Relationship Id="rId7" Type="http://schemas.openxmlformats.org/officeDocument/2006/relationships/image" Target="../media/image136.png"/><Relationship Id="rId2" Type="http://schemas.openxmlformats.org/officeDocument/2006/relationships/video" Target="file:///J:\CE%20404%20-%20Product%20Design\EjectCloseUpSideViewBubbleTongue.avi" TargetMode="External"/><Relationship Id="rId1" Type="http://schemas.openxmlformats.org/officeDocument/2006/relationships/video" Target="file:///J:\CE%20404%20-%20Product%20Design\GOYA_6pl_2D_FRONT.avi" TargetMode="Externa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35.png"/><Relationship Id="rId5" Type="http://schemas.openxmlformats.org/officeDocument/2006/relationships/image" Target="../media/image11.png"/><Relationship Id="rId4"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J:\CE%20404%20-%20Product%20Design\Refined%20Bubble%20CA=135%20.avi" TargetMode="External"/><Relationship Id="rId1" Type="http://schemas.openxmlformats.org/officeDocument/2006/relationships/video" Target="file:///J:\CE%20404%20-%20Product%20Design\Refined%20Mesh%20Bubble%20Moving%20in%20Poisseule%20Flow%20-%20CA%20=%2090%20deg.avi" TargetMode="Externa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5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jpeg"/></Relationships>
</file>

<file path=ppt/slides/_rels/slide5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png"/><Relationship Id="rId4" Type="http://schemas.openxmlformats.org/officeDocument/2006/relationships/image" Target="../media/image153.jpeg"/></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46.xml"/><Relationship Id="rId7" Type="http://schemas.openxmlformats.org/officeDocument/2006/relationships/image" Target="../media/image157.png"/><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156.png"/><Relationship Id="rId5" Type="http://schemas.openxmlformats.org/officeDocument/2006/relationships/image" Target="../media/image133.png"/><Relationship Id="rId10" Type="http://schemas.openxmlformats.org/officeDocument/2006/relationships/image" Target="../media/image8.png"/><Relationship Id="rId4" Type="http://schemas.openxmlformats.org/officeDocument/2006/relationships/image" Target="../media/image155.jpeg"/><Relationship Id="rId9" Type="http://schemas.openxmlformats.org/officeDocument/2006/relationships/image" Target="../media/image154.png"/></Relationships>
</file>

<file path=ppt/slides/_rels/slide53.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video" Target="file:///J:\CE%20404%20-%20Product%20Design\UB%20CIJ%20NTMP%20GOOD.avi" TargetMode="External"/><Relationship Id="rId7" Type="http://schemas.openxmlformats.org/officeDocument/2006/relationships/image" Target="../media/image159.png"/><Relationship Id="rId2" Type="http://schemas.openxmlformats.org/officeDocument/2006/relationships/video" Target="file:///J:\CE%20404%20-%20Product%20Design\UB%20Seminar%20Jet%20Breakup.avi" TargetMode="External"/><Relationship Id="rId1" Type="http://schemas.openxmlformats.org/officeDocument/2006/relationships/vmlDrawing" Target="../drawings/vmlDrawing13.vml"/><Relationship Id="rId6" Type="http://schemas.openxmlformats.org/officeDocument/2006/relationships/notesSlide" Target="../notesSlides/notesSlide47.xml"/><Relationship Id="rId11" Type="http://schemas.openxmlformats.org/officeDocument/2006/relationships/image" Target="../media/image158.wmf"/><Relationship Id="rId5" Type="http://schemas.openxmlformats.org/officeDocument/2006/relationships/slideLayout" Target="../slideLayouts/slideLayout12.xml"/><Relationship Id="rId10" Type="http://schemas.openxmlformats.org/officeDocument/2006/relationships/oleObject" Target="../embeddings/oleObject30.bin"/><Relationship Id="rId4" Type="http://schemas.openxmlformats.org/officeDocument/2006/relationships/video" Target="file:///J:\CE%20404%20-%20Product%20Design\UB%20CIJ%20WTEMP%20GOOD.avi" TargetMode="External"/><Relationship Id="rId9" Type="http://schemas.openxmlformats.org/officeDocument/2006/relationships/image" Target="../media/image161.png"/></Relationships>
</file>

<file path=ppt/slides/_rels/slide54.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jpeg"/><Relationship Id="rId4" Type="http://schemas.openxmlformats.org/officeDocument/2006/relationships/image" Target="../media/image163.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ideo" Target="file:///L:\Application%20UB\UB%20Faculty%20Seminar\General%20Modeling%20Presentation\IPA10mpsDropForm1p5V190ohm1usw8usp4usperframe_vertical.avi" TargetMode="External"/><Relationship Id="rId5" Type="http://schemas.openxmlformats.org/officeDocument/2006/relationships/image" Target="../media/image9.png"/><Relationship Id="rId4" Type="http://schemas.openxmlformats.org/officeDocument/2006/relationships/image" Target="../media/image16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video" Target="file:///J:\CE%20404%20-%20Product%20Design\Air%20Deflection%20of%20Droplets.avi" TargetMode="External"/><Relationship Id="rId5" Type="http://schemas.openxmlformats.org/officeDocument/2006/relationships/image" Target="../media/image169.png"/><Relationship Id="rId4" Type="http://schemas.openxmlformats.org/officeDocument/2006/relationships/image" Target="../media/image168.png"/></Relationships>
</file>

<file path=ppt/slides/_rels/slide5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58.x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notesSlide" Target="../notesSlides/notesSlide52.xml"/><Relationship Id="rId7"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174.png"/><Relationship Id="rId5" Type="http://schemas.openxmlformats.org/officeDocument/2006/relationships/image" Target="../media/image172.wmf"/><Relationship Id="rId4" Type="http://schemas.openxmlformats.org/officeDocument/2006/relationships/oleObject" Target="../embeddings/oleObject31.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video" Target="file:///J:\Buffalo\UB%20-%20Computational%20Science%20An%20Industrial%20Perspective\UB_Slender_Jet_1x_formation_magnified.wmv" TargetMode="External"/><Relationship Id="rId7" Type="http://schemas.openxmlformats.org/officeDocument/2006/relationships/image" Target="../media/image177.png"/><Relationship Id="rId12" Type="http://schemas.openxmlformats.org/officeDocument/2006/relationships/image" Target="../media/image180.png"/><Relationship Id="rId2" Type="http://schemas.openxmlformats.org/officeDocument/2006/relationships/video" Target="file:///J:\Buffalo\UB%20-%20Computational%20Science%20An%20Industrial%20Perspective\UB_Slender_Jet_1x_formation.wmv" TargetMode="External"/><Relationship Id="rId1" Type="http://schemas.openxmlformats.org/officeDocument/2006/relationships/vmlDrawing" Target="../drawings/vmlDrawing15.vml"/><Relationship Id="rId6" Type="http://schemas.openxmlformats.org/officeDocument/2006/relationships/image" Target="../media/image176.png"/><Relationship Id="rId11" Type="http://schemas.openxmlformats.org/officeDocument/2006/relationships/image" Target="../media/image179.png"/><Relationship Id="rId5" Type="http://schemas.openxmlformats.org/officeDocument/2006/relationships/notesSlide" Target="../notesSlides/notesSlide53.xml"/><Relationship Id="rId10" Type="http://schemas.openxmlformats.org/officeDocument/2006/relationships/image" Target="../media/image178.png"/><Relationship Id="rId4" Type="http://schemas.openxmlformats.org/officeDocument/2006/relationships/slideLayout" Target="../slideLayouts/slideLayout7.xml"/><Relationship Id="rId9" Type="http://schemas.openxmlformats.org/officeDocument/2006/relationships/image" Target="../media/image175.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1.avi"/><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video" Target="file:///J:\CE%20404%20-%20Product%20Design\UB%20CIJ%20Particle%20Migration.avi" TargetMode="External"/><Relationship Id="rId1" Type="http://schemas.openxmlformats.org/officeDocument/2006/relationships/video" Target="file:///J:\CE%20404%20-%20Product%20Design\IPA10mpsDropForm1p5V190ohm1usw8usp4usperframe_vertical.avi" TargetMode="External"/><Relationship Id="rId6" Type="http://schemas.openxmlformats.org/officeDocument/2006/relationships/notesSlide" Target="../notesSlides/notesSlide5.xml"/><Relationship Id="rId11" Type="http://schemas.openxmlformats.org/officeDocument/2006/relationships/image" Target="../media/image10.png"/><Relationship Id="rId5" Type="http://schemas.openxmlformats.org/officeDocument/2006/relationships/slideLayout" Target="../slideLayouts/slideLayout2.xml"/><Relationship Id="rId10" Type="http://schemas.openxmlformats.org/officeDocument/2006/relationships/image" Target="../media/image9.png"/><Relationship Id="rId4" Type="http://schemas.openxmlformats.org/officeDocument/2006/relationships/video" Target="../media/media1.avi"/><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slideLayout" Target="../slideLayouts/slideLayout7.xml"/><Relationship Id="rId7" Type="http://schemas.openxmlformats.org/officeDocument/2006/relationships/oleObject" Target="../embeddings/oleObject34.bin"/><Relationship Id="rId2" Type="http://schemas.openxmlformats.org/officeDocument/2006/relationships/video" Target="file:///J:\Buffalo\UB%20-%20Computational%20Science%20An%20Industrial%20Perspective\UB%20CIJ%20Particle%20Migration.avi" TargetMode="External"/><Relationship Id="rId1" Type="http://schemas.openxmlformats.org/officeDocument/2006/relationships/vmlDrawing" Target="../drawings/vmlDrawing16.vml"/><Relationship Id="rId6" Type="http://schemas.openxmlformats.org/officeDocument/2006/relationships/image" Target="../media/image183.png"/><Relationship Id="rId5" Type="http://schemas.openxmlformats.org/officeDocument/2006/relationships/image" Target="../media/image182.png"/><Relationship Id="rId10" Type="http://schemas.openxmlformats.org/officeDocument/2006/relationships/image" Target="../media/image185.png"/><Relationship Id="rId4" Type="http://schemas.openxmlformats.org/officeDocument/2006/relationships/notesSlide" Target="../notesSlides/notesSlide54.xml"/><Relationship Id="rId9" Type="http://schemas.openxmlformats.org/officeDocument/2006/relationships/image" Target="../media/image18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ideo" Target="file:///J:\Buffalo\UB%20-%20Computational%20Science%20An%20Industrial%20Perspective\Aerodynamic%20Crosstalk.avi" TargetMode="Externa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video" Target="file:///J:\Buffalo\UB%20-%20Computational%20Science%20An%20Industrial%20Perspective\Three%20Drop%20Impact.avi" TargetMode="External"/><Relationship Id="rId4" Type="http://schemas.openxmlformats.org/officeDocument/2006/relationships/image" Target="../media/image189.png"/></Relationships>
</file>

<file path=ppt/slides/_rels/slide63.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image" Target="../media/image191.jpe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image" Target="../media/image190.png"/><Relationship Id="rId16"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jpeg"/><Relationship Id="rId15" Type="http://schemas.openxmlformats.org/officeDocument/2006/relationships/image" Target="../media/image203.gif"/><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s>
</file>

<file path=ppt/slides/_rels/slide64.xml.rels><?xml version="1.0" encoding="UTF-8" standalone="yes"?>
<Relationships xmlns="http://schemas.openxmlformats.org/package/2006/relationships"><Relationship Id="rId8" Type="http://schemas.openxmlformats.org/officeDocument/2006/relationships/image" Target="../media/image211.gif"/><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jpe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214.gif"/><Relationship Id="rId5" Type="http://schemas.openxmlformats.org/officeDocument/2006/relationships/image" Target="../media/image208.png"/><Relationship Id="rId10" Type="http://schemas.openxmlformats.org/officeDocument/2006/relationships/image" Target="../media/image213.png"/><Relationship Id="rId4" Type="http://schemas.openxmlformats.org/officeDocument/2006/relationships/image" Target="../media/image207.jpeg"/><Relationship Id="rId9" Type="http://schemas.openxmlformats.org/officeDocument/2006/relationships/image" Target="../media/image212.gi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idx="4294967295"/>
          </p:nvPr>
        </p:nvSpPr>
        <p:spPr>
          <a:xfrm>
            <a:off x="0" y="932675"/>
            <a:ext cx="9134475" cy="2803705"/>
          </a:xfrm>
        </p:spPr>
        <p:txBody>
          <a:bodyPr/>
          <a:lstStyle/>
          <a:p>
            <a:r>
              <a:rPr lang="en-US" sz="3200" b="1" dirty="0" smtClean="0"/>
              <a:t>Computational Science </a:t>
            </a:r>
            <a:br>
              <a:rPr lang="en-US" sz="3200" b="1" dirty="0" smtClean="0"/>
            </a:br>
            <a:r>
              <a:rPr lang="en-US" sz="3200" b="1" dirty="0" smtClean="0"/>
              <a:t>An Industrial Perspective Workshop</a:t>
            </a:r>
            <a:br>
              <a:rPr lang="en-US" sz="3200" b="1" dirty="0" smtClean="0"/>
            </a:br>
            <a:r>
              <a:rPr lang="en-US" altLang="en-US" sz="3200" b="1" dirty="0" smtClean="0"/>
              <a:t/>
            </a:r>
            <a:br>
              <a:rPr lang="en-US" altLang="en-US" sz="3200" b="1" dirty="0" smtClean="0"/>
            </a:br>
            <a:r>
              <a:rPr lang="en-US" altLang="en-US" sz="2400" b="1" dirty="0" err="1" smtClean="0"/>
              <a:t>Multiscale</a:t>
            </a:r>
            <a:r>
              <a:rPr lang="en-US" altLang="en-US" sz="2400" b="1" dirty="0" smtClean="0"/>
              <a:t> </a:t>
            </a:r>
            <a:r>
              <a:rPr lang="en-US" altLang="en-US" sz="2400" b="1" dirty="0"/>
              <a:t>Modeling </a:t>
            </a:r>
            <a:r>
              <a:rPr lang="en-US" altLang="en-US" sz="2400" b="1" dirty="0" smtClean="0"/>
              <a:t>for </a:t>
            </a:r>
            <a:r>
              <a:rPr lang="en-US" altLang="en-US" sz="2400" b="1" dirty="0"/>
              <a:t>the Development of </a:t>
            </a:r>
            <a:r>
              <a:rPr lang="en-US" altLang="en-US" sz="2400" b="1" dirty="0" smtClean="0"/>
              <a:t/>
            </a:r>
            <a:br>
              <a:rPr lang="en-US" altLang="en-US" sz="2400" b="1" dirty="0" smtClean="0"/>
            </a:br>
            <a:r>
              <a:rPr lang="en-US" altLang="en-US" sz="2400" b="1" dirty="0" smtClean="0"/>
              <a:t>Commercial Materials </a:t>
            </a:r>
            <a:r>
              <a:rPr lang="en-US" altLang="en-US" sz="2400" b="1" dirty="0"/>
              <a:t>and Devices</a:t>
            </a:r>
            <a:endParaRPr lang="en-US" altLang="en-US" sz="2400" dirty="0"/>
          </a:p>
        </p:txBody>
      </p:sp>
      <p:sp>
        <p:nvSpPr>
          <p:cNvPr id="7" name="Subtitle 2"/>
          <p:cNvSpPr txBox="1">
            <a:spLocks/>
          </p:cNvSpPr>
          <p:nvPr/>
        </p:nvSpPr>
        <p:spPr>
          <a:xfrm>
            <a:off x="1461195" y="4762500"/>
            <a:ext cx="6400800" cy="1752600"/>
          </a:xfrm>
          <a:prstGeom prst="rect">
            <a:avLst/>
          </a:prstGeom>
        </p:spPr>
        <p:txBody>
          <a:bodyPr>
            <a:normAutofit fontScale="70000" lnSpcReduction="20000"/>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a:buNone/>
            </a:pPr>
            <a:r>
              <a:rPr lang="en-US" sz="3400" b="1" kern="0" dirty="0" smtClean="0">
                <a:latin typeface="Arial" pitchFamily="34" charset="0"/>
                <a:cs typeface="Arial" pitchFamily="34" charset="0"/>
              </a:rPr>
              <a:t>Dr. Edward Furlani</a:t>
            </a:r>
          </a:p>
          <a:p>
            <a:pPr marL="0" indent="0" algn="ctr">
              <a:buNone/>
            </a:pPr>
            <a:r>
              <a:rPr lang="en-US" sz="3800" b="1" kern="0" dirty="0" smtClean="0">
                <a:latin typeface="Arial" pitchFamily="34" charset="0"/>
                <a:cs typeface="Arial" pitchFamily="34" charset="0"/>
              </a:rPr>
              <a:t> </a:t>
            </a:r>
          </a:p>
          <a:p>
            <a:pPr marL="0" indent="0" algn="ctr">
              <a:buNone/>
            </a:pPr>
            <a:r>
              <a:rPr lang="en-US" b="1" kern="0" dirty="0" smtClean="0">
                <a:latin typeface="Arial" pitchFamily="34" charset="0"/>
                <a:cs typeface="Arial" pitchFamily="34" charset="0"/>
              </a:rPr>
              <a:t>Dept. of Chemical and Biological Engineering</a:t>
            </a:r>
            <a:br>
              <a:rPr lang="en-US" b="1" kern="0" dirty="0" smtClean="0">
                <a:latin typeface="Arial" pitchFamily="34" charset="0"/>
                <a:cs typeface="Arial" pitchFamily="34" charset="0"/>
              </a:rPr>
            </a:br>
            <a:r>
              <a:rPr lang="en-US" b="1" kern="0" dirty="0" smtClean="0">
                <a:latin typeface="Arial" pitchFamily="34" charset="0"/>
                <a:cs typeface="Arial" pitchFamily="34" charset="0"/>
              </a:rPr>
              <a:t>Dept. Electrical Engineering </a:t>
            </a:r>
          </a:p>
          <a:p>
            <a:endParaRPr lang="en-US" kern="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021" name="Picture 85" descr="Activated Microbeam with Diffr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 y="4081463"/>
            <a:ext cx="2689225" cy="2052637"/>
          </a:xfrm>
          <a:prstGeom prst="rect">
            <a:avLst/>
          </a:prstGeom>
          <a:noFill/>
          <a:extLst>
            <a:ext uri="{909E8E84-426E-40DD-AFC4-6F175D3DCCD1}">
              <a14:hiddenFill xmlns:a14="http://schemas.microsoft.com/office/drawing/2010/main">
                <a:solidFill>
                  <a:srgbClr val="FFFFFF"/>
                </a:solidFill>
              </a14:hiddenFill>
            </a:ext>
          </a:extLst>
        </p:spPr>
      </p:pic>
      <p:pic>
        <p:nvPicPr>
          <p:cNvPr id="424008" name="Picture 72" descr="Unactivated Microbeam with Slo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838" y="2122488"/>
            <a:ext cx="2495550" cy="1555750"/>
          </a:xfrm>
          <a:prstGeom prst="rect">
            <a:avLst/>
          </a:prstGeom>
          <a:noFill/>
          <a:extLst>
            <a:ext uri="{909E8E84-426E-40DD-AFC4-6F175D3DCCD1}">
              <a14:hiddenFill xmlns:a14="http://schemas.microsoft.com/office/drawing/2010/main">
                <a:solidFill>
                  <a:srgbClr val="FFFFFF"/>
                </a:solidFill>
              </a14:hiddenFill>
            </a:ext>
          </a:extLst>
        </p:spPr>
      </p:pic>
      <p:sp>
        <p:nvSpPr>
          <p:cNvPr id="423939" name="Rectangle 3"/>
          <p:cNvSpPr>
            <a:spLocks noGrp="1" noChangeArrowheads="1"/>
          </p:cNvSpPr>
          <p:nvPr>
            <p:ph type="title"/>
          </p:nvPr>
        </p:nvSpPr>
        <p:spPr>
          <a:xfrm>
            <a:off x="576263" y="355600"/>
            <a:ext cx="8027987" cy="614363"/>
          </a:xfrm>
        </p:spPr>
        <p:txBody>
          <a:bodyPr/>
          <a:lstStyle/>
          <a:p>
            <a:r>
              <a:rPr lang="en-US" altLang="en-US" sz="3000" b="1" dirty="0"/>
              <a:t>Micro-Optical Electro-Mechanical Analysis</a:t>
            </a:r>
            <a:endParaRPr lang="en-US" altLang="en-US" sz="3000" dirty="0"/>
          </a:p>
        </p:txBody>
      </p:sp>
      <p:grpSp>
        <p:nvGrpSpPr>
          <p:cNvPr id="424086" name="Group 150"/>
          <p:cNvGrpSpPr>
            <a:grpSpLocks/>
          </p:cNvGrpSpPr>
          <p:nvPr/>
        </p:nvGrpSpPr>
        <p:grpSpPr bwMode="auto">
          <a:xfrm>
            <a:off x="3633788" y="2549525"/>
            <a:ext cx="4992687" cy="3000375"/>
            <a:chOff x="2299" y="1749"/>
            <a:chExt cx="3145" cy="1890"/>
          </a:xfrm>
        </p:grpSpPr>
        <p:pic>
          <p:nvPicPr>
            <p:cNvPr id="424085" name="Picture 149" descr="Activated Pixel 2D - Voltage and Difrac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9" y="1749"/>
              <a:ext cx="3145" cy="1890"/>
            </a:xfrm>
            <a:prstGeom prst="rect">
              <a:avLst/>
            </a:prstGeom>
            <a:noFill/>
            <a:extLst>
              <a:ext uri="{909E8E84-426E-40DD-AFC4-6F175D3DCCD1}">
                <a14:hiddenFill xmlns:a14="http://schemas.microsoft.com/office/drawing/2010/main">
                  <a:solidFill>
                    <a:srgbClr val="FFFFFF"/>
                  </a:solidFill>
                </a14:hiddenFill>
              </a:ext>
            </a:extLst>
          </p:spPr>
        </p:pic>
        <p:sp>
          <p:nvSpPr>
            <p:cNvPr id="423940" name="Text Box 4"/>
            <p:cNvSpPr txBox="1">
              <a:spLocks noChangeArrowheads="1"/>
            </p:cNvSpPr>
            <p:nvPr/>
          </p:nvSpPr>
          <p:spPr bwMode="auto">
            <a:xfrm>
              <a:off x="2348" y="2087"/>
              <a:ext cx="718" cy="173"/>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cs typeface="Times New Roman" pitchFamily="18" charset="0"/>
                </a:rPr>
                <a:t>On Pixel</a:t>
              </a:r>
            </a:p>
          </p:txBody>
        </p:sp>
      </p:grpSp>
      <p:grpSp>
        <p:nvGrpSpPr>
          <p:cNvPr id="424023" name="Group 87"/>
          <p:cNvGrpSpPr>
            <a:grpSpLocks/>
          </p:cNvGrpSpPr>
          <p:nvPr/>
        </p:nvGrpSpPr>
        <p:grpSpPr bwMode="auto">
          <a:xfrm>
            <a:off x="3611563" y="3092450"/>
            <a:ext cx="5324475" cy="2044700"/>
            <a:chOff x="2406" y="1821"/>
            <a:chExt cx="3354" cy="1288"/>
          </a:xfrm>
        </p:grpSpPr>
        <p:pic>
          <p:nvPicPr>
            <p:cNvPr id="423941" name="Picture 5" descr="Up Pixel with vol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6" y="1934"/>
              <a:ext cx="3354" cy="1175"/>
            </a:xfrm>
            <a:prstGeom prst="rect">
              <a:avLst/>
            </a:prstGeom>
            <a:noFill/>
            <a:extLst>
              <a:ext uri="{909E8E84-426E-40DD-AFC4-6F175D3DCCD1}">
                <a14:hiddenFill xmlns:a14="http://schemas.microsoft.com/office/drawing/2010/main">
                  <a:solidFill>
                    <a:srgbClr val="FFFFFF"/>
                  </a:solidFill>
                </a14:hiddenFill>
              </a:ext>
            </a:extLst>
          </p:spPr>
        </p:pic>
        <p:sp>
          <p:nvSpPr>
            <p:cNvPr id="423942" name="Text Box 6"/>
            <p:cNvSpPr txBox="1">
              <a:spLocks noChangeArrowheads="1"/>
            </p:cNvSpPr>
            <p:nvPr/>
          </p:nvSpPr>
          <p:spPr bwMode="auto">
            <a:xfrm>
              <a:off x="2469" y="1821"/>
              <a:ext cx="716" cy="17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cs typeface="Times New Roman" pitchFamily="18" charset="0"/>
                </a:rPr>
                <a:t>Off Pixel</a:t>
              </a:r>
            </a:p>
          </p:txBody>
        </p:sp>
      </p:grpSp>
      <p:sp>
        <p:nvSpPr>
          <p:cNvPr id="423946" name="Text Box 10"/>
          <p:cNvSpPr txBox="1">
            <a:spLocks noChangeArrowheads="1"/>
          </p:cNvSpPr>
          <p:nvPr/>
        </p:nvSpPr>
        <p:spPr bwMode="auto">
          <a:xfrm>
            <a:off x="346075" y="3892550"/>
            <a:ext cx="1114425" cy="274638"/>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On Pixel</a:t>
            </a:r>
          </a:p>
        </p:txBody>
      </p:sp>
      <p:sp>
        <p:nvSpPr>
          <p:cNvPr id="423948" name="Text Box 12"/>
          <p:cNvSpPr txBox="1">
            <a:spLocks noChangeArrowheads="1"/>
          </p:cNvSpPr>
          <p:nvPr/>
        </p:nvSpPr>
        <p:spPr bwMode="auto">
          <a:xfrm>
            <a:off x="407988" y="1809750"/>
            <a:ext cx="1114425" cy="27463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Off Pixel</a:t>
            </a:r>
          </a:p>
        </p:txBody>
      </p:sp>
      <p:sp>
        <p:nvSpPr>
          <p:cNvPr id="423949" name="Line 13"/>
          <p:cNvSpPr>
            <a:spLocks noChangeShapeType="1"/>
          </p:cNvSpPr>
          <p:nvPr/>
        </p:nvSpPr>
        <p:spPr bwMode="auto">
          <a:xfrm flipV="1">
            <a:off x="2501900" y="3275013"/>
            <a:ext cx="763588" cy="346075"/>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50" name="Line 14"/>
          <p:cNvSpPr>
            <a:spLocks noChangeShapeType="1"/>
          </p:cNvSpPr>
          <p:nvPr/>
        </p:nvSpPr>
        <p:spPr bwMode="auto">
          <a:xfrm>
            <a:off x="769938" y="2928938"/>
            <a:ext cx="1474787" cy="69215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952" name="Text Box 16"/>
          <p:cNvSpPr txBox="1">
            <a:spLocks noChangeArrowheads="1"/>
          </p:cNvSpPr>
          <p:nvPr/>
        </p:nvSpPr>
        <p:spPr bwMode="auto">
          <a:xfrm>
            <a:off x="39688" y="6500813"/>
            <a:ext cx="71056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*M. Kowarz, </a:t>
            </a:r>
            <a:r>
              <a:rPr lang="en-US" altLang="en-US" sz="1200" b="1" i="1"/>
              <a:t>Spatial light modulator with conformal grating device,</a:t>
            </a:r>
            <a:r>
              <a:rPr lang="en-US" altLang="en-US" sz="1200" b="1"/>
              <a:t> US. Patent 6307663, 2001.</a:t>
            </a:r>
          </a:p>
        </p:txBody>
      </p:sp>
      <p:sp>
        <p:nvSpPr>
          <p:cNvPr id="423953" name="Text Box 17"/>
          <p:cNvSpPr txBox="1">
            <a:spLocks noChangeArrowheads="1"/>
          </p:cNvSpPr>
          <p:nvPr/>
        </p:nvSpPr>
        <p:spPr bwMode="auto">
          <a:xfrm>
            <a:off x="2690813" y="3444875"/>
            <a:ext cx="9445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W </a:t>
            </a:r>
            <a:r>
              <a:rPr lang="en-US" altLang="en-US" sz="1000" b="1">
                <a:sym typeface="Symbol" pitchFamily="18" charset="2"/>
              </a:rPr>
              <a:t></a:t>
            </a:r>
            <a:r>
              <a:rPr lang="en-US" altLang="en-US" sz="1000" b="1"/>
              <a:t> 50 </a:t>
            </a:r>
            <a:r>
              <a:rPr lang="en-US" altLang="en-US" sz="1000" b="1">
                <a:sym typeface="Symbol" pitchFamily="18" charset="2"/>
              </a:rPr>
              <a:t></a:t>
            </a:r>
            <a:r>
              <a:rPr lang="en-US" altLang="en-US" sz="1000" b="1"/>
              <a:t>m</a:t>
            </a:r>
          </a:p>
        </p:txBody>
      </p:sp>
      <p:sp>
        <p:nvSpPr>
          <p:cNvPr id="423954" name="Text Box 18"/>
          <p:cNvSpPr txBox="1">
            <a:spLocks noChangeArrowheads="1"/>
          </p:cNvSpPr>
          <p:nvPr/>
        </p:nvSpPr>
        <p:spPr bwMode="auto">
          <a:xfrm>
            <a:off x="792163" y="3313113"/>
            <a:ext cx="9445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L </a:t>
            </a:r>
            <a:r>
              <a:rPr lang="en-US" altLang="en-US" sz="1000" b="1">
                <a:sym typeface="Symbol" pitchFamily="18" charset="2"/>
              </a:rPr>
              <a:t></a:t>
            </a:r>
            <a:r>
              <a:rPr lang="en-US" altLang="en-US" sz="1000" b="1"/>
              <a:t> 100 </a:t>
            </a:r>
            <a:r>
              <a:rPr lang="en-US" altLang="en-US" sz="1000" b="1">
                <a:sym typeface="Symbol" pitchFamily="18" charset="2"/>
              </a:rPr>
              <a:t></a:t>
            </a:r>
            <a:r>
              <a:rPr lang="en-US" altLang="en-US" sz="1000" b="1"/>
              <a:t>m</a:t>
            </a:r>
          </a:p>
        </p:txBody>
      </p:sp>
      <p:grpSp>
        <p:nvGrpSpPr>
          <p:cNvPr id="424035" name="Group 99"/>
          <p:cNvGrpSpPr>
            <a:grpSpLocks/>
          </p:cNvGrpSpPr>
          <p:nvPr/>
        </p:nvGrpSpPr>
        <p:grpSpPr bwMode="auto">
          <a:xfrm>
            <a:off x="9167813" y="2952750"/>
            <a:ext cx="4046537" cy="2849563"/>
            <a:chOff x="5775" y="1458"/>
            <a:chExt cx="2549" cy="1795"/>
          </a:xfrm>
        </p:grpSpPr>
        <p:pic>
          <p:nvPicPr>
            <p:cNvPr id="424026" name="Picture 90" descr="Three Pixels with diffraction arrow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5" y="1458"/>
              <a:ext cx="2549" cy="1795"/>
            </a:xfrm>
            <a:prstGeom prst="rect">
              <a:avLst/>
            </a:prstGeom>
            <a:noFill/>
            <a:extLst>
              <a:ext uri="{909E8E84-426E-40DD-AFC4-6F175D3DCCD1}">
                <a14:hiddenFill xmlns:a14="http://schemas.microsoft.com/office/drawing/2010/main">
                  <a:solidFill>
                    <a:srgbClr val="FFFFFF"/>
                  </a:solidFill>
                </a14:hiddenFill>
              </a:ext>
            </a:extLst>
          </p:spPr>
        </p:pic>
        <p:sp>
          <p:nvSpPr>
            <p:cNvPr id="424027" name="Line 91"/>
            <p:cNvSpPr>
              <a:spLocks noChangeShapeType="1"/>
            </p:cNvSpPr>
            <p:nvPr/>
          </p:nvSpPr>
          <p:spPr bwMode="auto">
            <a:xfrm flipH="1">
              <a:off x="5832" y="2837"/>
              <a:ext cx="291" cy="145"/>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028" name="Line 92"/>
            <p:cNvSpPr>
              <a:spLocks noChangeShapeType="1"/>
            </p:cNvSpPr>
            <p:nvPr/>
          </p:nvSpPr>
          <p:spPr bwMode="auto">
            <a:xfrm flipH="1">
              <a:off x="7887" y="1749"/>
              <a:ext cx="291" cy="145"/>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029" name="Text Box 93"/>
            <p:cNvSpPr txBox="1">
              <a:spLocks noChangeArrowheads="1"/>
            </p:cNvSpPr>
            <p:nvPr/>
          </p:nvSpPr>
          <p:spPr bwMode="auto">
            <a:xfrm>
              <a:off x="5783" y="1479"/>
              <a:ext cx="968" cy="173"/>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Linear Pixel Array</a:t>
              </a:r>
            </a:p>
          </p:txBody>
        </p:sp>
      </p:grpSp>
      <p:sp>
        <p:nvSpPr>
          <p:cNvPr id="424037" name="Text Box 101"/>
          <p:cNvSpPr txBox="1">
            <a:spLocks noChangeArrowheads="1"/>
          </p:cNvSpPr>
          <p:nvPr/>
        </p:nvSpPr>
        <p:spPr bwMode="auto">
          <a:xfrm>
            <a:off x="4497388" y="1863725"/>
            <a:ext cx="3917950" cy="51752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Kodak GEMS* Technology</a:t>
            </a:r>
            <a:br>
              <a:rPr lang="en-US" altLang="en-US" b="1"/>
            </a:br>
            <a:r>
              <a:rPr lang="en-US" altLang="en-US" b="1"/>
              <a:t>(Grating Electromechanical System)</a:t>
            </a:r>
          </a:p>
        </p:txBody>
      </p:sp>
      <p:sp>
        <p:nvSpPr>
          <p:cNvPr id="424087" name="Text Box 151"/>
          <p:cNvSpPr txBox="1">
            <a:spLocks noChangeArrowheads="1"/>
          </p:cNvSpPr>
          <p:nvPr/>
        </p:nvSpPr>
        <p:spPr bwMode="auto">
          <a:xfrm>
            <a:off x="2244725" y="1220788"/>
            <a:ext cx="42005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800" b="1"/>
              <a:t>Modeling and Device Design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424023"/>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42408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xit" presetSubtype="0" fill="hold" nodeType="clickEffect">
                                  <p:stCondLst>
                                    <p:cond delay="0"/>
                                  </p:stCondLst>
                                  <p:childTnLst>
                                    <p:set>
                                      <p:cBhvr>
                                        <p:cTn id="13" dur="1" fill="hold">
                                          <p:stCondLst>
                                            <p:cond delay="0"/>
                                          </p:stCondLst>
                                        </p:cTn>
                                        <p:tgtEl>
                                          <p:spTgt spid="424086"/>
                                        </p:tgtEl>
                                        <p:attrNameLst>
                                          <p:attrName>style.visibility</p:attrName>
                                        </p:attrNameLst>
                                      </p:cBhvr>
                                      <p:to>
                                        <p:strVal val="hidden"/>
                                      </p:to>
                                    </p:set>
                                  </p:childTnLst>
                                </p:cTn>
                              </p:par>
                            </p:childTnLst>
                          </p:cTn>
                        </p:par>
                        <p:par>
                          <p:cTn id="14" fill="hold" nodeType="afterGroup">
                            <p:stCondLst>
                              <p:cond delay="0"/>
                            </p:stCondLst>
                            <p:childTnLst>
                              <p:par>
                                <p:cTn id="15" presetID="35" presetClass="path" presetSubtype="0" accel="50000" decel="50000" fill="hold" nodeType="afterEffect">
                                  <p:stCondLst>
                                    <p:cond delay="0"/>
                                  </p:stCondLst>
                                  <p:childTnLst>
                                    <p:animMotion origin="layout" path="M -4.72222E-6 2.96296E-6 L -0.55572 0.00069 " pathEditMode="relative" rAng="0" ptsTypes="AA">
                                      <p:cBhvr>
                                        <p:cTn id="16" dur="1000" fill="hold"/>
                                        <p:tgtEl>
                                          <p:spTgt spid="424035"/>
                                        </p:tgtEl>
                                        <p:attrNameLst>
                                          <p:attrName>ppt_x</p:attrName>
                                          <p:attrName>ppt_y</p:attrName>
                                        </p:attrNameLst>
                                      </p:cBhvr>
                                      <p:rCtr x="-27795"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423863" y="395288"/>
            <a:ext cx="8229600" cy="446087"/>
          </a:xfrm>
        </p:spPr>
        <p:txBody>
          <a:bodyPr/>
          <a:lstStyle/>
          <a:p>
            <a:r>
              <a:rPr lang="en-US" altLang="en-US" sz="2800" b="1" dirty="0"/>
              <a:t>Display Applications: Linear Array Operation</a:t>
            </a:r>
          </a:p>
        </p:txBody>
      </p:sp>
      <p:pic>
        <p:nvPicPr>
          <p:cNvPr id="409604" name="Picture 4" descr="Optical Illumination Sch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4650" y="1163638"/>
            <a:ext cx="4959350" cy="2481262"/>
          </a:xfrm>
          <a:prstGeom prst="rect">
            <a:avLst/>
          </a:prstGeom>
          <a:noFill/>
          <a:extLst>
            <a:ext uri="{909E8E84-426E-40DD-AFC4-6F175D3DCCD1}">
              <a14:hiddenFill xmlns:a14="http://schemas.microsoft.com/office/drawing/2010/main">
                <a:solidFill>
                  <a:srgbClr val="FFFFFF"/>
                </a:solidFill>
              </a14:hiddenFill>
            </a:ext>
          </a:extLst>
        </p:spPr>
      </p:pic>
      <p:pic>
        <p:nvPicPr>
          <p:cNvPr id="40961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75" y="1339850"/>
            <a:ext cx="3303588" cy="194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9636" name="Group 36"/>
          <p:cNvGrpSpPr>
            <a:grpSpLocks/>
          </p:cNvGrpSpPr>
          <p:nvPr/>
        </p:nvGrpSpPr>
        <p:grpSpPr bwMode="auto">
          <a:xfrm>
            <a:off x="217488" y="6270625"/>
            <a:ext cx="3930650" cy="295275"/>
            <a:chOff x="465" y="3926"/>
            <a:chExt cx="2476" cy="186"/>
          </a:xfrm>
        </p:grpSpPr>
        <p:pic>
          <p:nvPicPr>
            <p:cNvPr id="40962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 y="3926"/>
              <a:ext cx="625" cy="186"/>
            </a:xfrm>
            <a:prstGeom prst="rect">
              <a:avLst/>
            </a:prstGeom>
            <a:noFill/>
            <a:extLst>
              <a:ext uri="{909E8E84-426E-40DD-AFC4-6F175D3DCCD1}">
                <a14:hiddenFill xmlns:a14="http://schemas.microsoft.com/office/drawing/2010/main">
                  <a:solidFill>
                    <a:srgbClr val="FFFFFF"/>
                  </a:solidFill>
                </a14:hiddenFill>
              </a:ext>
            </a:extLst>
          </p:spPr>
        </p:pic>
        <p:pic>
          <p:nvPicPr>
            <p:cNvPr id="409621"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 y="3926"/>
              <a:ext cx="625" cy="186"/>
            </a:xfrm>
            <a:prstGeom prst="rect">
              <a:avLst/>
            </a:prstGeom>
            <a:noFill/>
            <a:extLst>
              <a:ext uri="{909E8E84-426E-40DD-AFC4-6F175D3DCCD1}">
                <a14:hiddenFill xmlns:a14="http://schemas.microsoft.com/office/drawing/2010/main">
                  <a:solidFill>
                    <a:srgbClr val="FFFFFF"/>
                  </a:solidFill>
                </a14:hiddenFill>
              </a:ext>
            </a:extLst>
          </p:spPr>
        </p:pic>
        <p:grpSp>
          <p:nvGrpSpPr>
            <p:cNvPr id="409622" name="Group 22"/>
            <p:cNvGrpSpPr>
              <a:grpSpLocks/>
            </p:cNvGrpSpPr>
            <p:nvPr/>
          </p:nvGrpSpPr>
          <p:grpSpPr bwMode="auto">
            <a:xfrm>
              <a:off x="1695" y="3926"/>
              <a:ext cx="1246" cy="186"/>
              <a:chOff x="2131" y="3515"/>
              <a:chExt cx="2621" cy="528"/>
            </a:xfrm>
          </p:grpSpPr>
          <p:pic>
            <p:nvPicPr>
              <p:cNvPr id="409623"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8" y="3515"/>
                <a:ext cx="1314" cy="528"/>
              </a:xfrm>
              <a:prstGeom prst="rect">
                <a:avLst/>
              </a:prstGeom>
              <a:noFill/>
              <a:extLst>
                <a:ext uri="{909E8E84-426E-40DD-AFC4-6F175D3DCCD1}">
                  <a14:hiddenFill xmlns:a14="http://schemas.microsoft.com/office/drawing/2010/main">
                    <a:solidFill>
                      <a:srgbClr val="FFFFFF"/>
                    </a:solidFill>
                  </a14:hiddenFill>
                </a:ext>
              </a:extLst>
            </p:spPr>
          </p:pic>
          <p:pic>
            <p:nvPicPr>
              <p:cNvPr id="409624"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1" y="3515"/>
                <a:ext cx="1314" cy="52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09629" name="Oval 29"/>
          <p:cNvSpPr>
            <a:spLocks noChangeArrowheads="1"/>
          </p:cNvSpPr>
          <p:nvPr/>
        </p:nvSpPr>
        <p:spPr bwMode="auto">
          <a:xfrm rot="-25578058">
            <a:off x="1516856" y="2334419"/>
            <a:ext cx="307975" cy="115888"/>
          </a:xfrm>
          <a:prstGeom prst="ellipse">
            <a:avLst/>
          </a:prstGeom>
          <a:noFill/>
          <a:ln w="1587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09616" name="Picture 16" descr="Pixe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6263" y="3644900"/>
            <a:ext cx="909637" cy="2625725"/>
          </a:xfrm>
          <a:prstGeom prst="rect">
            <a:avLst/>
          </a:prstGeom>
          <a:noFill/>
          <a:extLst>
            <a:ext uri="{909E8E84-426E-40DD-AFC4-6F175D3DCCD1}">
              <a14:hiddenFill xmlns:a14="http://schemas.microsoft.com/office/drawing/2010/main">
                <a:solidFill>
                  <a:srgbClr val="FFFFFF"/>
                </a:solidFill>
              </a14:hiddenFill>
            </a:ext>
          </a:extLst>
        </p:spPr>
      </p:pic>
      <p:grpSp>
        <p:nvGrpSpPr>
          <p:cNvPr id="409628" name="Group 28"/>
          <p:cNvGrpSpPr>
            <a:grpSpLocks/>
          </p:cNvGrpSpPr>
          <p:nvPr/>
        </p:nvGrpSpPr>
        <p:grpSpPr bwMode="auto">
          <a:xfrm>
            <a:off x="2266950" y="3644900"/>
            <a:ext cx="1727200" cy="1641475"/>
            <a:chOff x="1840" y="2248"/>
            <a:chExt cx="1088" cy="1034"/>
          </a:xfrm>
        </p:grpSpPr>
        <p:pic>
          <p:nvPicPr>
            <p:cNvPr id="409617"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1867" y="2221"/>
              <a:ext cx="1034" cy="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25" name="Oval 25"/>
            <p:cNvSpPr>
              <a:spLocks noChangeArrowheads="1"/>
            </p:cNvSpPr>
            <p:nvPr/>
          </p:nvSpPr>
          <p:spPr bwMode="auto">
            <a:xfrm>
              <a:off x="2009" y="2490"/>
              <a:ext cx="822" cy="381"/>
            </a:xfrm>
            <a:prstGeom prst="ellipse">
              <a:avLst/>
            </a:prstGeom>
            <a:noFill/>
            <a:ln w="1905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09630" name="Line 30"/>
          <p:cNvSpPr>
            <a:spLocks noChangeShapeType="1"/>
          </p:cNvSpPr>
          <p:nvPr/>
        </p:nvSpPr>
        <p:spPr bwMode="auto">
          <a:xfrm flipV="1">
            <a:off x="1485900" y="3644900"/>
            <a:ext cx="781050" cy="320675"/>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31" name="Line 31"/>
          <p:cNvSpPr>
            <a:spLocks noChangeShapeType="1"/>
          </p:cNvSpPr>
          <p:nvPr/>
        </p:nvSpPr>
        <p:spPr bwMode="auto">
          <a:xfrm>
            <a:off x="1485900" y="4633913"/>
            <a:ext cx="781050" cy="652462"/>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27" name="Line 27"/>
          <p:cNvSpPr>
            <a:spLocks noChangeShapeType="1"/>
          </p:cNvSpPr>
          <p:nvPr/>
        </p:nvSpPr>
        <p:spPr bwMode="auto">
          <a:xfrm flipH="1">
            <a:off x="2151063" y="4633913"/>
            <a:ext cx="844550" cy="15605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34" name="Line 34"/>
          <p:cNvSpPr>
            <a:spLocks noChangeShapeType="1"/>
          </p:cNvSpPr>
          <p:nvPr/>
        </p:nvSpPr>
        <p:spPr bwMode="auto">
          <a:xfrm flipH="1">
            <a:off x="1001713" y="2589213"/>
            <a:ext cx="574675" cy="110807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35" name="Text Box 35"/>
          <p:cNvSpPr txBox="1">
            <a:spLocks noChangeArrowheads="1"/>
          </p:cNvSpPr>
          <p:nvPr/>
        </p:nvSpPr>
        <p:spPr bwMode="auto">
          <a:xfrm>
            <a:off x="1196975" y="3338513"/>
            <a:ext cx="1095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Enlarged View  </a:t>
            </a:r>
            <a:br>
              <a:rPr lang="en-US" altLang="en-US" sz="1000" b="1"/>
            </a:br>
            <a:r>
              <a:rPr lang="en-US" altLang="en-US" sz="1000" b="1"/>
              <a:t>20 Pixels</a:t>
            </a:r>
          </a:p>
        </p:txBody>
      </p:sp>
      <p:sp>
        <p:nvSpPr>
          <p:cNvPr id="409637" name="Text Box 37"/>
          <p:cNvSpPr txBox="1">
            <a:spLocks noChangeArrowheads="1"/>
          </p:cNvSpPr>
          <p:nvPr/>
        </p:nvSpPr>
        <p:spPr bwMode="auto">
          <a:xfrm>
            <a:off x="4148138" y="3735388"/>
            <a:ext cx="11779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b="1">
                <a:solidFill>
                  <a:schemeClr val="accent2"/>
                </a:solidFill>
              </a:rPr>
              <a:t>Pixel #1  ON</a:t>
            </a:r>
          </a:p>
        </p:txBody>
      </p:sp>
      <p:sp>
        <p:nvSpPr>
          <p:cNvPr id="409638" name="Text Box 38"/>
          <p:cNvSpPr txBox="1">
            <a:spLocks noChangeArrowheads="1"/>
          </p:cNvSpPr>
          <p:nvPr/>
        </p:nvSpPr>
        <p:spPr bwMode="auto">
          <a:xfrm>
            <a:off x="4135438" y="3986213"/>
            <a:ext cx="11779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b="1"/>
              <a:t>Pixel #2  OFF</a:t>
            </a:r>
          </a:p>
        </p:txBody>
      </p:sp>
      <p:sp>
        <p:nvSpPr>
          <p:cNvPr id="409639" name="Text Box 39"/>
          <p:cNvSpPr txBox="1">
            <a:spLocks noChangeArrowheads="1"/>
          </p:cNvSpPr>
          <p:nvPr/>
        </p:nvSpPr>
        <p:spPr bwMode="auto">
          <a:xfrm>
            <a:off x="4148138" y="4210050"/>
            <a:ext cx="11779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b="1">
                <a:solidFill>
                  <a:schemeClr val="accent2"/>
                </a:solidFill>
              </a:rPr>
              <a:t>Pixel #3  ON</a:t>
            </a:r>
          </a:p>
        </p:txBody>
      </p:sp>
      <p:sp>
        <p:nvSpPr>
          <p:cNvPr id="409640" name="Text Box 40"/>
          <p:cNvSpPr txBox="1">
            <a:spLocks noChangeArrowheads="1"/>
          </p:cNvSpPr>
          <p:nvPr/>
        </p:nvSpPr>
        <p:spPr bwMode="auto">
          <a:xfrm>
            <a:off x="4135438" y="4449763"/>
            <a:ext cx="11779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b="1"/>
              <a:t>Pixel #4  OFF</a:t>
            </a:r>
          </a:p>
        </p:txBody>
      </p:sp>
      <p:sp>
        <p:nvSpPr>
          <p:cNvPr id="409641" name="Line 41"/>
          <p:cNvSpPr>
            <a:spLocks noChangeShapeType="1"/>
          </p:cNvSpPr>
          <p:nvPr/>
        </p:nvSpPr>
        <p:spPr bwMode="auto">
          <a:xfrm>
            <a:off x="4019550" y="3862388"/>
            <a:ext cx="153988" cy="0"/>
          </a:xfrm>
          <a:prstGeom prst="line">
            <a:avLst/>
          </a:prstGeom>
          <a:noFill/>
          <a:ln w="158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42" name="Line 42"/>
          <p:cNvSpPr>
            <a:spLocks noChangeShapeType="1"/>
          </p:cNvSpPr>
          <p:nvPr/>
        </p:nvSpPr>
        <p:spPr bwMode="auto">
          <a:xfrm>
            <a:off x="4021138" y="4111625"/>
            <a:ext cx="153987"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43" name="Line 43"/>
          <p:cNvSpPr>
            <a:spLocks noChangeShapeType="1"/>
          </p:cNvSpPr>
          <p:nvPr/>
        </p:nvSpPr>
        <p:spPr bwMode="auto">
          <a:xfrm>
            <a:off x="4030663" y="4330700"/>
            <a:ext cx="153987" cy="0"/>
          </a:xfrm>
          <a:prstGeom prst="line">
            <a:avLst/>
          </a:prstGeom>
          <a:noFill/>
          <a:ln w="158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44" name="Line 44"/>
          <p:cNvSpPr>
            <a:spLocks noChangeShapeType="1"/>
          </p:cNvSpPr>
          <p:nvPr/>
        </p:nvSpPr>
        <p:spPr bwMode="auto">
          <a:xfrm>
            <a:off x="4029075" y="4573588"/>
            <a:ext cx="153988" cy="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45" name="Text Box 45"/>
          <p:cNvSpPr txBox="1">
            <a:spLocks noChangeArrowheads="1"/>
          </p:cNvSpPr>
          <p:nvPr/>
        </p:nvSpPr>
        <p:spPr bwMode="auto">
          <a:xfrm>
            <a:off x="4135438" y="4703763"/>
            <a:ext cx="9366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b="1">
                <a:solidFill>
                  <a:schemeClr val="accent2"/>
                </a:solidFill>
              </a:rPr>
              <a:t>Pixel #5  ON</a:t>
            </a:r>
          </a:p>
        </p:txBody>
      </p:sp>
      <p:sp>
        <p:nvSpPr>
          <p:cNvPr id="409646" name="Text Box 46"/>
          <p:cNvSpPr txBox="1">
            <a:spLocks noChangeArrowheads="1"/>
          </p:cNvSpPr>
          <p:nvPr/>
        </p:nvSpPr>
        <p:spPr bwMode="auto">
          <a:xfrm>
            <a:off x="4140200" y="4948238"/>
            <a:ext cx="9223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b="1">
                <a:solidFill>
                  <a:schemeClr val="accent2"/>
                </a:solidFill>
              </a:rPr>
              <a:t>Pixel #6  ON</a:t>
            </a:r>
          </a:p>
        </p:txBody>
      </p:sp>
      <p:sp>
        <p:nvSpPr>
          <p:cNvPr id="409649" name="Line 49"/>
          <p:cNvSpPr>
            <a:spLocks noChangeShapeType="1"/>
          </p:cNvSpPr>
          <p:nvPr/>
        </p:nvSpPr>
        <p:spPr bwMode="auto">
          <a:xfrm>
            <a:off x="4033838" y="4824413"/>
            <a:ext cx="153987" cy="0"/>
          </a:xfrm>
          <a:prstGeom prst="line">
            <a:avLst/>
          </a:prstGeom>
          <a:noFill/>
          <a:ln w="158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50" name="Line 50"/>
          <p:cNvSpPr>
            <a:spLocks noChangeShapeType="1"/>
          </p:cNvSpPr>
          <p:nvPr/>
        </p:nvSpPr>
        <p:spPr bwMode="auto">
          <a:xfrm>
            <a:off x="4035425" y="5073650"/>
            <a:ext cx="153988" cy="0"/>
          </a:xfrm>
          <a:prstGeom prst="line">
            <a:avLst/>
          </a:prstGeom>
          <a:noFill/>
          <a:ln w="158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53" name="Text Box 53"/>
          <p:cNvSpPr txBox="1">
            <a:spLocks noChangeArrowheads="1"/>
          </p:cNvSpPr>
          <p:nvPr/>
        </p:nvSpPr>
        <p:spPr bwMode="auto">
          <a:xfrm>
            <a:off x="2574925" y="5337175"/>
            <a:ext cx="1231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Enlarged View </a:t>
            </a:r>
            <a:br>
              <a:rPr lang="en-US" altLang="en-US" sz="1000" b="1"/>
            </a:br>
            <a:r>
              <a:rPr lang="en-US" altLang="en-US" sz="1000" b="1"/>
              <a:t>6 Pixels</a:t>
            </a:r>
          </a:p>
        </p:txBody>
      </p:sp>
      <p:sp>
        <p:nvSpPr>
          <p:cNvPr id="409656" name="Text Box 56"/>
          <p:cNvSpPr txBox="1">
            <a:spLocks noChangeArrowheads="1"/>
          </p:cNvSpPr>
          <p:nvPr/>
        </p:nvSpPr>
        <p:spPr bwMode="auto">
          <a:xfrm>
            <a:off x="654050" y="1047750"/>
            <a:ext cx="2419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GEMS Light Modulator</a:t>
            </a:r>
          </a:p>
        </p:txBody>
      </p:sp>
      <p:pic>
        <p:nvPicPr>
          <p:cNvPr id="409658"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5213" y="4235450"/>
            <a:ext cx="4268787" cy="245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0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314" name="Picture 2" descr="Projection Schematic Cropp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213" y="1470025"/>
            <a:ext cx="4159250" cy="4992688"/>
          </a:xfrm>
          <a:prstGeom prst="rect">
            <a:avLst/>
          </a:prstGeom>
          <a:noFill/>
          <a:extLst>
            <a:ext uri="{909E8E84-426E-40DD-AFC4-6F175D3DCCD1}">
              <a14:hiddenFill xmlns:a14="http://schemas.microsoft.com/office/drawing/2010/main">
                <a:solidFill>
                  <a:srgbClr val="FFFFFF"/>
                </a:solidFill>
              </a14:hiddenFill>
            </a:ext>
          </a:extLst>
        </p:spPr>
      </p:pic>
      <p:sp>
        <p:nvSpPr>
          <p:cNvPr id="525315" name="Rectangle 3"/>
          <p:cNvSpPr>
            <a:spLocks noGrp="1" noChangeArrowheads="1"/>
          </p:cNvSpPr>
          <p:nvPr>
            <p:ph type="title"/>
          </p:nvPr>
        </p:nvSpPr>
        <p:spPr>
          <a:xfrm>
            <a:off x="649288" y="357188"/>
            <a:ext cx="7683500" cy="425450"/>
          </a:xfrm>
        </p:spPr>
        <p:txBody>
          <a:bodyPr/>
          <a:lstStyle/>
          <a:p>
            <a:r>
              <a:rPr lang="en-US" altLang="en-US" sz="2800" b="1" dirty="0"/>
              <a:t>Commercial Projection Display</a:t>
            </a:r>
          </a:p>
        </p:txBody>
      </p:sp>
      <p:sp>
        <p:nvSpPr>
          <p:cNvPr id="525319" name="Text Box 7"/>
          <p:cNvSpPr txBox="1">
            <a:spLocks noChangeArrowheads="1"/>
          </p:cNvSpPr>
          <p:nvPr/>
        </p:nvSpPr>
        <p:spPr bwMode="auto">
          <a:xfrm>
            <a:off x="2190750" y="1123950"/>
            <a:ext cx="29543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cs typeface="Times New Roman" pitchFamily="18" charset="0"/>
              </a:rPr>
              <a:t>Front Projection System</a:t>
            </a:r>
            <a:endParaRPr lang="en-US" altLang="en-US" sz="1200" b="1">
              <a:cs typeface="Times New Roman" pitchFamily="18" charset="0"/>
            </a:endParaRPr>
          </a:p>
        </p:txBody>
      </p:sp>
      <p:grpSp>
        <p:nvGrpSpPr>
          <p:cNvPr id="525320" name="Group 8"/>
          <p:cNvGrpSpPr>
            <a:grpSpLocks/>
          </p:cNvGrpSpPr>
          <p:nvPr/>
        </p:nvGrpSpPr>
        <p:grpSpPr bwMode="auto">
          <a:xfrm>
            <a:off x="5072063" y="3813175"/>
            <a:ext cx="3648075" cy="3013075"/>
            <a:chOff x="3195" y="2281"/>
            <a:chExt cx="2129" cy="1669"/>
          </a:xfrm>
        </p:grpSpPr>
        <p:grpSp>
          <p:nvGrpSpPr>
            <p:cNvPr id="525321" name="Group 9"/>
            <p:cNvGrpSpPr>
              <a:grpSpLocks/>
            </p:cNvGrpSpPr>
            <p:nvPr/>
          </p:nvGrpSpPr>
          <p:grpSpPr bwMode="auto">
            <a:xfrm>
              <a:off x="3219" y="2281"/>
              <a:ext cx="2105" cy="1669"/>
              <a:chOff x="3315" y="2466"/>
              <a:chExt cx="2105" cy="1669"/>
            </a:xfrm>
          </p:grpSpPr>
          <p:pic>
            <p:nvPicPr>
              <p:cNvPr id="525322"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5" y="2692"/>
                <a:ext cx="926" cy="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5323" name="Text Box 11"/>
              <p:cNvSpPr txBox="1">
                <a:spLocks noChangeArrowheads="1"/>
              </p:cNvSpPr>
              <p:nvPr/>
            </p:nvSpPr>
            <p:spPr bwMode="auto">
              <a:xfrm>
                <a:off x="4767" y="2886"/>
                <a:ext cx="653"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Galvanometer</a:t>
                </a:r>
                <a:br>
                  <a:rPr lang="en-US" altLang="en-US" sz="1000" b="1"/>
                </a:br>
                <a:r>
                  <a:rPr lang="en-US" altLang="en-US" sz="1000" b="1"/>
                  <a:t>Mirror</a:t>
                </a:r>
              </a:p>
            </p:txBody>
          </p:sp>
          <p:sp>
            <p:nvSpPr>
              <p:cNvPr id="525324" name="Line 12"/>
              <p:cNvSpPr>
                <a:spLocks noChangeShapeType="1"/>
              </p:cNvSpPr>
              <p:nvPr/>
            </p:nvSpPr>
            <p:spPr bwMode="auto">
              <a:xfrm flipH="1">
                <a:off x="4525" y="3104"/>
                <a:ext cx="411" cy="217"/>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5325" name="Text Box 13"/>
              <p:cNvSpPr txBox="1">
                <a:spLocks noChangeArrowheads="1"/>
              </p:cNvSpPr>
              <p:nvPr/>
            </p:nvSpPr>
            <p:spPr bwMode="auto">
              <a:xfrm>
                <a:off x="4791" y="3442"/>
                <a:ext cx="387"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X-cube</a:t>
                </a:r>
              </a:p>
            </p:txBody>
          </p:sp>
          <p:sp>
            <p:nvSpPr>
              <p:cNvPr id="525326" name="Line 14"/>
              <p:cNvSpPr>
                <a:spLocks noChangeShapeType="1"/>
              </p:cNvSpPr>
              <p:nvPr/>
            </p:nvSpPr>
            <p:spPr bwMode="auto">
              <a:xfrm flipH="1" flipV="1">
                <a:off x="4332" y="3345"/>
                <a:ext cx="483" cy="17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5327" name="Text Box 15"/>
              <p:cNvSpPr txBox="1">
                <a:spLocks noChangeArrowheads="1"/>
              </p:cNvSpPr>
              <p:nvPr/>
            </p:nvSpPr>
            <p:spPr bwMode="auto">
              <a:xfrm>
                <a:off x="4114" y="3999"/>
                <a:ext cx="387"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GEMS</a:t>
                </a:r>
              </a:p>
            </p:txBody>
          </p:sp>
          <p:sp>
            <p:nvSpPr>
              <p:cNvPr id="525328" name="Line 16"/>
              <p:cNvSpPr>
                <a:spLocks noChangeShapeType="1"/>
              </p:cNvSpPr>
              <p:nvPr/>
            </p:nvSpPr>
            <p:spPr bwMode="auto">
              <a:xfrm flipH="1" flipV="1">
                <a:off x="4307" y="3902"/>
                <a:ext cx="0" cy="12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5329" name="Text Box 17"/>
              <p:cNvSpPr txBox="1">
                <a:spLocks noChangeArrowheads="1"/>
              </p:cNvSpPr>
              <p:nvPr/>
            </p:nvSpPr>
            <p:spPr bwMode="auto">
              <a:xfrm>
                <a:off x="4090" y="2466"/>
                <a:ext cx="387"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GEMS</a:t>
                </a:r>
              </a:p>
            </p:txBody>
          </p:sp>
          <p:sp>
            <p:nvSpPr>
              <p:cNvPr id="525330" name="Line 18"/>
              <p:cNvSpPr>
                <a:spLocks noChangeShapeType="1"/>
              </p:cNvSpPr>
              <p:nvPr/>
            </p:nvSpPr>
            <p:spPr bwMode="auto">
              <a:xfrm>
                <a:off x="4259" y="2595"/>
                <a:ext cx="1" cy="218"/>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5331" name="Text Box 19"/>
              <p:cNvSpPr txBox="1">
                <a:spLocks noChangeArrowheads="1"/>
              </p:cNvSpPr>
              <p:nvPr/>
            </p:nvSpPr>
            <p:spPr bwMode="auto">
              <a:xfrm>
                <a:off x="3315" y="3273"/>
                <a:ext cx="387"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GEMS</a:t>
                </a:r>
              </a:p>
            </p:txBody>
          </p:sp>
          <p:sp>
            <p:nvSpPr>
              <p:cNvPr id="525332" name="Line 20"/>
              <p:cNvSpPr>
                <a:spLocks noChangeShapeType="1"/>
              </p:cNvSpPr>
              <p:nvPr/>
            </p:nvSpPr>
            <p:spPr bwMode="auto">
              <a:xfrm flipV="1">
                <a:off x="3630" y="3345"/>
                <a:ext cx="146"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25333" name="AutoShape 21"/>
            <p:cNvSpPr>
              <a:spLocks noChangeArrowheads="1"/>
            </p:cNvSpPr>
            <p:nvPr/>
          </p:nvSpPr>
          <p:spPr bwMode="auto">
            <a:xfrm rot="1448267">
              <a:off x="3195" y="2837"/>
              <a:ext cx="315" cy="121"/>
            </a:xfrm>
            <a:prstGeom prst="rightArrow">
              <a:avLst>
                <a:gd name="adj1" fmla="val 50000"/>
                <a:gd name="adj2" fmla="val 65083"/>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25340" name="Group 28"/>
          <p:cNvGrpSpPr>
            <a:grpSpLocks/>
          </p:cNvGrpSpPr>
          <p:nvPr/>
        </p:nvGrpSpPr>
        <p:grpSpPr bwMode="auto">
          <a:xfrm>
            <a:off x="193675" y="1739900"/>
            <a:ext cx="2278063" cy="1173163"/>
            <a:chOff x="170" y="1189"/>
            <a:chExt cx="1435" cy="739"/>
          </a:xfrm>
        </p:grpSpPr>
        <p:sp>
          <p:nvSpPr>
            <p:cNvPr id="525334" name="Text Box 22"/>
            <p:cNvSpPr txBox="1">
              <a:spLocks noChangeArrowheads="1"/>
            </p:cNvSpPr>
            <p:nvPr/>
          </p:nvSpPr>
          <p:spPr bwMode="auto">
            <a:xfrm>
              <a:off x="170" y="1410"/>
              <a:ext cx="1435"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200" b="1"/>
                <a:t> Front projection Systems</a:t>
              </a:r>
            </a:p>
            <a:p>
              <a:pPr algn="ctr"/>
              <a:r>
                <a:rPr lang="en-US" altLang="en-US" sz="1200" b="1"/>
                <a:t> Rear projection laser TV</a:t>
              </a:r>
            </a:p>
            <a:p>
              <a:pPr algn="ctr"/>
              <a:r>
                <a:rPr lang="en-US" altLang="en-US" sz="1200" b="1"/>
                <a:t>Heads-up displays</a:t>
              </a:r>
            </a:p>
            <a:p>
              <a:pPr algn="ctr"/>
              <a:r>
                <a:rPr lang="en-US" altLang="en-US" sz="1200" b="1"/>
                <a:t> Laser Printing</a:t>
              </a:r>
            </a:p>
          </p:txBody>
        </p:sp>
        <p:sp>
          <p:nvSpPr>
            <p:cNvPr id="525335" name="Text Box 23"/>
            <p:cNvSpPr txBox="1">
              <a:spLocks noChangeArrowheads="1"/>
            </p:cNvSpPr>
            <p:nvPr/>
          </p:nvSpPr>
          <p:spPr bwMode="auto">
            <a:xfrm>
              <a:off x="449" y="1189"/>
              <a:ext cx="79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Applications</a:t>
              </a:r>
              <a:endParaRPr lang="en-US" altLang="en-US" sz="1200" b="1"/>
            </a:p>
          </p:txBody>
        </p:sp>
      </p:grpSp>
      <p:grpSp>
        <p:nvGrpSpPr>
          <p:cNvPr id="525343" name="Group 31"/>
          <p:cNvGrpSpPr>
            <a:grpSpLocks/>
          </p:cNvGrpSpPr>
          <p:nvPr/>
        </p:nvGrpSpPr>
        <p:grpSpPr bwMode="auto">
          <a:xfrm>
            <a:off x="5762625" y="1201738"/>
            <a:ext cx="3113088" cy="2540000"/>
            <a:chOff x="3630" y="757"/>
            <a:chExt cx="1961" cy="1600"/>
          </a:xfrm>
        </p:grpSpPr>
        <p:grpSp>
          <p:nvGrpSpPr>
            <p:cNvPr id="525316" name="Group 4"/>
            <p:cNvGrpSpPr>
              <a:grpSpLocks/>
            </p:cNvGrpSpPr>
            <p:nvPr/>
          </p:nvGrpSpPr>
          <p:grpSpPr bwMode="auto">
            <a:xfrm>
              <a:off x="3630" y="757"/>
              <a:ext cx="1961" cy="1431"/>
              <a:chOff x="3654" y="829"/>
              <a:chExt cx="1961" cy="1431"/>
            </a:xfrm>
          </p:grpSpPr>
          <p:pic>
            <p:nvPicPr>
              <p:cNvPr id="525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 y="1155"/>
                <a:ext cx="1668" cy="1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5318" name="Text Box 6"/>
              <p:cNvSpPr txBox="1">
                <a:spLocks noChangeArrowheads="1"/>
              </p:cNvSpPr>
              <p:nvPr/>
            </p:nvSpPr>
            <p:spPr bwMode="auto">
              <a:xfrm>
                <a:off x="3654" y="829"/>
                <a:ext cx="1961"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cs typeface="Times New Roman" pitchFamily="18" charset="0"/>
                  </a:rPr>
                  <a:t>Photograph of Scene </a:t>
                </a:r>
                <a:br>
                  <a:rPr lang="en-US" altLang="en-US" b="1">
                    <a:cs typeface="Times New Roman" pitchFamily="18" charset="0"/>
                  </a:rPr>
                </a:br>
                <a:r>
                  <a:rPr lang="en-US" altLang="en-US" b="1">
                    <a:cs typeface="Times New Roman" pitchFamily="18" charset="0"/>
                  </a:rPr>
                  <a:t>from Scanned Motion Picture Film</a:t>
                </a:r>
              </a:p>
            </p:txBody>
          </p:sp>
        </p:grpSp>
        <p:sp>
          <p:nvSpPr>
            <p:cNvPr id="525341" name="Text Box 29"/>
            <p:cNvSpPr txBox="1">
              <a:spLocks noChangeArrowheads="1"/>
            </p:cNvSpPr>
            <p:nvPr/>
          </p:nvSpPr>
          <p:spPr bwMode="auto">
            <a:xfrm>
              <a:off x="3727" y="2184"/>
              <a:ext cx="174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115 in Front Projection Display</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53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5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309563" y="473075"/>
            <a:ext cx="8486775" cy="574675"/>
          </a:xfrm>
        </p:spPr>
        <p:txBody>
          <a:bodyPr/>
          <a:lstStyle/>
          <a:p>
            <a:r>
              <a:rPr lang="en-US" altLang="en-US" sz="2800" b="1" dirty="0" smtClean="0">
                <a:solidFill>
                  <a:schemeClr val="tx1"/>
                </a:solidFill>
              </a:rPr>
              <a:t>Device Analysis and Rational Design </a:t>
            </a:r>
            <a:endParaRPr lang="en-US" altLang="en-US" sz="2800" b="1" dirty="0">
              <a:solidFill>
                <a:schemeClr val="tx1"/>
              </a:solidFill>
            </a:endParaRPr>
          </a:p>
        </p:txBody>
      </p:sp>
      <p:pic>
        <p:nvPicPr>
          <p:cNvPr id="57960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065" y="1963369"/>
            <a:ext cx="2821701" cy="2329076"/>
          </a:xfrm>
          <a:prstGeom prst="rect">
            <a:avLst/>
          </a:prstGeom>
          <a:noFill/>
          <a:extLst>
            <a:ext uri="{909E8E84-426E-40DD-AFC4-6F175D3DCCD1}">
              <a14:hiddenFill xmlns:a14="http://schemas.microsoft.com/office/drawing/2010/main">
                <a:solidFill>
                  <a:srgbClr val="FFFFFF"/>
                </a:solidFill>
              </a14:hiddenFill>
            </a:ext>
          </a:extLst>
        </p:spPr>
      </p:pic>
      <p:pic>
        <p:nvPicPr>
          <p:cNvPr id="579604" name="Picture 20" descr="Projection Schematic Cropp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2272" y="3239032"/>
            <a:ext cx="2142413" cy="2571077"/>
          </a:xfrm>
          <a:prstGeom prst="rect">
            <a:avLst/>
          </a:prstGeom>
          <a:noFill/>
          <a:extLst>
            <a:ext uri="{909E8E84-426E-40DD-AFC4-6F175D3DCCD1}">
              <a14:hiddenFill xmlns:a14="http://schemas.microsoft.com/office/drawing/2010/main">
                <a:solidFill>
                  <a:srgbClr val="FFFFFF"/>
                </a:solidFill>
              </a14:hiddenFill>
            </a:ext>
          </a:extLst>
        </p:spPr>
      </p:pic>
      <p:pic>
        <p:nvPicPr>
          <p:cNvPr id="579606"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1900" y="2064282"/>
            <a:ext cx="1562100"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9608" name="Text Box 24"/>
          <p:cNvSpPr txBox="1">
            <a:spLocks noChangeArrowheads="1"/>
          </p:cNvSpPr>
          <p:nvPr/>
        </p:nvSpPr>
        <p:spPr bwMode="auto">
          <a:xfrm>
            <a:off x="3419850" y="4383670"/>
            <a:ext cx="3724580" cy="13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 typeface="Wingdings" pitchFamily="2" charset="2"/>
              <a:buChar char="q"/>
            </a:pPr>
            <a:r>
              <a:rPr lang="en-US" altLang="en-US" sz="1600" b="1" dirty="0"/>
              <a:t> </a:t>
            </a:r>
            <a:r>
              <a:rPr lang="en-US" altLang="en-US" b="1" dirty="0" smtClean="0"/>
              <a:t>Operating Voltage?</a:t>
            </a:r>
          </a:p>
          <a:p>
            <a:pPr>
              <a:spcBef>
                <a:spcPct val="50000"/>
              </a:spcBef>
              <a:buFont typeface="Wingdings" pitchFamily="2" charset="2"/>
              <a:buChar char="q"/>
            </a:pPr>
            <a:r>
              <a:rPr lang="en-US" altLang="en-US" b="1" dirty="0" smtClean="0"/>
              <a:t> </a:t>
            </a:r>
            <a:r>
              <a:rPr lang="en-US" altLang="en-US" b="1" dirty="0" err="1" smtClean="0"/>
              <a:t>Microbeam</a:t>
            </a:r>
            <a:r>
              <a:rPr lang="en-US" altLang="en-US" b="1" dirty="0" smtClean="0"/>
              <a:t> </a:t>
            </a:r>
            <a:r>
              <a:rPr lang="en-US" altLang="en-US" b="1" dirty="0"/>
              <a:t>Deformation </a:t>
            </a:r>
            <a:r>
              <a:rPr lang="en-US" altLang="en-US" b="1" dirty="0" smtClean="0"/>
              <a:t>Profile?</a:t>
            </a:r>
            <a:endParaRPr lang="en-US" altLang="en-US" b="1" dirty="0"/>
          </a:p>
          <a:p>
            <a:pPr>
              <a:spcBef>
                <a:spcPct val="50000"/>
              </a:spcBef>
              <a:buFont typeface="Wingdings" pitchFamily="2" charset="2"/>
              <a:buChar char="q"/>
            </a:pPr>
            <a:r>
              <a:rPr lang="en-US" altLang="en-US" b="1" dirty="0"/>
              <a:t> Diffraction </a:t>
            </a:r>
            <a:r>
              <a:rPr lang="en-US" altLang="en-US" b="1" dirty="0" smtClean="0"/>
              <a:t>Efficiency?</a:t>
            </a:r>
            <a:endParaRPr lang="en-US" altLang="en-US" b="1" dirty="0"/>
          </a:p>
          <a:p>
            <a:pPr>
              <a:spcBef>
                <a:spcPct val="50000"/>
              </a:spcBef>
              <a:buFont typeface="Wingdings" pitchFamily="2" charset="2"/>
              <a:buChar char="q"/>
            </a:pPr>
            <a:r>
              <a:rPr lang="en-US" altLang="en-US" b="1" dirty="0"/>
              <a:t> Dynamic Response of </a:t>
            </a:r>
            <a:r>
              <a:rPr lang="en-US" altLang="en-US" b="1" dirty="0" err="1" smtClean="0"/>
              <a:t>Microbeam</a:t>
            </a:r>
            <a:r>
              <a:rPr lang="en-US" altLang="en-US" b="1" dirty="0" smtClean="0"/>
              <a:t>?</a:t>
            </a:r>
            <a:endParaRPr lang="en-US" altLang="en-US" b="1" dirty="0"/>
          </a:p>
        </p:txBody>
      </p:sp>
      <p:pic>
        <p:nvPicPr>
          <p:cNvPr id="7" name="Picture 85" descr="Activated Microbeam with Diffrac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50" y="3642258"/>
            <a:ext cx="2689225" cy="2052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2" descr="Unactivated Microbeam with Slot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6313" y="1683283"/>
            <a:ext cx="2495550" cy="1555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10"/>
          <p:cNvSpPr txBox="1">
            <a:spLocks noChangeArrowheads="1"/>
          </p:cNvSpPr>
          <p:nvPr/>
        </p:nvSpPr>
        <p:spPr bwMode="auto">
          <a:xfrm>
            <a:off x="130550" y="3453345"/>
            <a:ext cx="1114425" cy="274638"/>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On Pixel</a:t>
            </a:r>
          </a:p>
        </p:txBody>
      </p:sp>
      <p:sp>
        <p:nvSpPr>
          <p:cNvPr id="10" name="Text Box 12"/>
          <p:cNvSpPr txBox="1">
            <a:spLocks noChangeArrowheads="1"/>
          </p:cNvSpPr>
          <p:nvPr/>
        </p:nvSpPr>
        <p:spPr bwMode="auto">
          <a:xfrm>
            <a:off x="192463" y="1370545"/>
            <a:ext cx="1114425" cy="27463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Off Pixel</a:t>
            </a:r>
          </a:p>
        </p:txBody>
      </p:sp>
      <p:sp>
        <p:nvSpPr>
          <p:cNvPr id="11" name="Line 13"/>
          <p:cNvSpPr>
            <a:spLocks noChangeShapeType="1"/>
          </p:cNvSpPr>
          <p:nvPr/>
        </p:nvSpPr>
        <p:spPr bwMode="auto">
          <a:xfrm flipV="1">
            <a:off x="2286375" y="2835808"/>
            <a:ext cx="763588" cy="346075"/>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4"/>
          <p:cNvSpPr>
            <a:spLocks noChangeShapeType="1"/>
          </p:cNvSpPr>
          <p:nvPr/>
        </p:nvSpPr>
        <p:spPr bwMode="auto">
          <a:xfrm>
            <a:off x="554413" y="2489733"/>
            <a:ext cx="1474787" cy="69215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17"/>
          <p:cNvSpPr txBox="1">
            <a:spLocks noChangeArrowheads="1"/>
          </p:cNvSpPr>
          <p:nvPr/>
        </p:nvSpPr>
        <p:spPr bwMode="auto">
          <a:xfrm>
            <a:off x="2475288" y="3005670"/>
            <a:ext cx="9445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W </a:t>
            </a:r>
            <a:r>
              <a:rPr lang="en-US" altLang="en-US" sz="1000" b="1">
                <a:sym typeface="Symbol" pitchFamily="18" charset="2"/>
              </a:rPr>
              <a:t></a:t>
            </a:r>
            <a:r>
              <a:rPr lang="en-US" altLang="en-US" sz="1000" b="1"/>
              <a:t> 50 </a:t>
            </a:r>
            <a:r>
              <a:rPr lang="en-US" altLang="en-US" sz="1000" b="1">
                <a:sym typeface="Symbol" pitchFamily="18" charset="2"/>
              </a:rPr>
              <a:t></a:t>
            </a:r>
            <a:r>
              <a:rPr lang="en-US" altLang="en-US" sz="1000" b="1"/>
              <a:t>m</a:t>
            </a:r>
          </a:p>
        </p:txBody>
      </p:sp>
      <p:sp>
        <p:nvSpPr>
          <p:cNvPr id="14" name="Text Box 18"/>
          <p:cNvSpPr txBox="1">
            <a:spLocks noChangeArrowheads="1"/>
          </p:cNvSpPr>
          <p:nvPr/>
        </p:nvSpPr>
        <p:spPr bwMode="auto">
          <a:xfrm>
            <a:off x="576638" y="2873908"/>
            <a:ext cx="9445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L </a:t>
            </a:r>
            <a:r>
              <a:rPr lang="en-US" altLang="en-US" sz="1000" b="1">
                <a:sym typeface="Symbol" pitchFamily="18" charset="2"/>
              </a:rPr>
              <a:t></a:t>
            </a:r>
            <a:r>
              <a:rPr lang="en-US" altLang="en-US" sz="1000" b="1"/>
              <a:t> 100 </a:t>
            </a:r>
            <a:r>
              <a:rPr lang="en-US" altLang="en-US" sz="1000" b="1">
                <a:sym typeface="Symbol" pitchFamily="18" charset="2"/>
              </a:rPr>
              <a:t></a:t>
            </a:r>
            <a:r>
              <a:rPr lang="en-US" altLang="en-US" sz="1000" b="1"/>
              <a:t>m</a:t>
            </a:r>
          </a:p>
        </p:txBody>
      </p:sp>
      <p:sp>
        <p:nvSpPr>
          <p:cNvPr id="2" name="Right Arrow 1"/>
          <p:cNvSpPr/>
          <p:nvPr/>
        </p:nvSpPr>
        <p:spPr>
          <a:xfrm rot="18813248">
            <a:off x="6711493" y="5058127"/>
            <a:ext cx="541563" cy="233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9871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676" name="Group 84"/>
          <p:cNvGrpSpPr>
            <a:grpSpLocks/>
          </p:cNvGrpSpPr>
          <p:nvPr/>
        </p:nvGrpSpPr>
        <p:grpSpPr bwMode="auto">
          <a:xfrm>
            <a:off x="404813" y="4405313"/>
            <a:ext cx="4071937" cy="2365375"/>
            <a:chOff x="255" y="2775"/>
            <a:chExt cx="2565" cy="1490"/>
          </a:xfrm>
        </p:grpSpPr>
        <p:grpSp>
          <p:nvGrpSpPr>
            <p:cNvPr id="366615" name="Group 23"/>
            <p:cNvGrpSpPr>
              <a:grpSpLocks/>
            </p:cNvGrpSpPr>
            <p:nvPr/>
          </p:nvGrpSpPr>
          <p:grpSpPr bwMode="auto">
            <a:xfrm>
              <a:off x="923" y="2775"/>
              <a:ext cx="1897" cy="1135"/>
              <a:chOff x="3664" y="1458"/>
              <a:chExt cx="1897" cy="1135"/>
            </a:xfrm>
          </p:grpSpPr>
          <p:pic>
            <p:nvPicPr>
              <p:cNvPr id="366607"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4" y="1458"/>
                <a:ext cx="1897" cy="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6611" name="Line 19"/>
              <p:cNvSpPr>
                <a:spLocks noChangeShapeType="1"/>
              </p:cNvSpPr>
              <p:nvPr/>
            </p:nvSpPr>
            <p:spPr bwMode="auto">
              <a:xfrm>
                <a:off x="3993" y="1597"/>
                <a:ext cx="0" cy="314"/>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12" name="Line 20"/>
              <p:cNvSpPr>
                <a:spLocks noChangeShapeType="1"/>
              </p:cNvSpPr>
              <p:nvPr/>
            </p:nvSpPr>
            <p:spPr bwMode="auto">
              <a:xfrm flipV="1">
                <a:off x="3993" y="1984"/>
                <a:ext cx="0" cy="242"/>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13" name="Rectangle 21"/>
              <p:cNvSpPr>
                <a:spLocks noChangeArrowheads="1"/>
              </p:cNvSpPr>
              <p:nvPr/>
            </p:nvSpPr>
            <p:spPr bwMode="auto">
              <a:xfrm>
                <a:off x="3707" y="2420"/>
                <a:ext cx="180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200" b="1">
                    <a:cs typeface="Times New Roman" pitchFamily="18" charset="0"/>
                  </a:rPr>
                  <a:t>SEM: Gap Beneath Microbeam</a:t>
                </a:r>
              </a:p>
            </p:txBody>
          </p:sp>
          <p:sp>
            <p:nvSpPr>
              <p:cNvPr id="366614" name="Text Box 22"/>
              <p:cNvSpPr txBox="1">
                <a:spLocks noChangeArrowheads="1"/>
              </p:cNvSpPr>
              <p:nvPr/>
            </p:nvSpPr>
            <p:spPr bwMode="auto">
              <a:xfrm>
                <a:off x="3694" y="2186"/>
                <a:ext cx="7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solidFill>
                      <a:schemeClr val="bg1"/>
                    </a:solidFill>
                    <a:cs typeface="Times New Roman" pitchFamily="18" charset="0"/>
                  </a:rPr>
                  <a:t>150 - 200 nm</a:t>
                </a:r>
              </a:p>
            </p:txBody>
          </p:sp>
        </p:grpSp>
        <p:grpSp>
          <p:nvGrpSpPr>
            <p:cNvPr id="366675" name="Group 83"/>
            <p:cNvGrpSpPr>
              <a:grpSpLocks/>
            </p:cNvGrpSpPr>
            <p:nvPr/>
          </p:nvGrpSpPr>
          <p:grpSpPr bwMode="auto">
            <a:xfrm>
              <a:off x="255" y="2940"/>
              <a:ext cx="2388" cy="1325"/>
              <a:chOff x="255" y="2940"/>
              <a:chExt cx="2388" cy="1325"/>
            </a:xfrm>
          </p:grpSpPr>
          <p:sp>
            <p:nvSpPr>
              <p:cNvPr id="366632" name="Text Box 40"/>
              <p:cNvSpPr txBox="1">
                <a:spLocks noChangeArrowheads="1"/>
              </p:cNvSpPr>
              <p:nvPr/>
            </p:nvSpPr>
            <p:spPr bwMode="auto">
              <a:xfrm>
                <a:off x="1036" y="3977"/>
                <a:ext cx="1593" cy="288"/>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Mean free path of air molecules </a:t>
                </a:r>
                <a:br>
                  <a:rPr lang="en-US" altLang="en-US" sz="1200" b="1"/>
                </a:br>
                <a:r>
                  <a:rPr lang="en-US" altLang="en-US" sz="1200" b="1"/>
                  <a:t>beneath microbeam = 65 nm!</a:t>
                </a:r>
              </a:p>
            </p:txBody>
          </p:sp>
          <p:sp>
            <p:nvSpPr>
              <p:cNvPr id="366646" name="Text Box 54"/>
              <p:cNvSpPr txBox="1">
                <a:spLocks noChangeArrowheads="1"/>
              </p:cNvSpPr>
              <p:nvPr/>
            </p:nvSpPr>
            <p:spPr bwMode="auto">
              <a:xfrm>
                <a:off x="255" y="3448"/>
                <a:ext cx="69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Nanoscale</a:t>
                </a:r>
              </a:p>
            </p:txBody>
          </p:sp>
          <p:grpSp>
            <p:nvGrpSpPr>
              <p:cNvPr id="366669" name="Group 77"/>
              <p:cNvGrpSpPr>
                <a:grpSpLocks/>
              </p:cNvGrpSpPr>
              <p:nvPr/>
            </p:nvGrpSpPr>
            <p:grpSpPr bwMode="auto">
              <a:xfrm>
                <a:off x="2182" y="2940"/>
                <a:ext cx="461" cy="460"/>
                <a:chOff x="1936" y="2886"/>
                <a:chExt cx="461" cy="460"/>
              </a:xfrm>
            </p:grpSpPr>
            <p:sp>
              <p:nvSpPr>
                <p:cNvPr id="366661" name="Line 69"/>
                <p:cNvSpPr>
                  <a:spLocks noChangeShapeType="1"/>
                </p:cNvSpPr>
                <p:nvPr/>
              </p:nvSpPr>
              <p:spPr bwMode="auto">
                <a:xfrm>
                  <a:off x="2397" y="2886"/>
                  <a:ext cx="0" cy="218"/>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6664" name="Group 72"/>
                <p:cNvGrpSpPr>
                  <a:grpSpLocks/>
                </p:cNvGrpSpPr>
                <p:nvPr/>
              </p:nvGrpSpPr>
              <p:grpSpPr bwMode="auto">
                <a:xfrm>
                  <a:off x="1936" y="2886"/>
                  <a:ext cx="461" cy="460"/>
                  <a:chOff x="1936" y="2886"/>
                  <a:chExt cx="461" cy="460"/>
                </a:xfrm>
              </p:grpSpPr>
              <p:sp>
                <p:nvSpPr>
                  <p:cNvPr id="366662" name="Line 70"/>
                  <p:cNvSpPr>
                    <a:spLocks noChangeShapeType="1"/>
                  </p:cNvSpPr>
                  <p:nvPr/>
                </p:nvSpPr>
                <p:spPr bwMode="auto">
                  <a:xfrm flipV="1">
                    <a:off x="2397" y="3176"/>
                    <a:ext cx="0" cy="17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63" name="Text Box 71"/>
                  <p:cNvSpPr txBox="1">
                    <a:spLocks noChangeArrowheads="1"/>
                  </p:cNvSpPr>
                  <p:nvPr/>
                </p:nvSpPr>
                <p:spPr bwMode="auto">
                  <a:xfrm>
                    <a:off x="1936" y="2886"/>
                    <a:ext cx="46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solidFill>
                          <a:srgbClr val="FF6600"/>
                        </a:solidFill>
                      </a:rPr>
                      <a:t>200 nm</a:t>
                    </a:r>
                  </a:p>
                </p:txBody>
              </p:sp>
            </p:grpSp>
          </p:grpSp>
        </p:grpSp>
      </p:grpSp>
      <p:sp>
        <p:nvSpPr>
          <p:cNvPr id="366594" name="Rectangle 2"/>
          <p:cNvSpPr>
            <a:spLocks noGrp="1" noChangeArrowheads="1"/>
          </p:cNvSpPr>
          <p:nvPr>
            <p:ph type="title"/>
          </p:nvPr>
        </p:nvSpPr>
        <p:spPr>
          <a:xfrm>
            <a:off x="482600" y="214313"/>
            <a:ext cx="8229600" cy="438150"/>
          </a:xfrm>
        </p:spPr>
        <p:txBody>
          <a:bodyPr/>
          <a:lstStyle/>
          <a:p>
            <a:r>
              <a:rPr lang="en-US" altLang="en-US" sz="3200" b="1" dirty="0"/>
              <a:t>Length and Time Scales</a:t>
            </a:r>
          </a:p>
        </p:txBody>
      </p:sp>
      <p:grpSp>
        <p:nvGrpSpPr>
          <p:cNvPr id="366677" name="Group 85"/>
          <p:cNvGrpSpPr>
            <a:grpSpLocks/>
          </p:cNvGrpSpPr>
          <p:nvPr/>
        </p:nvGrpSpPr>
        <p:grpSpPr bwMode="auto">
          <a:xfrm>
            <a:off x="385763" y="1089025"/>
            <a:ext cx="3421062" cy="1995488"/>
            <a:chOff x="243" y="686"/>
            <a:chExt cx="2155" cy="1257"/>
          </a:xfrm>
        </p:grpSpPr>
        <p:sp>
          <p:nvSpPr>
            <p:cNvPr id="366650" name="Text Box 58"/>
            <p:cNvSpPr txBox="1">
              <a:spLocks noChangeArrowheads="1"/>
            </p:cNvSpPr>
            <p:nvPr/>
          </p:nvSpPr>
          <p:spPr bwMode="auto">
            <a:xfrm>
              <a:off x="243" y="912"/>
              <a:ext cx="94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Mesoscale (mm)</a:t>
              </a:r>
            </a:p>
          </p:txBody>
        </p:sp>
        <p:pic>
          <p:nvPicPr>
            <p:cNvPr id="366653" name="Picture 61" descr="GEMS Linear Arr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 y="686"/>
              <a:ext cx="1003" cy="547"/>
            </a:xfrm>
            <a:prstGeom prst="rect">
              <a:avLst/>
            </a:prstGeom>
            <a:noFill/>
            <a:extLst>
              <a:ext uri="{909E8E84-426E-40DD-AFC4-6F175D3DCCD1}">
                <a14:hiddenFill xmlns:a14="http://schemas.microsoft.com/office/drawing/2010/main">
                  <a:solidFill>
                    <a:srgbClr val="FFFFFF"/>
                  </a:solidFill>
                </a14:hiddenFill>
              </a:ext>
            </a:extLst>
          </p:spPr>
        </p:pic>
        <p:sp>
          <p:nvSpPr>
            <p:cNvPr id="366654" name="Line 62"/>
            <p:cNvSpPr>
              <a:spLocks noChangeShapeType="1"/>
            </p:cNvSpPr>
            <p:nvPr/>
          </p:nvSpPr>
          <p:spPr bwMode="auto">
            <a:xfrm flipV="1">
              <a:off x="614" y="1150"/>
              <a:ext cx="0" cy="79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6658" name="Text Box 66"/>
          <p:cNvSpPr txBox="1">
            <a:spLocks noChangeArrowheads="1"/>
          </p:cNvSpPr>
          <p:nvPr/>
        </p:nvSpPr>
        <p:spPr bwMode="auto">
          <a:xfrm>
            <a:off x="539750" y="893763"/>
            <a:ext cx="882650" cy="3365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t>Length</a:t>
            </a:r>
          </a:p>
        </p:txBody>
      </p:sp>
      <p:grpSp>
        <p:nvGrpSpPr>
          <p:cNvPr id="366671" name="Group 79"/>
          <p:cNvGrpSpPr>
            <a:grpSpLocks/>
          </p:cNvGrpSpPr>
          <p:nvPr/>
        </p:nvGrpSpPr>
        <p:grpSpPr bwMode="auto">
          <a:xfrm>
            <a:off x="392113" y="2147888"/>
            <a:ext cx="4035425" cy="3078162"/>
            <a:chOff x="-2442" y="1299"/>
            <a:chExt cx="2542" cy="1939"/>
          </a:xfrm>
        </p:grpSpPr>
        <p:grpSp>
          <p:nvGrpSpPr>
            <p:cNvPr id="366656" name="Group 64"/>
            <p:cNvGrpSpPr>
              <a:grpSpLocks/>
            </p:cNvGrpSpPr>
            <p:nvPr/>
          </p:nvGrpSpPr>
          <p:grpSpPr bwMode="auto">
            <a:xfrm>
              <a:off x="-2442" y="1299"/>
              <a:ext cx="2542" cy="1939"/>
              <a:chOff x="1" y="1299"/>
              <a:chExt cx="2542" cy="1939"/>
            </a:xfrm>
          </p:grpSpPr>
          <p:grpSp>
            <p:nvGrpSpPr>
              <p:cNvPr id="366652" name="Group 60"/>
              <p:cNvGrpSpPr>
                <a:grpSpLocks/>
              </p:cNvGrpSpPr>
              <p:nvPr/>
            </p:nvGrpSpPr>
            <p:grpSpPr bwMode="auto">
              <a:xfrm>
                <a:off x="810" y="1299"/>
                <a:ext cx="1733" cy="1498"/>
                <a:chOff x="780" y="1107"/>
                <a:chExt cx="1742" cy="1596"/>
              </a:xfrm>
            </p:grpSpPr>
            <p:pic>
              <p:nvPicPr>
                <p:cNvPr id="366621"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2" y="1107"/>
                  <a:ext cx="871" cy="403"/>
                </a:xfrm>
                <a:prstGeom prst="rect">
                  <a:avLst/>
                </a:prstGeom>
                <a:noFill/>
                <a:extLst>
                  <a:ext uri="{909E8E84-426E-40DD-AFC4-6F175D3DCCD1}">
                    <a14:hiddenFill xmlns:a14="http://schemas.microsoft.com/office/drawing/2010/main">
                      <a:solidFill>
                        <a:srgbClr val="FFFFFF"/>
                      </a:solidFill>
                    </a14:hiddenFill>
                  </a:ext>
                </a:extLst>
              </p:spPr>
            </p:pic>
            <p:pic>
              <p:nvPicPr>
                <p:cNvPr id="366622"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 y="1107"/>
                  <a:ext cx="871" cy="403"/>
                </a:xfrm>
                <a:prstGeom prst="rect">
                  <a:avLst/>
                </a:prstGeom>
                <a:noFill/>
                <a:extLst>
                  <a:ext uri="{909E8E84-426E-40DD-AFC4-6F175D3DCCD1}">
                    <a14:hiddenFill xmlns:a14="http://schemas.microsoft.com/office/drawing/2010/main">
                      <a:solidFill>
                        <a:srgbClr val="FFFFFF"/>
                      </a:solidFill>
                    </a14:hiddenFill>
                  </a:ext>
                </a:extLst>
              </p:spPr>
            </p:pic>
            <p:grpSp>
              <p:nvGrpSpPr>
                <p:cNvPr id="366628" name="Group 36"/>
                <p:cNvGrpSpPr>
                  <a:grpSpLocks/>
                </p:cNvGrpSpPr>
                <p:nvPr/>
              </p:nvGrpSpPr>
              <p:grpSpPr bwMode="auto">
                <a:xfrm>
                  <a:off x="780" y="1572"/>
                  <a:ext cx="1742" cy="1131"/>
                  <a:chOff x="3751" y="1369"/>
                  <a:chExt cx="1742" cy="1131"/>
                </a:xfrm>
              </p:grpSpPr>
              <p:pic>
                <p:nvPicPr>
                  <p:cNvPr id="366624" name="Picture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1" y="1369"/>
                    <a:ext cx="1742" cy="1131"/>
                  </a:xfrm>
                  <a:prstGeom prst="rect">
                    <a:avLst/>
                  </a:prstGeom>
                  <a:noFill/>
                  <a:extLst>
                    <a:ext uri="{909E8E84-426E-40DD-AFC4-6F175D3DCCD1}">
                      <a14:hiddenFill xmlns:a14="http://schemas.microsoft.com/office/drawing/2010/main">
                        <a:solidFill>
                          <a:srgbClr val="FFFFFF"/>
                        </a:solidFill>
                      </a14:hiddenFill>
                    </a:ext>
                  </a:extLst>
                </p:spPr>
              </p:pic>
              <p:grpSp>
                <p:nvGrpSpPr>
                  <p:cNvPr id="366627" name="Group 35"/>
                  <p:cNvGrpSpPr>
                    <a:grpSpLocks/>
                  </p:cNvGrpSpPr>
                  <p:nvPr/>
                </p:nvGrpSpPr>
                <p:grpSpPr bwMode="auto">
                  <a:xfrm>
                    <a:off x="4573" y="2233"/>
                    <a:ext cx="460" cy="179"/>
                    <a:chOff x="4573" y="2233"/>
                    <a:chExt cx="460" cy="179"/>
                  </a:xfrm>
                </p:grpSpPr>
                <p:sp>
                  <p:nvSpPr>
                    <p:cNvPr id="366617" name="Text Box 25"/>
                    <p:cNvSpPr txBox="1">
                      <a:spLocks noChangeArrowheads="1"/>
                    </p:cNvSpPr>
                    <p:nvPr/>
                  </p:nvSpPr>
                  <p:spPr bwMode="auto">
                    <a:xfrm>
                      <a:off x="4573" y="2248"/>
                      <a:ext cx="460"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 20 </a:t>
                      </a:r>
                      <a:r>
                        <a:rPr lang="en-US" altLang="en-US" sz="1000" b="1">
                          <a:sym typeface="Symbol" pitchFamily="18" charset="2"/>
                        </a:rPr>
                        <a:t></a:t>
                      </a:r>
                      <a:r>
                        <a:rPr lang="en-US" altLang="en-US" sz="1000" b="1"/>
                        <a:t>m</a:t>
                      </a:r>
                    </a:p>
                  </p:txBody>
                </p:sp>
                <p:sp>
                  <p:nvSpPr>
                    <p:cNvPr id="366618" name="Line 26"/>
                    <p:cNvSpPr>
                      <a:spLocks noChangeShapeType="1"/>
                    </p:cNvSpPr>
                    <p:nvPr/>
                  </p:nvSpPr>
                  <p:spPr bwMode="auto">
                    <a:xfrm>
                      <a:off x="4622" y="2233"/>
                      <a:ext cx="386"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sp>
            <p:nvSpPr>
              <p:cNvPr id="366648" name="Text Box 56"/>
              <p:cNvSpPr txBox="1">
                <a:spLocks noChangeArrowheads="1"/>
              </p:cNvSpPr>
              <p:nvPr/>
            </p:nvSpPr>
            <p:spPr bwMode="auto">
              <a:xfrm>
                <a:off x="1" y="2063"/>
                <a:ext cx="73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Microscale</a:t>
                </a:r>
              </a:p>
            </p:txBody>
          </p:sp>
          <p:sp>
            <p:nvSpPr>
              <p:cNvPr id="366649" name="Line 57"/>
              <p:cNvSpPr>
                <a:spLocks noChangeShapeType="1"/>
              </p:cNvSpPr>
              <p:nvPr/>
            </p:nvSpPr>
            <p:spPr bwMode="auto">
              <a:xfrm flipV="1">
                <a:off x="364" y="2445"/>
                <a:ext cx="0" cy="79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6616" name="Line 24"/>
            <p:cNvSpPr>
              <a:spLocks noChangeShapeType="1"/>
            </p:cNvSpPr>
            <p:nvPr/>
          </p:nvSpPr>
          <p:spPr bwMode="auto">
            <a:xfrm>
              <a:off x="-773" y="2644"/>
              <a:ext cx="0" cy="339"/>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6674" name="Group 82"/>
          <p:cNvGrpSpPr>
            <a:grpSpLocks/>
          </p:cNvGrpSpPr>
          <p:nvPr/>
        </p:nvGrpSpPr>
        <p:grpSpPr bwMode="auto">
          <a:xfrm>
            <a:off x="5224463" y="865188"/>
            <a:ext cx="3878262" cy="5565775"/>
            <a:chOff x="3291" y="545"/>
            <a:chExt cx="2443" cy="3506"/>
          </a:xfrm>
        </p:grpSpPr>
        <p:sp>
          <p:nvSpPr>
            <p:cNvPr id="366659" name="Text Box 67"/>
            <p:cNvSpPr txBox="1">
              <a:spLocks noChangeArrowheads="1"/>
            </p:cNvSpPr>
            <p:nvPr/>
          </p:nvSpPr>
          <p:spPr bwMode="auto">
            <a:xfrm>
              <a:off x="3296" y="545"/>
              <a:ext cx="556" cy="212"/>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t>Time</a:t>
              </a:r>
            </a:p>
          </p:txBody>
        </p:sp>
        <p:grpSp>
          <p:nvGrpSpPr>
            <p:cNvPr id="366672" name="Group 80"/>
            <p:cNvGrpSpPr>
              <a:grpSpLocks/>
            </p:cNvGrpSpPr>
            <p:nvPr/>
          </p:nvGrpSpPr>
          <p:grpSpPr bwMode="auto">
            <a:xfrm>
              <a:off x="3291" y="879"/>
              <a:ext cx="2443" cy="3172"/>
              <a:chOff x="3045" y="825"/>
              <a:chExt cx="2443" cy="3172"/>
            </a:xfrm>
          </p:grpSpPr>
          <p:grpSp>
            <p:nvGrpSpPr>
              <p:cNvPr id="366647" name="Group 55"/>
              <p:cNvGrpSpPr>
                <a:grpSpLocks/>
              </p:cNvGrpSpPr>
              <p:nvPr/>
            </p:nvGrpSpPr>
            <p:grpSpPr bwMode="auto">
              <a:xfrm>
                <a:off x="3045" y="825"/>
                <a:ext cx="2443" cy="3172"/>
                <a:chOff x="2784" y="825"/>
                <a:chExt cx="2443" cy="3172"/>
              </a:xfrm>
            </p:grpSpPr>
            <p:pic>
              <p:nvPicPr>
                <p:cNvPr id="366635" name="Picture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4" y="2328"/>
                  <a:ext cx="2223" cy="1669"/>
                </a:xfrm>
                <a:prstGeom prst="rect">
                  <a:avLst/>
                </a:prstGeom>
                <a:noFill/>
                <a:extLst>
                  <a:ext uri="{909E8E84-426E-40DD-AFC4-6F175D3DCCD1}">
                    <a14:hiddenFill xmlns:a14="http://schemas.microsoft.com/office/drawing/2010/main">
                      <a:solidFill>
                        <a:srgbClr val="FFFFFF"/>
                      </a:solidFill>
                    </a14:hiddenFill>
                  </a:ext>
                </a:extLst>
              </p:spPr>
            </p:pic>
            <p:sp>
              <p:nvSpPr>
                <p:cNvPr id="366638" name="Text Box 46"/>
                <p:cNvSpPr txBox="1">
                  <a:spLocks noChangeArrowheads="1"/>
                </p:cNvSpPr>
                <p:nvPr/>
              </p:nvSpPr>
              <p:spPr bwMode="auto">
                <a:xfrm>
                  <a:off x="3074" y="2039"/>
                  <a:ext cx="2056"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Microbeam Response Time = 30 ns</a:t>
                  </a:r>
                </a:p>
              </p:txBody>
            </p:sp>
            <p:pic>
              <p:nvPicPr>
                <p:cNvPr id="366639" name="Picture 47" descr="Microbeam with Nonlinear Force for Structural Anaysi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84" y="825"/>
                  <a:ext cx="2417" cy="1063"/>
                </a:xfrm>
                <a:prstGeom prst="rect">
                  <a:avLst/>
                </a:prstGeom>
                <a:noFill/>
                <a:extLst>
                  <a:ext uri="{909E8E84-426E-40DD-AFC4-6F175D3DCCD1}">
                    <a14:hiddenFill xmlns:a14="http://schemas.microsoft.com/office/drawing/2010/main">
                      <a:solidFill>
                        <a:srgbClr val="FFFFFF"/>
                      </a:solidFill>
                    </a14:hiddenFill>
                  </a:ext>
                </a:extLst>
              </p:spPr>
            </p:pic>
            <p:sp>
              <p:nvSpPr>
                <p:cNvPr id="366640" name="Line 48"/>
                <p:cNvSpPr>
                  <a:spLocks noChangeShapeType="1"/>
                </p:cNvSpPr>
                <p:nvPr/>
              </p:nvSpPr>
              <p:spPr bwMode="auto">
                <a:xfrm>
                  <a:off x="3824" y="2668"/>
                  <a:ext cx="0" cy="968"/>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41" name="Line 49"/>
                <p:cNvSpPr>
                  <a:spLocks noChangeShapeType="1"/>
                </p:cNvSpPr>
                <p:nvPr/>
              </p:nvSpPr>
              <p:spPr bwMode="auto">
                <a:xfrm>
                  <a:off x="4017" y="2668"/>
                  <a:ext cx="0" cy="968"/>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43" name="Rectangle 51"/>
                <p:cNvSpPr>
                  <a:spLocks noChangeArrowheads="1"/>
                </p:cNvSpPr>
                <p:nvPr/>
              </p:nvSpPr>
              <p:spPr bwMode="auto">
                <a:xfrm>
                  <a:off x="3751" y="2519"/>
                  <a:ext cx="36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30 ns</a:t>
                  </a:r>
                </a:p>
              </p:txBody>
            </p:sp>
            <p:sp>
              <p:nvSpPr>
                <p:cNvPr id="366644" name="Line 52"/>
                <p:cNvSpPr>
                  <a:spLocks noChangeShapeType="1"/>
                </p:cNvSpPr>
                <p:nvPr/>
              </p:nvSpPr>
              <p:spPr bwMode="auto">
                <a:xfrm>
                  <a:off x="3618" y="2716"/>
                  <a:ext cx="16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45" name="Line 53"/>
                <p:cNvSpPr>
                  <a:spLocks noChangeShapeType="1"/>
                </p:cNvSpPr>
                <p:nvPr/>
              </p:nvSpPr>
              <p:spPr bwMode="auto">
                <a:xfrm flipH="1">
                  <a:off x="4041" y="2716"/>
                  <a:ext cx="16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6668" name="Group 76"/>
              <p:cNvGrpSpPr>
                <a:grpSpLocks/>
              </p:cNvGrpSpPr>
              <p:nvPr/>
            </p:nvGrpSpPr>
            <p:grpSpPr bwMode="auto">
              <a:xfrm>
                <a:off x="4404" y="1265"/>
                <a:ext cx="460" cy="193"/>
                <a:chOff x="4404" y="1265"/>
                <a:chExt cx="460" cy="193"/>
              </a:xfrm>
            </p:grpSpPr>
            <p:sp>
              <p:nvSpPr>
                <p:cNvPr id="366665" name="Line 73"/>
                <p:cNvSpPr>
                  <a:spLocks noChangeShapeType="1"/>
                </p:cNvSpPr>
                <p:nvPr/>
              </p:nvSpPr>
              <p:spPr bwMode="auto">
                <a:xfrm>
                  <a:off x="4428" y="1265"/>
                  <a:ext cx="0" cy="193"/>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6666" name="Text Box 74"/>
                <p:cNvSpPr txBox="1">
                  <a:spLocks noChangeArrowheads="1"/>
                </p:cNvSpPr>
                <p:nvPr/>
              </p:nvSpPr>
              <p:spPr bwMode="auto">
                <a:xfrm>
                  <a:off x="4404" y="1280"/>
                  <a:ext cx="46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200 nm</a:t>
                  </a:r>
                </a:p>
              </p:txBody>
            </p:sp>
          </p:grpSp>
          <p:sp>
            <p:nvSpPr>
              <p:cNvPr id="366667" name="Text Box 75"/>
              <p:cNvSpPr txBox="1">
                <a:spLocks noChangeArrowheads="1"/>
              </p:cNvSpPr>
              <p:nvPr/>
            </p:nvSpPr>
            <p:spPr bwMode="auto">
              <a:xfrm>
                <a:off x="4767" y="1216"/>
                <a:ext cx="43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Si</a:t>
                </a:r>
                <a:r>
                  <a:rPr lang="en-US" altLang="en-US" sz="1000" b="1" baseline="-25000"/>
                  <a:t>3</a:t>
                </a:r>
                <a:r>
                  <a:rPr lang="en-US" altLang="en-US" sz="1000" b="1"/>
                  <a:t>Ni</a:t>
                </a:r>
                <a:r>
                  <a:rPr lang="en-US" altLang="en-US" sz="1000" b="1" baseline="-25000"/>
                  <a:t>4</a:t>
                </a:r>
              </a:p>
            </p:txBody>
          </p:sp>
        </p:grpSp>
      </p:grpSp>
      <p:pic>
        <p:nvPicPr>
          <p:cNvPr id="61235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03894" y="158688"/>
            <a:ext cx="1644844" cy="123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66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666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666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6667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66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a:xfrm>
            <a:off x="233363" y="279400"/>
            <a:ext cx="8448675" cy="676275"/>
          </a:xfrm>
        </p:spPr>
        <p:txBody>
          <a:bodyPr/>
          <a:lstStyle/>
          <a:p>
            <a:r>
              <a:rPr lang="en-US" altLang="en-US" sz="3200" b="1" dirty="0"/>
              <a:t>Electrostatic Deformation of </a:t>
            </a:r>
            <a:r>
              <a:rPr lang="en-US" altLang="en-US" sz="3200" b="1" dirty="0" err="1"/>
              <a:t>Microbeam</a:t>
            </a:r>
            <a:endParaRPr lang="en-US" altLang="en-US" sz="3200" b="1" dirty="0"/>
          </a:p>
        </p:txBody>
      </p:sp>
      <p:graphicFrame>
        <p:nvGraphicFramePr>
          <p:cNvPr id="371715" name="Object 3"/>
          <p:cNvGraphicFramePr>
            <a:graphicFrameLocks noChangeAspect="1"/>
          </p:cNvGraphicFramePr>
          <p:nvPr/>
        </p:nvGraphicFramePr>
        <p:xfrm>
          <a:off x="566738" y="3711575"/>
          <a:ext cx="4127500" cy="1030288"/>
        </p:xfrm>
        <a:graphic>
          <a:graphicData uri="http://schemas.openxmlformats.org/presentationml/2006/ole">
            <mc:AlternateContent xmlns:mc="http://schemas.openxmlformats.org/markup-compatibility/2006">
              <mc:Choice xmlns:v="urn:schemas-microsoft-com:vml" Requires="v">
                <p:oleObj spid="_x0000_s371919" name="Equation" r:id="rId4" imgW="2387520" imgH="596880" progId="Equation.DSMT4">
                  <p:embed/>
                </p:oleObj>
              </mc:Choice>
              <mc:Fallback>
                <p:oleObj name="Equation" r:id="rId4" imgW="2387520" imgH="59688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38" y="3711575"/>
                        <a:ext cx="4127500"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1758" name="Object 46"/>
          <p:cNvGraphicFramePr>
            <a:graphicFrameLocks noChangeAspect="1"/>
          </p:cNvGraphicFramePr>
          <p:nvPr/>
        </p:nvGraphicFramePr>
        <p:xfrm>
          <a:off x="1044575" y="5348288"/>
          <a:ext cx="2419350" cy="544512"/>
        </p:xfrm>
        <a:graphic>
          <a:graphicData uri="http://schemas.openxmlformats.org/presentationml/2006/ole">
            <mc:AlternateContent xmlns:mc="http://schemas.openxmlformats.org/markup-compatibility/2006">
              <mc:Choice xmlns:v="urn:schemas-microsoft-com:vml" Requires="v">
                <p:oleObj spid="_x0000_s371920" name="Equation" r:id="rId6" imgW="2145960" imgH="482400" progId="Equation.DSMT4">
                  <p:embed/>
                </p:oleObj>
              </mc:Choice>
              <mc:Fallback>
                <p:oleObj name="Equation" r:id="rId6" imgW="2145960" imgH="482400" progId="Equation.DSMT4">
                  <p:embed/>
                  <p:pic>
                    <p:nvPicPr>
                      <p:cNvPr id="0" name="Object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575" y="5348288"/>
                        <a:ext cx="2419350"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1764" name="Text Box 52"/>
          <p:cNvSpPr txBox="1">
            <a:spLocks noChangeArrowheads="1"/>
          </p:cNvSpPr>
          <p:nvPr/>
        </p:nvSpPr>
        <p:spPr bwMode="auto">
          <a:xfrm>
            <a:off x="1058863" y="5961063"/>
            <a:ext cx="2189162"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T = Tensile Force in Si</a:t>
            </a:r>
            <a:r>
              <a:rPr lang="en-US" altLang="en-US" sz="1200" b="1" baseline="-25000"/>
              <a:t>3</a:t>
            </a:r>
            <a:r>
              <a:rPr lang="en-US" altLang="en-US" sz="1200" b="1"/>
              <a:t>Ni</a:t>
            </a:r>
            <a:r>
              <a:rPr lang="en-US" altLang="en-US" sz="1200" b="1" baseline="-25000"/>
              <a:t>4</a:t>
            </a:r>
            <a:br>
              <a:rPr lang="en-US" altLang="en-US" sz="1200" b="1" baseline="-25000"/>
            </a:br>
            <a:r>
              <a:rPr lang="en-US" altLang="en-US" sz="1200" b="1"/>
              <a:t>E = Young's Modulus</a:t>
            </a:r>
            <a:br>
              <a:rPr lang="en-US" altLang="en-US" sz="1200" b="1"/>
            </a:br>
            <a:r>
              <a:rPr lang="en-US" altLang="en-US" sz="1200" b="1"/>
              <a:t>I = Moment of Inertia</a:t>
            </a:r>
          </a:p>
        </p:txBody>
      </p:sp>
      <p:sp>
        <p:nvSpPr>
          <p:cNvPr id="371777" name="Text Box 65"/>
          <p:cNvSpPr txBox="1">
            <a:spLocks noChangeArrowheads="1"/>
          </p:cNvSpPr>
          <p:nvPr/>
        </p:nvSpPr>
        <p:spPr bwMode="auto">
          <a:xfrm>
            <a:off x="407988" y="4972050"/>
            <a:ext cx="37131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Nonlinear </a:t>
            </a:r>
            <a:r>
              <a:rPr lang="en-US" altLang="en-US" sz="1200" b="1">
                <a:cs typeface="Times New Roman" pitchFamily="18" charset="0"/>
              </a:rPr>
              <a:t>Electrostatic Force per Length</a:t>
            </a:r>
          </a:p>
        </p:txBody>
      </p:sp>
      <p:pic>
        <p:nvPicPr>
          <p:cNvPr id="371819" name="Picture 107" descr="Microbeam with Nonlinear Force for Structural Anaysi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363" y="1339850"/>
            <a:ext cx="4656137" cy="2047875"/>
          </a:xfrm>
          <a:prstGeom prst="rect">
            <a:avLst/>
          </a:prstGeom>
          <a:noFill/>
          <a:extLst>
            <a:ext uri="{909E8E84-426E-40DD-AFC4-6F175D3DCCD1}">
              <a14:hiddenFill xmlns:a14="http://schemas.microsoft.com/office/drawing/2010/main">
                <a:solidFill>
                  <a:srgbClr val="FFFFFF"/>
                </a:solidFill>
              </a14:hiddenFill>
            </a:ext>
          </a:extLst>
        </p:spPr>
      </p:pic>
      <p:sp>
        <p:nvSpPr>
          <p:cNvPr id="371820" name="Text Box 108"/>
          <p:cNvSpPr txBox="1">
            <a:spLocks noChangeArrowheads="1"/>
          </p:cNvSpPr>
          <p:nvPr/>
        </p:nvSpPr>
        <p:spPr bwMode="auto">
          <a:xfrm>
            <a:off x="2959100" y="2252663"/>
            <a:ext cx="6905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Si</a:t>
            </a:r>
            <a:r>
              <a:rPr lang="en-US" altLang="en-US" sz="1000" b="1" baseline="-25000"/>
              <a:t>3</a:t>
            </a:r>
            <a:r>
              <a:rPr lang="en-US" altLang="en-US" sz="1000" b="1"/>
              <a:t>Ni</a:t>
            </a:r>
            <a:r>
              <a:rPr lang="en-US" altLang="en-US" sz="1000" b="1" baseline="-25000"/>
              <a:t>4</a:t>
            </a:r>
          </a:p>
        </p:txBody>
      </p:sp>
      <p:graphicFrame>
        <p:nvGraphicFramePr>
          <p:cNvPr id="371825" name="Object 113"/>
          <p:cNvGraphicFramePr>
            <a:graphicFrameLocks noChangeAspect="1"/>
          </p:cNvGraphicFramePr>
          <p:nvPr/>
        </p:nvGraphicFramePr>
        <p:xfrm>
          <a:off x="2616200" y="1666875"/>
          <a:ext cx="914400" cy="215900"/>
        </p:xfrm>
        <a:graphic>
          <a:graphicData uri="http://schemas.openxmlformats.org/presentationml/2006/ole">
            <mc:AlternateContent xmlns:mc="http://schemas.openxmlformats.org/markup-compatibility/2006">
              <mc:Choice xmlns:v="urn:schemas-microsoft-com:vml" Requires="v">
                <p:oleObj spid="_x0000_s371921" name="Equation" r:id="rId9" imgW="914400" imgH="215640" progId="Equation.DSMT4">
                  <p:embed/>
                </p:oleObj>
              </mc:Choice>
              <mc:Fallback>
                <p:oleObj name="Equation" r:id="rId9" imgW="914400" imgH="215640" progId="Equation.DSMT4">
                  <p:embed/>
                  <p:pic>
                    <p:nvPicPr>
                      <p:cNvPr id="0" name="Object 1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6200" y="1666875"/>
                        <a:ext cx="9144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71838" name="Group 126"/>
          <p:cNvGrpSpPr>
            <a:grpSpLocks/>
          </p:cNvGrpSpPr>
          <p:nvPr/>
        </p:nvGrpSpPr>
        <p:grpSpPr bwMode="auto">
          <a:xfrm>
            <a:off x="4530725" y="2244725"/>
            <a:ext cx="4495800" cy="4416425"/>
            <a:chOff x="2854" y="1414"/>
            <a:chExt cx="2832" cy="2782"/>
          </a:xfrm>
        </p:grpSpPr>
        <p:sp>
          <p:nvSpPr>
            <p:cNvPr id="371725" name="AutoShape 13"/>
            <p:cNvSpPr>
              <a:spLocks noChangeArrowheads="1"/>
            </p:cNvSpPr>
            <p:nvPr/>
          </p:nvSpPr>
          <p:spPr bwMode="auto">
            <a:xfrm>
              <a:off x="2928" y="3205"/>
              <a:ext cx="266" cy="165"/>
            </a:xfrm>
            <a:prstGeom prst="rightArrow">
              <a:avLst>
                <a:gd name="adj1" fmla="val 50000"/>
                <a:gd name="adj2" fmla="val 4030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71719" name="Object 7"/>
            <p:cNvGraphicFramePr>
              <a:graphicFrameLocks noChangeAspect="1"/>
            </p:cNvGraphicFramePr>
            <p:nvPr/>
          </p:nvGraphicFramePr>
          <p:xfrm>
            <a:off x="2854" y="1414"/>
            <a:ext cx="50" cy="50"/>
          </p:xfrm>
          <a:graphic>
            <a:graphicData uri="http://schemas.openxmlformats.org/presentationml/2006/ole">
              <mc:AlternateContent xmlns:mc="http://schemas.openxmlformats.org/markup-compatibility/2006">
                <mc:Choice xmlns:v="urn:schemas-microsoft-com:vml" Requires="v">
                  <p:oleObj spid="_x0000_s371922" name="Equation" r:id="rId11" imgW="63360" imgH="63360" progId="Equation.DSMT4">
                    <p:embed/>
                  </p:oleObj>
                </mc:Choice>
                <mc:Fallback>
                  <p:oleObj name="Equation" r:id="rId11" imgW="63360" imgH="63360"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4" y="1414"/>
                          <a:ext cx="50" cy="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1828" name="Text Box 116"/>
            <p:cNvSpPr txBox="1">
              <a:spLocks noChangeArrowheads="1"/>
            </p:cNvSpPr>
            <p:nvPr/>
          </p:nvSpPr>
          <p:spPr bwMode="auto">
            <a:xfrm>
              <a:off x="3320" y="1578"/>
              <a:ext cx="2366"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800" b="1"/>
                <a:t>Predict</a:t>
              </a:r>
            </a:p>
            <a:p>
              <a:pPr algn="ctr">
                <a:spcBef>
                  <a:spcPct val="50000"/>
                </a:spcBef>
              </a:pPr>
              <a:r>
                <a:rPr lang="en-US" altLang="en-US" b="1"/>
                <a:t>Deformation Profile vs. Activation Voltage</a:t>
              </a:r>
              <a:endParaRPr lang="en-US" altLang="en-US"/>
            </a:p>
          </p:txBody>
        </p:sp>
        <p:sp>
          <p:nvSpPr>
            <p:cNvPr id="371829" name="Text Box 117"/>
            <p:cNvSpPr txBox="1">
              <a:spLocks noChangeArrowheads="1"/>
            </p:cNvSpPr>
            <p:nvPr/>
          </p:nvSpPr>
          <p:spPr bwMode="auto">
            <a:xfrm>
              <a:off x="4016" y="3152"/>
              <a:ext cx="128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Pull-In Voltage</a:t>
              </a:r>
            </a:p>
          </p:txBody>
        </p:sp>
        <p:pic>
          <p:nvPicPr>
            <p:cNvPr id="371834" name="Picture 1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46" y="2261"/>
              <a:ext cx="2414" cy="636"/>
            </a:xfrm>
            <a:prstGeom prst="rect">
              <a:avLst/>
            </a:prstGeom>
            <a:noFill/>
            <a:extLst>
              <a:ext uri="{909E8E84-426E-40DD-AFC4-6F175D3DCCD1}">
                <a14:hiddenFill xmlns:a14="http://schemas.microsoft.com/office/drawing/2010/main">
                  <a:solidFill>
                    <a:srgbClr val="FFFFFF"/>
                  </a:solidFill>
                </a14:hiddenFill>
              </a:ext>
            </a:extLst>
          </p:spPr>
        </p:pic>
        <p:sp>
          <p:nvSpPr>
            <p:cNvPr id="371835" name="Line 123"/>
            <p:cNvSpPr>
              <a:spLocks noChangeShapeType="1"/>
            </p:cNvSpPr>
            <p:nvPr/>
          </p:nvSpPr>
          <p:spPr bwMode="auto">
            <a:xfrm>
              <a:off x="4646" y="2897"/>
              <a:ext cx="0" cy="23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71836" name="Picture 12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19" y="3526"/>
              <a:ext cx="2333" cy="670"/>
            </a:xfrm>
            <a:prstGeom prst="rect">
              <a:avLst/>
            </a:prstGeom>
            <a:noFill/>
            <a:extLst>
              <a:ext uri="{909E8E84-426E-40DD-AFC4-6F175D3DCCD1}">
                <a14:hiddenFill xmlns:a14="http://schemas.microsoft.com/office/drawing/2010/main">
                  <a:solidFill>
                    <a:srgbClr val="FFFFFF"/>
                  </a:solidFill>
                </a14:hiddenFill>
              </a:ext>
            </a:extLst>
          </p:spPr>
        </p:pic>
        <p:sp>
          <p:nvSpPr>
            <p:cNvPr id="371837" name="Line 125"/>
            <p:cNvSpPr>
              <a:spLocks noChangeShapeType="1"/>
            </p:cNvSpPr>
            <p:nvPr/>
          </p:nvSpPr>
          <p:spPr bwMode="auto">
            <a:xfrm>
              <a:off x="4646" y="3370"/>
              <a:ext cx="0" cy="23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71838"/>
                                        </p:tgtEl>
                                        <p:attrNameLst>
                                          <p:attrName>style.visibility</p:attrName>
                                        </p:attrNameLst>
                                      </p:cBhvr>
                                      <p:to>
                                        <p:strVal val="visible"/>
                                      </p:to>
                                    </p:set>
                                    <p:animEffect transition="in" filter="blinds(horizontal)">
                                      <p:cBhvr>
                                        <p:cTn id="7" dur="500"/>
                                        <p:tgtEl>
                                          <p:spTgt spid="371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a:xfrm>
            <a:off x="423863" y="244475"/>
            <a:ext cx="8229600" cy="496888"/>
          </a:xfrm>
        </p:spPr>
        <p:txBody>
          <a:bodyPr/>
          <a:lstStyle/>
          <a:p>
            <a:r>
              <a:rPr lang="en-US" altLang="en-US" sz="3200" b="1" dirty="0"/>
              <a:t>Predict  Deformation of </a:t>
            </a:r>
            <a:r>
              <a:rPr lang="en-US" altLang="en-US" sz="3200" b="1" dirty="0" err="1"/>
              <a:t>Microbeam</a:t>
            </a:r>
            <a:endParaRPr lang="en-US" altLang="en-US" sz="3200" b="1" dirty="0"/>
          </a:p>
        </p:txBody>
      </p:sp>
      <p:sp>
        <p:nvSpPr>
          <p:cNvPr id="412689" name="Text Box 17"/>
          <p:cNvSpPr txBox="1">
            <a:spLocks noChangeArrowheads="1"/>
          </p:cNvSpPr>
          <p:nvPr/>
        </p:nvSpPr>
        <p:spPr bwMode="auto">
          <a:xfrm>
            <a:off x="2366963" y="6613525"/>
            <a:ext cx="68675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100" b="1">
                <a:solidFill>
                  <a:srgbClr val="000099"/>
                </a:solidFill>
                <a:cs typeface="Times New Roman" pitchFamily="18" charset="0"/>
              </a:rPr>
              <a:t>*E. P. Furlani, </a:t>
            </a:r>
            <a:r>
              <a:rPr lang="en-US" altLang="en-US" sz="1100" b="1" i="1">
                <a:solidFill>
                  <a:srgbClr val="000099"/>
                </a:solidFill>
                <a:cs typeface="Times New Roman" pitchFamily="18" charset="0"/>
              </a:rPr>
              <a:t>Analysis of grating light valves with partial surface electrodes</a:t>
            </a:r>
            <a:r>
              <a:rPr lang="en-US" altLang="en-US" sz="1100" b="1">
                <a:solidFill>
                  <a:srgbClr val="000099"/>
                </a:solidFill>
                <a:cs typeface="Times New Roman" pitchFamily="18" charset="0"/>
              </a:rPr>
              <a:t>, J. Appl. Phys. 83  1998.</a:t>
            </a:r>
          </a:p>
        </p:txBody>
      </p:sp>
      <p:pic>
        <p:nvPicPr>
          <p:cNvPr id="412706" name="Picture 34" descr="Microbeam with Nonlinear Force for Structural Anays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2275" y="1241425"/>
            <a:ext cx="3071813" cy="1350963"/>
          </a:xfrm>
          <a:prstGeom prst="rect">
            <a:avLst/>
          </a:prstGeom>
          <a:noFill/>
          <a:extLst>
            <a:ext uri="{909E8E84-426E-40DD-AFC4-6F175D3DCCD1}">
              <a14:hiddenFill xmlns:a14="http://schemas.microsoft.com/office/drawing/2010/main">
                <a:solidFill>
                  <a:srgbClr val="FFFFFF"/>
                </a:solidFill>
              </a14:hiddenFill>
            </a:ext>
          </a:extLst>
        </p:spPr>
      </p:pic>
      <p:sp>
        <p:nvSpPr>
          <p:cNvPr id="412750" name="Text Box 78"/>
          <p:cNvSpPr txBox="1">
            <a:spLocks noChangeArrowheads="1"/>
          </p:cNvSpPr>
          <p:nvPr/>
        </p:nvSpPr>
        <p:spPr bwMode="auto">
          <a:xfrm>
            <a:off x="1039813" y="2786063"/>
            <a:ext cx="1935162"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300" b="1"/>
              <a:t>Nonlinear ODE</a:t>
            </a:r>
            <a:endParaRPr lang="en-US" altLang="en-US" sz="1300" b="1">
              <a:cs typeface="Times New Roman" pitchFamily="18" charset="0"/>
            </a:endParaRPr>
          </a:p>
        </p:txBody>
      </p:sp>
      <p:pic>
        <p:nvPicPr>
          <p:cNvPr id="412764" name="Picture 92" descr="Microbeam Equation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50" y="3006725"/>
            <a:ext cx="2805113" cy="841375"/>
          </a:xfrm>
          <a:prstGeom prst="rect">
            <a:avLst/>
          </a:prstGeom>
          <a:noFill/>
          <a:extLst>
            <a:ext uri="{909E8E84-426E-40DD-AFC4-6F175D3DCCD1}">
              <a14:hiddenFill xmlns:a14="http://schemas.microsoft.com/office/drawing/2010/main">
                <a:solidFill>
                  <a:srgbClr val="FFFFFF"/>
                </a:solidFill>
              </a14:hiddenFill>
            </a:ext>
          </a:extLst>
        </p:spPr>
      </p:pic>
      <p:grpSp>
        <p:nvGrpSpPr>
          <p:cNvPr id="412777" name="Group 105"/>
          <p:cNvGrpSpPr>
            <a:grpSpLocks/>
          </p:cNvGrpSpPr>
          <p:nvPr/>
        </p:nvGrpSpPr>
        <p:grpSpPr bwMode="auto">
          <a:xfrm>
            <a:off x="2498725" y="893763"/>
            <a:ext cx="5978525" cy="2841625"/>
            <a:chOff x="1574" y="563"/>
            <a:chExt cx="3766" cy="1790"/>
          </a:xfrm>
        </p:grpSpPr>
        <p:sp>
          <p:nvSpPr>
            <p:cNvPr id="412710" name="AutoShape 38"/>
            <p:cNvSpPr>
              <a:spLocks/>
            </p:cNvSpPr>
            <p:nvPr/>
          </p:nvSpPr>
          <p:spPr bwMode="auto">
            <a:xfrm>
              <a:off x="2226" y="950"/>
              <a:ext cx="266" cy="1403"/>
            </a:xfrm>
            <a:prstGeom prst="rightBrace">
              <a:avLst>
                <a:gd name="adj1" fmla="val 43954"/>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2712" name="Object 40"/>
            <p:cNvGraphicFramePr>
              <a:graphicFrameLocks noChangeAspect="1"/>
            </p:cNvGraphicFramePr>
            <p:nvPr/>
          </p:nvGraphicFramePr>
          <p:xfrm>
            <a:off x="2039" y="1015"/>
            <a:ext cx="576" cy="125"/>
          </p:xfrm>
          <a:graphic>
            <a:graphicData uri="http://schemas.openxmlformats.org/presentationml/2006/ole">
              <mc:AlternateContent xmlns:mc="http://schemas.openxmlformats.org/markup-compatibility/2006">
                <mc:Choice xmlns:v="urn:schemas-microsoft-com:vml" Requires="v">
                  <p:oleObj spid="_x0000_s412863" name="Equation" r:id="rId6" imgW="914400" imgH="198720" progId="Equation.DSMT4">
                    <p:embed/>
                  </p:oleObj>
                </mc:Choice>
                <mc:Fallback>
                  <p:oleObj name="Equation" r:id="rId6" imgW="914400" imgH="198720" progId="Equation.DSMT4">
                    <p:embed/>
                    <p:pic>
                      <p:nvPicPr>
                        <p:cNvPr id="0" name="Object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9" y="1015"/>
                          <a:ext cx="576" cy="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2680" name="Text Box 8"/>
            <p:cNvSpPr txBox="1">
              <a:spLocks noChangeArrowheads="1"/>
            </p:cNvSpPr>
            <p:nvPr/>
          </p:nvSpPr>
          <p:spPr bwMode="auto">
            <a:xfrm>
              <a:off x="1574" y="563"/>
              <a:ext cx="25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solidFill>
                    <a:srgbClr val="000099"/>
                  </a:solidFill>
                  <a:cs typeface="Times New Roman" pitchFamily="18" charset="0"/>
                </a:rPr>
                <a:t>Self-Consistent Green’s Function Analysis*</a:t>
              </a:r>
            </a:p>
          </p:txBody>
        </p:sp>
        <p:pic>
          <p:nvPicPr>
            <p:cNvPr id="412703" name="Picture 31" descr="Microbeam With Delta Func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91" y="781"/>
              <a:ext cx="2008" cy="896"/>
            </a:xfrm>
            <a:prstGeom prst="rect">
              <a:avLst/>
            </a:prstGeom>
            <a:noFill/>
            <a:extLst>
              <a:ext uri="{909E8E84-426E-40DD-AFC4-6F175D3DCCD1}">
                <a14:hiddenFill xmlns:a14="http://schemas.microsoft.com/office/drawing/2010/main">
                  <a:solidFill>
                    <a:srgbClr val="FFFFFF"/>
                  </a:solidFill>
                </a14:hiddenFill>
              </a:ext>
            </a:extLst>
          </p:spPr>
        </p:pic>
        <p:sp>
          <p:nvSpPr>
            <p:cNvPr id="412707" name="AutoShape 35"/>
            <p:cNvSpPr>
              <a:spLocks noChangeArrowheads="1"/>
            </p:cNvSpPr>
            <p:nvPr/>
          </p:nvSpPr>
          <p:spPr bwMode="auto">
            <a:xfrm>
              <a:off x="2637" y="1555"/>
              <a:ext cx="271" cy="169"/>
            </a:xfrm>
            <a:prstGeom prst="rightArrow">
              <a:avLst>
                <a:gd name="adj1" fmla="val 50000"/>
                <a:gd name="adj2" fmla="val 40089"/>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715" name="AutoShape 43"/>
            <p:cNvSpPr>
              <a:spLocks/>
            </p:cNvSpPr>
            <p:nvPr/>
          </p:nvSpPr>
          <p:spPr bwMode="auto">
            <a:xfrm>
              <a:off x="3072" y="974"/>
              <a:ext cx="218" cy="1355"/>
            </a:xfrm>
            <a:prstGeom prst="leftBrace">
              <a:avLst>
                <a:gd name="adj1" fmla="val 51797"/>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12775" name="Picture 103" descr="Greens Function Beam Equati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86" y="1781"/>
              <a:ext cx="1854" cy="3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2780" name="Group 108"/>
          <p:cNvGrpSpPr>
            <a:grpSpLocks/>
          </p:cNvGrpSpPr>
          <p:nvPr/>
        </p:nvGrpSpPr>
        <p:grpSpPr bwMode="auto">
          <a:xfrm>
            <a:off x="5224463" y="3632200"/>
            <a:ext cx="3230562" cy="2671763"/>
            <a:chOff x="3291" y="2288"/>
            <a:chExt cx="2035" cy="1683"/>
          </a:xfrm>
        </p:grpSpPr>
        <p:grpSp>
          <p:nvGrpSpPr>
            <p:cNvPr id="412748" name="Group 76"/>
            <p:cNvGrpSpPr>
              <a:grpSpLocks/>
            </p:cNvGrpSpPr>
            <p:nvPr/>
          </p:nvGrpSpPr>
          <p:grpSpPr bwMode="auto">
            <a:xfrm>
              <a:off x="3857" y="3466"/>
              <a:ext cx="1040" cy="505"/>
              <a:chOff x="3944" y="3152"/>
              <a:chExt cx="871" cy="384"/>
            </a:xfrm>
          </p:grpSpPr>
          <p:graphicFrame>
            <p:nvGraphicFramePr>
              <p:cNvPr id="412743" name="Object 71"/>
              <p:cNvGraphicFramePr>
                <a:graphicFrameLocks noChangeAspect="1"/>
              </p:cNvGraphicFramePr>
              <p:nvPr/>
            </p:nvGraphicFramePr>
            <p:xfrm>
              <a:off x="3944" y="3152"/>
              <a:ext cx="864" cy="384"/>
            </p:xfrm>
            <a:graphic>
              <a:graphicData uri="http://schemas.openxmlformats.org/presentationml/2006/ole">
                <mc:AlternateContent xmlns:mc="http://schemas.openxmlformats.org/markup-compatibility/2006">
                  <mc:Choice xmlns:v="urn:schemas-microsoft-com:vml" Requires="v">
                    <p:oleObj spid="_x0000_s412864" name="Equation" r:id="rId10" imgW="1371600" imgH="609480" progId="Equation.DSMT4">
                      <p:embed/>
                    </p:oleObj>
                  </mc:Choice>
                  <mc:Fallback>
                    <p:oleObj name="Equation" r:id="rId10" imgW="1371600" imgH="609480" progId="Equation.DSMT4">
                      <p:embed/>
                      <p:pic>
                        <p:nvPicPr>
                          <p:cNvPr id="0" name="Object 7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44" y="3152"/>
                            <a:ext cx="86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2745" name="Rectangle 73"/>
              <p:cNvSpPr>
                <a:spLocks noChangeArrowheads="1"/>
              </p:cNvSpPr>
              <p:nvPr/>
            </p:nvSpPr>
            <p:spPr bwMode="auto">
              <a:xfrm>
                <a:off x="4017" y="3224"/>
                <a:ext cx="217"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b="1"/>
                  <a:t>A</a:t>
                </a:r>
              </a:p>
            </p:txBody>
          </p:sp>
          <p:sp>
            <p:nvSpPr>
              <p:cNvPr id="412746" name="Rectangle 74"/>
              <p:cNvSpPr>
                <a:spLocks noChangeArrowheads="1"/>
              </p:cNvSpPr>
              <p:nvPr/>
            </p:nvSpPr>
            <p:spPr bwMode="auto">
              <a:xfrm>
                <a:off x="4307" y="3224"/>
                <a:ext cx="217"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b="1"/>
                  <a:t>C</a:t>
                </a:r>
              </a:p>
            </p:txBody>
          </p:sp>
          <p:sp>
            <p:nvSpPr>
              <p:cNvPr id="412747" name="Rectangle 75"/>
              <p:cNvSpPr>
                <a:spLocks noChangeArrowheads="1"/>
              </p:cNvSpPr>
              <p:nvPr/>
            </p:nvSpPr>
            <p:spPr bwMode="auto">
              <a:xfrm>
                <a:off x="4598" y="3225"/>
                <a:ext cx="217"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b="1"/>
                  <a:t>B</a:t>
                </a:r>
              </a:p>
            </p:txBody>
          </p:sp>
        </p:grpSp>
        <p:sp>
          <p:nvSpPr>
            <p:cNvPr id="412749" name="AutoShape 77"/>
            <p:cNvSpPr>
              <a:spLocks noChangeArrowheads="1"/>
            </p:cNvSpPr>
            <p:nvPr/>
          </p:nvSpPr>
          <p:spPr bwMode="auto">
            <a:xfrm>
              <a:off x="4316" y="3152"/>
              <a:ext cx="121" cy="260"/>
            </a:xfrm>
            <a:prstGeom prst="downArrow">
              <a:avLst>
                <a:gd name="adj1" fmla="val 50000"/>
                <a:gd name="adj2" fmla="val 53719"/>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12708" name="Object 36"/>
            <p:cNvGraphicFramePr>
              <a:graphicFrameLocks noChangeAspect="1"/>
            </p:cNvGraphicFramePr>
            <p:nvPr/>
          </p:nvGraphicFramePr>
          <p:xfrm>
            <a:off x="3736" y="2910"/>
            <a:ext cx="247" cy="266"/>
          </p:xfrm>
          <a:graphic>
            <a:graphicData uri="http://schemas.openxmlformats.org/presentationml/2006/ole">
              <mc:AlternateContent xmlns:mc="http://schemas.openxmlformats.org/markup-compatibility/2006">
                <mc:Choice xmlns:v="urn:schemas-microsoft-com:vml" Requires="v">
                  <p:oleObj spid="_x0000_s412865" name="Equation" r:id="rId12" imgW="164880" imgH="177480" progId="Equation.DSMT4">
                    <p:embed/>
                  </p:oleObj>
                </mc:Choice>
                <mc:Fallback>
                  <p:oleObj name="Equation" r:id="rId12" imgW="164880" imgH="177480" progId="Equation.DSMT4">
                    <p:embed/>
                    <p:pic>
                      <p:nvPicPr>
                        <p:cNvPr id="0" name="Object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6" y="2910"/>
                          <a:ext cx="247"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2709" name="Text Box 37"/>
            <p:cNvSpPr txBox="1">
              <a:spLocks noChangeArrowheads="1"/>
            </p:cNvSpPr>
            <p:nvPr/>
          </p:nvSpPr>
          <p:spPr bwMode="auto">
            <a:xfrm>
              <a:off x="4050" y="2935"/>
              <a:ext cx="118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Boundary Conditions</a:t>
              </a:r>
            </a:p>
          </p:txBody>
        </p:sp>
        <p:sp>
          <p:nvSpPr>
            <p:cNvPr id="412742" name="AutoShape 70"/>
            <p:cNvSpPr>
              <a:spLocks noChangeArrowheads="1"/>
            </p:cNvSpPr>
            <p:nvPr/>
          </p:nvSpPr>
          <p:spPr bwMode="auto">
            <a:xfrm>
              <a:off x="4292" y="2288"/>
              <a:ext cx="121" cy="187"/>
            </a:xfrm>
            <a:prstGeom prst="downArrow">
              <a:avLst>
                <a:gd name="adj1" fmla="val 50000"/>
                <a:gd name="adj2" fmla="val 38636"/>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12779" name="Picture 107" descr="Greens Function Constants"/>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291" y="2547"/>
              <a:ext cx="2035" cy="3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2782" name="Group 110"/>
          <p:cNvGrpSpPr>
            <a:grpSpLocks/>
          </p:cNvGrpSpPr>
          <p:nvPr/>
        </p:nvGrpSpPr>
        <p:grpSpPr bwMode="auto">
          <a:xfrm>
            <a:off x="1922463" y="4005263"/>
            <a:ext cx="3646487" cy="2568575"/>
            <a:chOff x="1211" y="2523"/>
            <a:chExt cx="2297" cy="1618"/>
          </a:xfrm>
        </p:grpSpPr>
        <p:sp>
          <p:nvSpPr>
            <p:cNvPr id="412681" name="AutoShape 9"/>
            <p:cNvSpPr>
              <a:spLocks noChangeArrowheads="1"/>
            </p:cNvSpPr>
            <p:nvPr/>
          </p:nvSpPr>
          <p:spPr bwMode="auto">
            <a:xfrm flipH="1">
              <a:off x="2996" y="3520"/>
              <a:ext cx="416" cy="158"/>
            </a:xfrm>
            <a:prstGeom prst="rightArrow">
              <a:avLst>
                <a:gd name="adj1" fmla="val 50000"/>
                <a:gd name="adj2" fmla="val 6582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12771" name="Picture 99" descr="Greens Functio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79" y="3259"/>
              <a:ext cx="529" cy="2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2781" name="Object 109"/>
            <p:cNvGraphicFramePr>
              <a:graphicFrameLocks noChangeAspect="1"/>
            </p:cNvGraphicFramePr>
            <p:nvPr/>
          </p:nvGraphicFramePr>
          <p:xfrm>
            <a:off x="1211" y="2523"/>
            <a:ext cx="1700" cy="1618"/>
          </p:xfrm>
          <a:graphic>
            <a:graphicData uri="http://schemas.openxmlformats.org/presentationml/2006/ole">
              <mc:AlternateContent xmlns:mc="http://schemas.openxmlformats.org/markup-compatibility/2006">
                <mc:Choice xmlns:v="urn:schemas-microsoft-com:vml" Requires="v">
                  <p:oleObj spid="_x0000_s412866" name="Bitmap Image" r:id="rId16" imgW="4427604" imgH="4214225" progId="Paint.Picture">
                    <p:embed/>
                  </p:oleObj>
                </mc:Choice>
                <mc:Fallback>
                  <p:oleObj name="Bitmap Image" r:id="rId16" imgW="4427604" imgH="4214225" progId="Paint.Picture">
                    <p:embed/>
                    <p:pic>
                      <p:nvPicPr>
                        <p:cNvPr id="0" name="Object 10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11" y="2523"/>
                          <a:ext cx="1700" cy="1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27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27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2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419100" y="241300"/>
            <a:ext cx="8229600" cy="460375"/>
          </a:xfrm>
        </p:spPr>
        <p:txBody>
          <a:bodyPr/>
          <a:lstStyle/>
          <a:p>
            <a:r>
              <a:rPr lang="en-US" altLang="en-US" sz="2800" b="1" dirty="0" err="1"/>
              <a:t>Microbeam</a:t>
            </a:r>
            <a:r>
              <a:rPr lang="en-US" altLang="en-US" sz="2800" b="1" dirty="0"/>
              <a:t> Deformation: Model vs. Experiment</a:t>
            </a:r>
          </a:p>
        </p:txBody>
      </p:sp>
      <p:sp>
        <p:nvSpPr>
          <p:cNvPr id="429066" name="Text Box 10"/>
          <p:cNvSpPr txBox="1">
            <a:spLocks noChangeArrowheads="1"/>
          </p:cNvSpPr>
          <p:nvPr/>
        </p:nvSpPr>
        <p:spPr bwMode="auto">
          <a:xfrm>
            <a:off x="1588" y="6572250"/>
            <a:ext cx="74120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solidFill>
                  <a:srgbClr val="000099"/>
                </a:solidFill>
                <a:cs typeface="Times New Roman" pitchFamily="18" charset="0"/>
              </a:rPr>
              <a:t>E. P. Furlani, </a:t>
            </a:r>
            <a:r>
              <a:rPr lang="en-US" altLang="en-US" sz="1200" b="1" i="1">
                <a:solidFill>
                  <a:srgbClr val="000099"/>
                </a:solidFill>
                <a:cs typeface="Times New Roman" pitchFamily="18" charset="0"/>
              </a:rPr>
              <a:t>Analysis of grating light valves with partial surface electrodes</a:t>
            </a:r>
            <a:r>
              <a:rPr lang="en-US" altLang="en-US" sz="1200" b="1">
                <a:solidFill>
                  <a:srgbClr val="000099"/>
                </a:solidFill>
                <a:cs typeface="Times New Roman" pitchFamily="18" charset="0"/>
              </a:rPr>
              <a:t>, J. Appl. Phys. 83  1998</a:t>
            </a:r>
          </a:p>
        </p:txBody>
      </p:sp>
      <p:grpSp>
        <p:nvGrpSpPr>
          <p:cNvPr id="429121" name="Group 65"/>
          <p:cNvGrpSpPr>
            <a:grpSpLocks/>
          </p:cNvGrpSpPr>
          <p:nvPr/>
        </p:nvGrpSpPr>
        <p:grpSpPr bwMode="auto">
          <a:xfrm>
            <a:off x="3917950" y="1149350"/>
            <a:ext cx="4918075" cy="2824163"/>
            <a:chOff x="2468" y="724"/>
            <a:chExt cx="3098" cy="1779"/>
          </a:xfrm>
        </p:grpSpPr>
        <p:pic>
          <p:nvPicPr>
            <p:cNvPr id="429068" name="Picture 12" descr="Microbeam Profile with AF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 y="829"/>
              <a:ext cx="2371" cy="1674"/>
            </a:xfrm>
            <a:prstGeom prst="rect">
              <a:avLst/>
            </a:prstGeom>
            <a:noFill/>
            <a:extLst>
              <a:ext uri="{909E8E84-426E-40DD-AFC4-6F175D3DCCD1}">
                <a14:hiddenFill xmlns:a14="http://schemas.microsoft.com/office/drawing/2010/main">
                  <a:solidFill>
                    <a:srgbClr val="FFFFFF"/>
                  </a:solidFill>
                </a14:hiddenFill>
              </a:ext>
            </a:extLst>
          </p:spPr>
        </p:pic>
        <p:sp>
          <p:nvSpPr>
            <p:cNvPr id="429069" name="Text Box 13"/>
            <p:cNvSpPr txBox="1">
              <a:spLocks noChangeArrowheads="1"/>
            </p:cNvSpPr>
            <p:nvPr/>
          </p:nvSpPr>
          <p:spPr bwMode="auto">
            <a:xfrm>
              <a:off x="3630" y="724"/>
              <a:ext cx="1796" cy="15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Predicted Microbeam Profile y(x) vs. AFM</a:t>
              </a:r>
            </a:p>
          </p:txBody>
        </p:sp>
        <p:sp>
          <p:nvSpPr>
            <p:cNvPr id="429073" name="Text Box 17"/>
            <p:cNvSpPr txBox="1">
              <a:spLocks noChangeArrowheads="1"/>
            </p:cNvSpPr>
            <p:nvPr/>
          </p:nvSpPr>
          <p:spPr bwMode="auto">
            <a:xfrm>
              <a:off x="2468" y="1265"/>
              <a:ext cx="43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y(x)</a:t>
              </a:r>
            </a:p>
          </p:txBody>
        </p:sp>
        <p:sp>
          <p:nvSpPr>
            <p:cNvPr id="429080" name="AutoShape 24"/>
            <p:cNvSpPr>
              <a:spLocks noChangeArrowheads="1"/>
            </p:cNvSpPr>
            <p:nvPr/>
          </p:nvSpPr>
          <p:spPr bwMode="auto">
            <a:xfrm>
              <a:off x="2517" y="1532"/>
              <a:ext cx="339" cy="145"/>
            </a:xfrm>
            <a:prstGeom prst="rightArrow">
              <a:avLst>
                <a:gd name="adj1" fmla="val 50000"/>
                <a:gd name="adj2" fmla="val 58448"/>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29118" name="Picture 62" descr="Microbeam with Nonlinear Force for Structural Anays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763" y="1387475"/>
            <a:ext cx="3071812" cy="1350963"/>
          </a:xfrm>
          <a:prstGeom prst="rect">
            <a:avLst/>
          </a:prstGeom>
          <a:noFill/>
          <a:extLst>
            <a:ext uri="{909E8E84-426E-40DD-AFC4-6F175D3DCCD1}">
              <a14:hiddenFill xmlns:a14="http://schemas.microsoft.com/office/drawing/2010/main">
                <a:solidFill>
                  <a:srgbClr val="FFFFFF"/>
                </a:solidFill>
              </a14:hiddenFill>
            </a:ext>
          </a:extLst>
        </p:spPr>
      </p:pic>
      <p:grpSp>
        <p:nvGrpSpPr>
          <p:cNvPr id="429122" name="Group 66"/>
          <p:cNvGrpSpPr>
            <a:grpSpLocks/>
          </p:cNvGrpSpPr>
          <p:nvPr/>
        </p:nvGrpSpPr>
        <p:grpSpPr bwMode="auto">
          <a:xfrm>
            <a:off x="4610100" y="4024313"/>
            <a:ext cx="4071938" cy="2547937"/>
            <a:chOff x="2904" y="2535"/>
            <a:chExt cx="2565" cy="1605"/>
          </a:xfrm>
        </p:grpSpPr>
        <p:pic>
          <p:nvPicPr>
            <p:cNvPr id="429065" name="Picture 9" descr="Pull-Down Volt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 y="2535"/>
              <a:ext cx="1598" cy="1605"/>
            </a:xfrm>
            <a:prstGeom prst="rect">
              <a:avLst/>
            </a:prstGeom>
            <a:noFill/>
            <a:extLst>
              <a:ext uri="{909E8E84-426E-40DD-AFC4-6F175D3DCCD1}">
                <a14:hiddenFill xmlns:a14="http://schemas.microsoft.com/office/drawing/2010/main">
                  <a:solidFill>
                    <a:srgbClr val="FFFFFF"/>
                  </a:solidFill>
                </a14:hiddenFill>
              </a:ext>
            </a:extLst>
          </p:spPr>
        </p:pic>
        <p:sp>
          <p:nvSpPr>
            <p:cNvPr id="429072" name="AutoShape 16"/>
            <p:cNvSpPr>
              <a:spLocks noChangeArrowheads="1"/>
            </p:cNvSpPr>
            <p:nvPr/>
          </p:nvSpPr>
          <p:spPr bwMode="auto">
            <a:xfrm>
              <a:off x="3172" y="3297"/>
              <a:ext cx="416" cy="145"/>
            </a:xfrm>
            <a:prstGeom prst="rightArrow">
              <a:avLst>
                <a:gd name="adj1" fmla="val 50000"/>
                <a:gd name="adj2" fmla="val 71724"/>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120" name="Text Box 64"/>
            <p:cNvSpPr txBox="1">
              <a:spLocks noChangeArrowheads="1"/>
            </p:cNvSpPr>
            <p:nvPr/>
          </p:nvSpPr>
          <p:spPr bwMode="auto">
            <a:xfrm>
              <a:off x="2904" y="3031"/>
              <a:ext cx="799" cy="192"/>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Optimization</a:t>
              </a:r>
            </a:p>
          </p:txBody>
        </p:sp>
      </p:grpSp>
      <p:pic>
        <p:nvPicPr>
          <p:cNvPr id="429123" name="Picture 67" descr="Microbeam Equation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050" y="2890838"/>
            <a:ext cx="2805113" cy="8413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588" y="3659188"/>
            <a:ext cx="4570412" cy="2505075"/>
            <a:chOff x="1588" y="3659188"/>
            <a:chExt cx="4570412" cy="2505075"/>
          </a:xfrm>
        </p:grpSpPr>
        <p:sp>
          <p:nvSpPr>
            <p:cNvPr id="429117" name="AutoShape 61"/>
            <p:cNvSpPr>
              <a:spLocks noChangeArrowheads="1"/>
            </p:cNvSpPr>
            <p:nvPr/>
          </p:nvSpPr>
          <p:spPr bwMode="auto">
            <a:xfrm rot="2904476">
              <a:off x="4168775" y="3486151"/>
              <a:ext cx="230187" cy="576262"/>
            </a:xfrm>
            <a:prstGeom prst="downArrow">
              <a:avLst>
                <a:gd name="adj1" fmla="val 50000"/>
                <a:gd name="adj2" fmla="val 62586"/>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 name="Group 2"/>
            <p:cNvGrpSpPr/>
            <p:nvPr/>
          </p:nvGrpSpPr>
          <p:grpSpPr>
            <a:xfrm>
              <a:off x="1588" y="4222750"/>
              <a:ext cx="4495800" cy="1941513"/>
              <a:chOff x="1588" y="4222750"/>
              <a:chExt cx="4495800" cy="1941513"/>
            </a:xfrm>
          </p:grpSpPr>
          <p:pic>
            <p:nvPicPr>
              <p:cNvPr id="429064" name="Picture 8" descr="Switching Volt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4430713"/>
                <a:ext cx="4495800" cy="1733550"/>
              </a:xfrm>
              <a:prstGeom prst="rect">
                <a:avLst/>
              </a:prstGeom>
              <a:noFill/>
              <a:extLst>
                <a:ext uri="{909E8E84-426E-40DD-AFC4-6F175D3DCCD1}">
                  <a14:hiddenFill xmlns:a14="http://schemas.microsoft.com/office/drawing/2010/main">
                    <a:solidFill>
                      <a:srgbClr val="FFFFFF"/>
                    </a:solidFill>
                  </a14:hiddenFill>
                </a:ext>
              </a:extLst>
            </p:spPr>
          </p:pic>
          <p:sp>
            <p:nvSpPr>
              <p:cNvPr id="429074" name="Text Box 18"/>
              <p:cNvSpPr txBox="1">
                <a:spLocks noChangeArrowheads="1"/>
              </p:cNvSpPr>
              <p:nvPr/>
            </p:nvSpPr>
            <p:spPr bwMode="auto">
              <a:xfrm>
                <a:off x="539750" y="4222750"/>
                <a:ext cx="3743325" cy="2444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Activation Voltage: Theory vs. Experiment</a:t>
                </a:r>
              </a:p>
            </p:txBody>
          </p:sp>
          <p:sp>
            <p:nvSpPr>
              <p:cNvPr id="2" name="Rectangle 1"/>
              <p:cNvSpPr/>
              <p:nvPr/>
            </p:nvSpPr>
            <p:spPr>
              <a:xfrm>
                <a:off x="2651750" y="4542745"/>
                <a:ext cx="1689820" cy="14593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29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29122"/>
                                        </p:tgtEl>
                                        <p:attrNameLst>
                                          <p:attrName>style.visibility</p:attrName>
                                        </p:attrNameLst>
                                      </p:cBhvr>
                                      <p:to>
                                        <p:strVal val="visible"/>
                                      </p:to>
                                    </p:set>
                                    <p:animEffect transition="in" filter="fade">
                                      <p:cBhvr>
                                        <p:cTn id="16" dur="500"/>
                                        <p:tgtEl>
                                          <p:spTgt spid="429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457200" y="247650"/>
            <a:ext cx="8229600" cy="779463"/>
          </a:xfrm>
        </p:spPr>
        <p:txBody>
          <a:bodyPr/>
          <a:lstStyle/>
          <a:p>
            <a:r>
              <a:rPr lang="en-US" altLang="en-US" sz="3200" b="1"/>
              <a:t>Optical Diffraction Efficiency</a:t>
            </a:r>
          </a:p>
        </p:txBody>
      </p:sp>
      <p:grpSp>
        <p:nvGrpSpPr>
          <p:cNvPr id="468002" name="Group 34"/>
          <p:cNvGrpSpPr>
            <a:grpSpLocks/>
          </p:cNvGrpSpPr>
          <p:nvPr/>
        </p:nvGrpSpPr>
        <p:grpSpPr bwMode="auto">
          <a:xfrm>
            <a:off x="5148263" y="1662113"/>
            <a:ext cx="3729037" cy="4787900"/>
            <a:chOff x="3243" y="1047"/>
            <a:chExt cx="2349" cy="3016"/>
          </a:xfrm>
        </p:grpSpPr>
        <p:sp>
          <p:nvSpPr>
            <p:cNvPr id="467987" name="AutoShape 19"/>
            <p:cNvSpPr>
              <a:spLocks noChangeArrowheads="1"/>
            </p:cNvSpPr>
            <p:nvPr/>
          </p:nvSpPr>
          <p:spPr bwMode="auto">
            <a:xfrm>
              <a:off x="3243" y="1797"/>
              <a:ext cx="230" cy="102"/>
            </a:xfrm>
            <a:prstGeom prst="rightArrow">
              <a:avLst>
                <a:gd name="adj1" fmla="val 50000"/>
                <a:gd name="adj2" fmla="val 5637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67999" name="Group 31"/>
            <p:cNvGrpSpPr>
              <a:grpSpLocks/>
            </p:cNvGrpSpPr>
            <p:nvPr/>
          </p:nvGrpSpPr>
          <p:grpSpPr bwMode="auto">
            <a:xfrm>
              <a:off x="3557" y="1047"/>
              <a:ext cx="2035" cy="3016"/>
              <a:chOff x="3557" y="1047"/>
              <a:chExt cx="2035" cy="3016"/>
            </a:xfrm>
          </p:grpSpPr>
          <p:sp>
            <p:nvSpPr>
              <p:cNvPr id="467972" name="Text Box 4"/>
              <p:cNvSpPr txBox="1">
                <a:spLocks noChangeArrowheads="1"/>
              </p:cNvSpPr>
              <p:nvPr/>
            </p:nvSpPr>
            <p:spPr bwMode="auto">
              <a:xfrm>
                <a:off x="3708" y="1047"/>
                <a:ext cx="18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t>Scalar Diffraction Theory</a:t>
                </a:r>
              </a:p>
            </p:txBody>
          </p:sp>
          <p:grpSp>
            <p:nvGrpSpPr>
              <p:cNvPr id="467998" name="Group 30"/>
              <p:cNvGrpSpPr>
                <a:grpSpLocks/>
              </p:cNvGrpSpPr>
              <p:nvPr/>
            </p:nvGrpSpPr>
            <p:grpSpPr bwMode="auto">
              <a:xfrm>
                <a:off x="3557" y="1410"/>
                <a:ext cx="1970" cy="2653"/>
                <a:chOff x="3557" y="1410"/>
                <a:chExt cx="1970" cy="2653"/>
              </a:xfrm>
            </p:grpSpPr>
            <p:sp>
              <p:nvSpPr>
                <p:cNvPr id="467974" name="Text Box 6"/>
                <p:cNvSpPr txBox="1">
                  <a:spLocks noChangeArrowheads="1"/>
                </p:cNvSpPr>
                <p:nvPr/>
              </p:nvSpPr>
              <p:spPr bwMode="auto">
                <a:xfrm>
                  <a:off x="3945" y="1916"/>
                  <a:ext cx="127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Diffraction Efficiency</a:t>
                  </a:r>
                </a:p>
              </p:txBody>
            </p:sp>
            <p:grpSp>
              <p:nvGrpSpPr>
                <p:cNvPr id="467976" name="Group 8"/>
                <p:cNvGrpSpPr>
                  <a:grpSpLocks/>
                </p:cNvGrpSpPr>
                <p:nvPr/>
              </p:nvGrpSpPr>
              <p:grpSpPr bwMode="auto">
                <a:xfrm>
                  <a:off x="3557" y="2795"/>
                  <a:ext cx="1970" cy="1268"/>
                  <a:chOff x="116" y="2577"/>
                  <a:chExt cx="1970" cy="1268"/>
                </a:xfrm>
              </p:grpSpPr>
              <p:sp>
                <p:nvSpPr>
                  <p:cNvPr id="467977" name="Text Box 9"/>
                  <p:cNvSpPr txBox="1">
                    <a:spLocks noChangeArrowheads="1"/>
                  </p:cNvSpPr>
                  <p:nvPr/>
                </p:nvSpPr>
                <p:spPr bwMode="auto">
                  <a:xfrm>
                    <a:off x="116" y="2577"/>
                    <a:ext cx="4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y(x)</a:t>
                    </a:r>
                  </a:p>
                </p:txBody>
              </p:sp>
              <p:pic>
                <p:nvPicPr>
                  <p:cNvPr id="46797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 y="2777"/>
                    <a:ext cx="1704" cy="792"/>
                  </a:xfrm>
                  <a:prstGeom prst="rect">
                    <a:avLst/>
                  </a:prstGeom>
                  <a:noFill/>
                  <a:extLst>
                    <a:ext uri="{909E8E84-426E-40DD-AFC4-6F175D3DCCD1}">
                      <a14:hiddenFill xmlns:a14="http://schemas.microsoft.com/office/drawing/2010/main">
                        <a:solidFill>
                          <a:srgbClr val="FFFFFF"/>
                        </a:solidFill>
                      </a14:hiddenFill>
                    </a:ext>
                  </a:extLst>
                </p:spPr>
              </p:pic>
              <p:sp>
                <p:nvSpPr>
                  <p:cNvPr id="467979" name="Line 11"/>
                  <p:cNvSpPr>
                    <a:spLocks noChangeShapeType="1"/>
                  </p:cNvSpPr>
                  <p:nvPr/>
                </p:nvSpPr>
                <p:spPr bwMode="auto">
                  <a:xfrm>
                    <a:off x="450" y="2777"/>
                    <a:ext cx="254" cy="469"/>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7980" name="Line 12"/>
                  <p:cNvSpPr>
                    <a:spLocks noChangeShapeType="1"/>
                  </p:cNvSpPr>
                  <p:nvPr/>
                </p:nvSpPr>
                <p:spPr bwMode="auto">
                  <a:xfrm>
                    <a:off x="279" y="3623"/>
                    <a:ext cx="1641"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7981" name="Text Box 13"/>
                  <p:cNvSpPr txBox="1">
                    <a:spLocks noChangeArrowheads="1"/>
                  </p:cNvSpPr>
                  <p:nvPr/>
                </p:nvSpPr>
                <p:spPr bwMode="auto">
                  <a:xfrm>
                    <a:off x="1753" y="3614"/>
                    <a:ext cx="33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800" b="1"/>
                      <a:t>x</a:t>
                    </a:r>
                  </a:p>
                </p:txBody>
              </p:sp>
            </p:grpSp>
            <p:sp>
              <p:nvSpPr>
                <p:cNvPr id="467982" name="Line 14"/>
                <p:cNvSpPr>
                  <a:spLocks noChangeShapeType="1"/>
                </p:cNvSpPr>
                <p:nvPr/>
              </p:nvSpPr>
              <p:spPr bwMode="auto">
                <a:xfrm flipH="1">
                  <a:off x="4859" y="1547"/>
                  <a:ext cx="156" cy="33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7983" name="AutoShape 15"/>
                <p:cNvSpPr>
                  <a:spLocks noChangeArrowheads="1"/>
                </p:cNvSpPr>
                <p:nvPr/>
              </p:nvSpPr>
              <p:spPr bwMode="auto">
                <a:xfrm>
                  <a:off x="4465" y="2626"/>
                  <a:ext cx="82" cy="187"/>
                </a:xfrm>
                <a:prstGeom prst="downArrow">
                  <a:avLst>
                    <a:gd name="adj1" fmla="val 50000"/>
                    <a:gd name="adj2" fmla="val 57012"/>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67996" name="Picture 28" descr="Diffraction Efficiency I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65" y="1410"/>
                  <a:ext cx="1090" cy="242"/>
                </a:xfrm>
                <a:prstGeom prst="rect">
                  <a:avLst/>
                </a:prstGeom>
                <a:noFill/>
                <a:extLst>
                  <a:ext uri="{909E8E84-426E-40DD-AFC4-6F175D3DCCD1}">
                    <a14:hiddenFill xmlns:a14="http://schemas.microsoft.com/office/drawing/2010/main">
                      <a:solidFill>
                        <a:srgbClr val="FFFFFF"/>
                      </a:solidFill>
                    </a14:hiddenFill>
                  </a:ext>
                </a:extLst>
              </p:spPr>
            </p:pic>
            <p:pic>
              <p:nvPicPr>
                <p:cNvPr id="467997" name="Picture 29" descr="Diffraction Efficienc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7" y="1966"/>
                  <a:ext cx="1718" cy="538"/>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468001" name="Group 33"/>
          <p:cNvGrpSpPr>
            <a:grpSpLocks/>
          </p:cNvGrpSpPr>
          <p:nvPr/>
        </p:nvGrpSpPr>
        <p:grpSpPr bwMode="auto">
          <a:xfrm>
            <a:off x="577850" y="4695825"/>
            <a:ext cx="4954588" cy="1447800"/>
            <a:chOff x="364" y="2958"/>
            <a:chExt cx="3121" cy="912"/>
          </a:xfrm>
        </p:grpSpPr>
        <p:sp>
          <p:nvSpPr>
            <p:cNvPr id="467986" name="Text Box 18"/>
            <p:cNvSpPr txBox="1">
              <a:spLocks noChangeArrowheads="1"/>
            </p:cNvSpPr>
            <p:nvPr/>
          </p:nvSpPr>
          <p:spPr bwMode="auto">
            <a:xfrm>
              <a:off x="1234" y="2958"/>
              <a:ext cx="1661"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Trapezoidal Microbeam Profile</a:t>
              </a:r>
            </a:p>
          </p:txBody>
        </p:sp>
        <p:pic>
          <p:nvPicPr>
            <p:cNvPr id="468000" name="Picture 32" descr="Diffraction Efficiency - eta trapezoi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 y="3200"/>
              <a:ext cx="3121" cy="670"/>
            </a:xfrm>
            <a:prstGeom prst="rect">
              <a:avLst/>
            </a:prstGeom>
            <a:noFill/>
            <a:extLst>
              <a:ext uri="{909E8E84-426E-40DD-AFC4-6F175D3DCCD1}">
                <a14:hiddenFill xmlns:a14="http://schemas.microsoft.com/office/drawing/2010/main">
                  <a:solidFill>
                    <a:srgbClr val="FFFFFF"/>
                  </a:solidFill>
                </a14:hiddenFill>
              </a:ext>
            </a:extLst>
          </p:spPr>
        </p:pic>
      </p:grpSp>
      <p:pic>
        <p:nvPicPr>
          <p:cNvPr id="468003" name="Picture 35" descr="Activated Beam with Diffraction Orde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738" y="1316038"/>
            <a:ext cx="4208462" cy="2725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80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680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711" name="Picture 47" descr="Microbeam with Nonlinear Force for High Frequency Analys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8888" y="1497013"/>
            <a:ext cx="3692525" cy="1604962"/>
          </a:xfrm>
          <a:prstGeom prst="rect">
            <a:avLst/>
          </a:prstGeom>
          <a:noFill/>
          <a:extLst>
            <a:ext uri="{909E8E84-426E-40DD-AFC4-6F175D3DCCD1}">
              <a14:hiddenFill xmlns:a14="http://schemas.microsoft.com/office/drawing/2010/main">
                <a:solidFill>
                  <a:srgbClr val="FFFFFF"/>
                </a:solidFill>
              </a14:hiddenFill>
            </a:ext>
          </a:extLst>
        </p:spPr>
      </p:pic>
      <p:sp>
        <p:nvSpPr>
          <p:cNvPr id="369666" name="Text Box 2"/>
          <p:cNvSpPr txBox="1">
            <a:spLocks noChangeArrowheads="1"/>
          </p:cNvSpPr>
          <p:nvPr/>
        </p:nvSpPr>
        <p:spPr bwMode="auto">
          <a:xfrm>
            <a:off x="1268413" y="3794125"/>
            <a:ext cx="27257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1600" b="1">
                <a:cs typeface="Times New Roman" pitchFamily="18" charset="0"/>
              </a:rPr>
              <a:t>Continuum  Model</a:t>
            </a:r>
          </a:p>
        </p:txBody>
      </p:sp>
      <p:sp>
        <p:nvSpPr>
          <p:cNvPr id="369668" name="Line 4"/>
          <p:cNvSpPr>
            <a:spLocks noChangeShapeType="1"/>
          </p:cNvSpPr>
          <p:nvPr/>
        </p:nvSpPr>
        <p:spPr bwMode="auto">
          <a:xfrm flipH="1">
            <a:off x="3048000" y="3238500"/>
            <a:ext cx="228600" cy="381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69" name="Line 5"/>
          <p:cNvSpPr>
            <a:spLocks noChangeShapeType="1"/>
          </p:cNvSpPr>
          <p:nvPr/>
        </p:nvSpPr>
        <p:spPr bwMode="auto">
          <a:xfrm>
            <a:off x="5387975" y="3101975"/>
            <a:ext cx="381000" cy="381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369693" name="Object 29"/>
          <p:cNvGraphicFramePr>
            <a:graphicFrameLocks noChangeAspect="1"/>
          </p:cNvGraphicFramePr>
          <p:nvPr/>
        </p:nvGraphicFramePr>
        <p:xfrm>
          <a:off x="639763" y="4808538"/>
          <a:ext cx="4097337" cy="1363662"/>
        </p:xfrm>
        <a:graphic>
          <a:graphicData uri="http://schemas.openxmlformats.org/presentationml/2006/ole">
            <mc:AlternateContent xmlns:mc="http://schemas.openxmlformats.org/markup-compatibility/2006">
              <mc:Choice xmlns:v="urn:schemas-microsoft-com:vml" Requires="v">
                <p:oleObj spid="_x0000_s369743" name="Equation" r:id="rId5" imgW="3466800" imgH="1155600" progId="Equation.DSMT4">
                  <p:embed/>
                </p:oleObj>
              </mc:Choice>
              <mc:Fallback>
                <p:oleObj name="Equation" r:id="rId5" imgW="3466800" imgH="1155600" progId="Equation.DSMT4">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763" y="4808538"/>
                        <a:ext cx="4097337" cy="136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9702" name="Rectangle 38"/>
          <p:cNvSpPr>
            <a:spLocks noGrp="1" noChangeArrowheads="1"/>
          </p:cNvSpPr>
          <p:nvPr>
            <p:ph type="title" idx="4294967295"/>
          </p:nvPr>
        </p:nvSpPr>
        <p:spPr>
          <a:xfrm>
            <a:off x="2190750" y="300038"/>
            <a:ext cx="4492625" cy="631825"/>
          </a:xfrm>
        </p:spPr>
        <p:txBody>
          <a:bodyPr/>
          <a:lstStyle/>
          <a:p>
            <a:r>
              <a:rPr lang="en-US" altLang="en-US" sz="2800" b="1" dirty="0"/>
              <a:t>Dynamic Analysis</a:t>
            </a:r>
            <a:endParaRPr lang="en-US" altLang="en-US" dirty="0"/>
          </a:p>
        </p:txBody>
      </p:sp>
      <p:sp>
        <p:nvSpPr>
          <p:cNvPr id="369703" name="Rectangle 39"/>
          <p:cNvSpPr>
            <a:spLocks noChangeArrowheads="1"/>
          </p:cNvSpPr>
          <p:nvPr/>
        </p:nvSpPr>
        <p:spPr bwMode="auto">
          <a:xfrm>
            <a:off x="269875" y="1047750"/>
            <a:ext cx="8229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fontAlgn="base">
              <a:spcBef>
                <a:spcPct val="20000"/>
              </a:spcBef>
              <a:spcAft>
                <a:spcPct val="0"/>
              </a:spcAft>
              <a:buChar char="»"/>
              <a:defRPr sz="2000">
                <a:solidFill>
                  <a:schemeClr val="tx1"/>
                </a:solidFill>
                <a:latin typeface="Arial" pitchFamily="34" charset="0"/>
              </a:defRPr>
            </a:lvl6pPr>
            <a:lvl7pPr marL="2971800" indent="-228600" fontAlgn="base">
              <a:spcBef>
                <a:spcPct val="20000"/>
              </a:spcBef>
              <a:spcAft>
                <a:spcPct val="0"/>
              </a:spcAft>
              <a:buChar char="»"/>
              <a:defRPr sz="2000">
                <a:solidFill>
                  <a:schemeClr val="tx1"/>
                </a:solidFill>
                <a:latin typeface="Arial" pitchFamily="34" charset="0"/>
              </a:defRPr>
            </a:lvl7pPr>
            <a:lvl8pPr marL="3429000" indent="-228600" fontAlgn="base">
              <a:spcBef>
                <a:spcPct val="20000"/>
              </a:spcBef>
              <a:spcAft>
                <a:spcPct val="0"/>
              </a:spcAft>
              <a:buChar char="»"/>
              <a:defRPr sz="2000">
                <a:solidFill>
                  <a:schemeClr val="tx1"/>
                </a:solidFill>
                <a:latin typeface="Arial" pitchFamily="34" charset="0"/>
              </a:defRPr>
            </a:lvl8pPr>
            <a:lvl9pPr marL="3886200" indent="-228600" fontAlgn="base">
              <a:spcBef>
                <a:spcPct val="20000"/>
              </a:spcBef>
              <a:spcAft>
                <a:spcPct val="0"/>
              </a:spcAft>
              <a:buChar char="»"/>
              <a:defRPr sz="2000">
                <a:solidFill>
                  <a:schemeClr val="tx1"/>
                </a:solidFill>
                <a:latin typeface="Arial" pitchFamily="34" charset="0"/>
              </a:defRPr>
            </a:lvl9pPr>
          </a:lstStyle>
          <a:p>
            <a:pPr algn="ctr">
              <a:spcBef>
                <a:spcPct val="50000"/>
              </a:spcBef>
              <a:buFontTx/>
              <a:buNone/>
            </a:pPr>
            <a:r>
              <a:rPr lang="en-US" altLang="en-US" sz="2000" b="1"/>
              <a:t>Coupled Electrostatic/Structural/Gas Flow Analysis</a:t>
            </a:r>
            <a:endParaRPr lang="en-US" altLang="en-US"/>
          </a:p>
        </p:txBody>
      </p:sp>
      <p:sp>
        <p:nvSpPr>
          <p:cNvPr id="369713" name="Text Box 49"/>
          <p:cNvSpPr txBox="1">
            <a:spLocks noChangeArrowheads="1"/>
          </p:cNvSpPr>
          <p:nvPr/>
        </p:nvSpPr>
        <p:spPr bwMode="auto">
          <a:xfrm>
            <a:off x="309563" y="4206875"/>
            <a:ext cx="45704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t>Coupled Structural Analysis &amp; Gas Dynamics</a:t>
            </a:r>
          </a:p>
        </p:txBody>
      </p:sp>
      <p:pic>
        <p:nvPicPr>
          <p:cNvPr id="369707" name="Picture 43" descr="Microbeam - Spring Mass Stsre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05488" y="3911600"/>
            <a:ext cx="2979737" cy="2128838"/>
          </a:xfrm>
          <a:prstGeom prst="rect">
            <a:avLst/>
          </a:prstGeom>
          <a:noFill/>
          <a:extLst>
            <a:ext uri="{909E8E84-426E-40DD-AFC4-6F175D3DCCD1}">
              <a14:hiddenFill xmlns:a14="http://schemas.microsoft.com/office/drawing/2010/main">
                <a:solidFill>
                  <a:srgbClr val="FFFFFF"/>
                </a:solidFill>
              </a14:hiddenFill>
            </a:ext>
          </a:extLst>
        </p:spPr>
      </p:pic>
      <p:sp>
        <p:nvSpPr>
          <p:cNvPr id="369696" name="Text Box 32"/>
          <p:cNvSpPr txBox="1">
            <a:spLocks noChangeArrowheads="1"/>
          </p:cNvSpPr>
          <p:nvPr/>
        </p:nvSpPr>
        <p:spPr bwMode="auto">
          <a:xfrm>
            <a:off x="5824538" y="4422775"/>
            <a:ext cx="1012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1200" b="1">
                <a:cs typeface="Times New Roman" pitchFamily="18" charset="0"/>
              </a:rPr>
              <a:t>Bending &amp; Tension</a:t>
            </a:r>
            <a:endParaRPr lang="en-US" altLang="en-US" sz="1200">
              <a:cs typeface="Times New Roman" pitchFamily="18" charset="0"/>
            </a:endParaRPr>
          </a:p>
        </p:txBody>
      </p:sp>
      <p:sp>
        <p:nvSpPr>
          <p:cNvPr id="369697" name="Line 33"/>
          <p:cNvSpPr>
            <a:spLocks noChangeShapeType="1"/>
          </p:cNvSpPr>
          <p:nvPr/>
        </p:nvSpPr>
        <p:spPr bwMode="auto">
          <a:xfrm>
            <a:off x="6781800" y="4641850"/>
            <a:ext cx="301625" cy="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99" name="Line 35"/>
          <p:cNvSpPr>
            <a:spLocks noChangeShapeType="1"/>
          </p:cNvSpPr>
          <p:nvPr/>
        </p:nvSpPr>
        <p:spPr bwMode="auto">
          <a:xfrm flipH="1" flipV="1">
            <a:off x="6789738" y="5567363"/>
            <a:ext cx="215900" cy="579437"/>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700" name="Line 36"/>
          <p:cNvSpPr>
            <a:spLocks noChangeShapeType="1"/>
          </p:cNvSpPr>
          <p:nvPr/>
        </p:nvSpPr>
        <p:spPr bwMode="auto">
          <a:xfrm flipH="1" flipV="1">
            <a:off x="7743825" y="5589588"/>
            <a:ext cx="219075" cy="544512"/>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715" name="Text Box 51"/>
          <p:cNvSpPr txBox="1">
            <a:spLocks noChangeArrowheads="1"/>
          </p:cNvSpPr>
          <p:nvPr/>
        </p:nvSpPr>
        <p:spPr bwMode="auto">
          <a:xfrm>
            <a:off x="5710238" y="6111875"/>
            <a:ext cx="29575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Gas -  Damping &amp; Compression</a:t>
            </a:r>
          </a:p>
        </p:txBody>
      </p:sp>
      <p:sp>
        <p:nvSpPr>
          <p:cNvPr id="369717" name="Text Box 53"/>
          <p:cNvSpPr txBox="1">
            <a:spLocks noChangeArrowheads="1"/>
          </p:cNvSpPr>
          <p:nvPr/>
        </p:nvSpPr>
        <p:spPr bwMode="auto">
          <a:xfrm>
            <a:off x="1588" y="6308725"/>
            <a:ext cx="51482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Coupling: Gas Flow Influences Microbeam Dynamics </a:t>
            </a:r>
          </a:p>
        </p:txBody>
      </p:sp>
      <p:sp>
        <p:nvSpPr>
          <p:cNvPr id="369721" name="Text Box 57"/>
          <p:cNvSpPr txBox="1">
            <a:spLocks noChangeArrowheads="1"/>
          </p:cNvSpPr>
          <p:nvPr/>
        </p:nvSpPr>
        <p:spPr bwMode="auto">
          <a:xfrm>
            <a:off x="7299325" y="4235450"/>
            <a:ext cx="8445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Spring</a:t>
            </a:r>
            <a:endParaRPr lang="en-US" altLang="en-US" sz="1200"/>
          </a:p>
        </p:txBody>
      </p:sp>
      <p:sp>
        <p:nvSpPr>
          <p:cNvPr id="369722" name="Text Box 58"/>
          <p:cNvSpPr txBox="1">
            <a:spLocks noChangeArrowheads="1"/>
          </p:cNvSpPr>
          <p:nvPr/>
        </p:nvSpPr>
        <p:spPr bwMode="auto">
          <a:xfrm>
            <a:off x="6223000" y="3313113"/>
            <a:ext cx="23891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b="1">
                <a:cs typeface="Times New Roman" pitchFamily="18" charset="0"/>
              </a:rPr>
              <a:t>Lumped-Element</a:t>
            </a:r>
            <a:r>
              <a:rPr lang="en-US" altLang="en-US">
                <a:cs typeface="Times New Roman" pitchFamily="18" charset="0"/>
              </a:rPr>
              <a:t> </a:t>
            </a:r>
            <a:r>
              <a:rPr lang="en-US" altLang="en-US" b="1">
                <a:cs typeface="Times New Roman" pitchFamily="18" charset="0"/>
              </a:rPr>
              <a:t>Model</a:t>
            </a:r>
            <a:br>
              <a:rPr lang="en-US" altLang="en-US" b="1">
                <a:cs typeface="Times New Roman" pitchFamily="18" charset="0"/>
              </a:rPr>
            </a:br>
            <a:r>
              <a:rPr lang="en-US" altLang="en-US" sz="1200" b="1">
                <a:cs typeface="Times New Roman" pitchFamily="18" charset="0"/>
              </a:rPr>
              <a:t>Damped Spring/Mass System</a:t>
            </a:r>
            <a:r>
              <a:rPr lang="en-US" altLang="en-US" b="1">
                <a:cs typeface="Times New Roman" pitchFamily="18" charset="0"/>
              </a:rPr>
              <a:t>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
          <p:cNvSpPr>
            <a:spLocks noChangeArrowheads="1"/>
          </p:cNvSpPr>
          <p:nvPr/>
        </p:nvSpPr>
        <p:spPr bwMode="auto">
          <a:xfrm>
            <a:off x="98650" y="1201510"/>
            <a:ext cx="9057080" cy="506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800100" indent="-800100">
              <a:spcBef>
                <a:spcPts val="600"/>
              </a:spcBef>
            </a:pPr>
            <a:r>
              <a:rPr lang="en-US" sz="1600" b="1" u="sng" dirty="0" smtClean="0">
                <a:solidFill>
                  <a:schemeClr val="accent4">
                    <a:lumMod val="75000"/>
                  </a:schemeClr>
                </a:solidFill>
              </a:rPr>
              <a:t>Academic Research</a:t>
            </a:r>
            <a:r>
              <a:rPr lang="en-US" sz="1600" b="1" dirty="0" smtClean="0">
                <a:solidFill>
                  <a:schemeClr val="accent4">
                    <a:lumMod val="75000"/>
                  </a:schemeClr>
                </a:solidFill>
              </a:rPr>
              <a:t>: </a:t>
            </a:r>
            <a:r>
              <a:rPr lang="en-US" sz="1600" b="1" dirty="0">
                <a:solidFill>
                  <a:schemeClr val="accent4">
                    <a:lumMod val="75000"/>
                  </a:schemeClr>
                </a:solidFill>
              </a:rPr>
              <a:t>SUNY at Buffalo (2011 </a:t>
            </a:r>
            <a:r>
              <a:rPr lang="en-US" sz="1600" b="1" dirty="0" smtClean="0">
                <a:solidFill>
                  <a:schemeClr val="accent4">
                    <a:lumMod val="75000"/>
                  </a:schemeClr>
                </a:solidFill>
              </a:rPr>
              <a:t>- present </a:t>
            </a:r>
            <a:r>
              <a:rPr lang="en-US" sz="1600" b="1" dirty="0">
                <a:solidFill>
                  <a:schemeClr val="accent4">
                    <a:lumMod val="75000"/>
                  </a:schemeClr>
                </a:solidFill>
              </a:rPr>
              <a:t>) </a:t>
            </a:r>
          </a:p>
          <a:p>
            <a:pPr marL="800100" indent="-800100">
              <a:spcBef>
                <a:spcPts val="600"/>
              </a:spcBef>
            </a:pPr>
            <a:r>
              <a:rPr lang="en-US" sz="1600" b="1" dirty="0" smtClean="0"/>
              <a:t>Prof</a:t>
            </a:r>
            <a:r>
              <a:rPr lang="en-US" sz="1600" b="1" dirty="0"/>
              <a:t>. </a:t>
            </a:r>
            <a:r>
              <a:rPr lang="en-US" sz="1600" b="1" dirty="0" smtClean="0"/>
              <a:t>Chemical and Biological Engineering</a:t>
            </a:r>
          </a:p>
          <a:p>
            <a:pPr marL="800100" indent="-800100">
              <a:spcBef>
                <a:spcPts val="600"/>
              </a:spcBef>
            </a:pPr>
            <a:r>
              <a:rPr lang="en-US" sz="1600" b="1" dirty="0" smtClean="0"/>
              <a:t>Prof. Electrical Engineering </a:t>
            </a:r>
          </a:p>
          <a:p>
            <a:pPr>
              <a:spcBef>
                <a:spcPts val="600"/>
              </a:spcBef>
            </a:pPr>
            <a:endParaRPr lang="en-US" sz="1600" b="1" u="sng" dirty="0" smtClean="0">
              <a:solidFill>
                <a:schemeClr val="accent4">
                  <a:lumMod val="75000"/>
                </a:schemeClr>
              </a:solidFill>
            </a:endParaRPr>
          </a:p>
          <a:p>
            <a:pPr>
              <a:spcBef>
                <a:spcPts val="600"/>
              </a:spcBef>
            </a:pPr>
            <a:r>
              <a:rPr lang="en-US" sz="1600" b="1" u="sng" dirty="0" smtClean="0">
                <a:solidFill>
                  <a:schemeClr val="accent4">
                    <a:lumMod val="75000"/>
                  </a:schemeClr>
                </a:solidFill>
              </a:rPr>
              <a:t>Industrial </a:t>
            </a:r>
            <a:r>
              <a:rPr lang="en-US" sz="1600" b="1" u="sng" dirty="0">
                <a:solidFill>
                  <a:schemeClr val="accent4">
                    <a:lumMod val="75000"/>
                  </a:schemeClr>
                </a:solidFill>
              </a:rPr>
              <a:t>Research</a:t>
            </a:r>
            <a:r>
              <a:rPr lang="en-US" sz="1600" b="1" dirty="0">
                <a:solidFill>
                  <a:schemeClr val="accent4">
                    <a:lumMod val="75000"/>
                  </a:schemeClr>
                </a:solidFill>
              </a:rPr>
              <a:t>: Eastman Kodak Research Labs (1982 – 2010) </a:t>
            </a:r>
            <a:r>
              <a:rPr lang="en-US" sz="1600" b="1" dirty="0"/>
              <a:t/>
            </a:r>
            <a:br>
              <a:rPr lang="en-US" sz="1600" b="1" dirty="0"/>
            </a:br>
            <a:r>
              <a:rPr lang="en-US" sz="1600" b="1" dirty="0" smtClean="0"/>
              <a:t>Computational modeling for commercial </a:t>
            </a:r>
            <a:r>
              <a:rPr lang="en-US" sz="1600" b="1" dirty="0"/>
              <a:t>product development.</a:t>
            </a:r>
          </a:p>
          <a:p>
            <a:pPr marL="342900" lvl="2" algn="ctr">
              <a:spcBef>
                <a:spcPts val="600"/>
              </a:spcBef>
            </a:pPr>
            <a:endParaRPr lang="en-US" sz="2000" b="1" dirty="0" smtClean="0">
              <a:solidFill>
                <a:srgbClr val="161645"/>
              </a:solidFill>
              <a:latin typeface="Arial"/>
              <a:cs typeface="Times New Roman"/>
            </a:endParaRPr>
          </a:p>
          <a:p>
            <a:pPr marL="342900" lvl="2">
              <a:spcBef>
                <a:spcPts val="600"/>
              </a:spcBef>
            </a:pPr>
            <a:r>
              <a:rPr lang="en-US" sz="2000" b="1" dirty="0" smtClean="0">
                <a:solidFill>
                  <a:srgbClr val="161645"/>
                </a:solidFill>
                <a:latin typeface="Arial"/>
                <a:cs typeface="Times New Roman"/>
              </a:rPr>
              <a:t>Research Areas</a:t>
            </a:r>
            <a:endParaRPr lang="en-US" sz="2000" b="1" dirty="0"/>
          </a:p>
          <a:p>
            <a:pPr marL="342900" lvl="2">
              <a:spcBef>
                <a:spcPts val="600"/>
              </a:spcBef>
            </a:pPr>
            <a:endParaRPr lang="en-US" sz="2000" b="1" dirty="0"/>
          </a:p>
          <a:p>
            <a:pPr marL="571500" lvl="2" indent="-228600">
              <a:spcBef>
                <a:spcPts val="600"/>
              </a:spcBef>
              <a:buFont typeface="Wingdings" panose="05000000000000000000" pitchFamily="2" charset="2"/>
              <a:buChar char="Ø"/>
            </a:pPr>
            <a:r>
              <a:rPr lang="en-US" sz="1600" b="1" dirty="0" err="1" smtClean="0"/>
              <a:t>Nanophotonics</a:t>
            </a:r>
            <a:r>
              <a:rPr lang="en-US" sz="1600" b="1" dirty="0" smtClean="0"/>
              <a:t>:  </a:t>
            </a:r>
            <a:r>
              <a:rPr lang="en-US" sz="1600" b="1" dirty="0" err="1" smtClean="0"/>
              <a:t>plasmonics</a:t>
            </a:r>
            <a:r>
              <a:rPr lang="en-US" sz="1600" b="1" dirty="0" smtClean="0"/>
              <a:t>,</a:t>
            </a:r>
            <a:r>
              <a:rPr lang="en-US" sz="1600" b="1" dirty="0" smtClean="0">
                <a:solidFill>
                  <a:srgbClr val="000000"/>
                </a:solidFill>
              </a:rPr>
              <a:t> photothermal phenomena, </a:t>
            </a:r>
            <a:r>
              <a:rPr lang="en-US" sz="1600" b="1" dirty="0" err="1" smtClean="0">
                <a:solidFill>
                  <a:srgbClr val="000000"/>
                </a:solidFill>
              </a:rPr>
              <a:t>metamaterials</a:t>
            </a:r>
            <a:r>
              <a:rPr lang="en-US" sz="1600" b="1" dirty="0" smtClean="0">
                <a:solidFill>
                  <a:srgbClr val="000000"/>
                </a:solidFill>
              </a:rPr>
              <a:t> </a:t>
            </a:r>
            <a:endParaRPr lang="en-US" sz="1600" b="1" dirty="0"/>
          </a:p>
          <a:p>
            <a:pPr marL="571500" lvl="2" indent="-228600">
              <a:spcBef>
                <a:spcPts val="600"/>
              </a:spcBef>
              <a:buFont typeface="Wingdings" panose="05000000000000000000" pitchFamily="2" charset="2"/>
              <a:buChar char="Ø"/>
            </a:pPr>
            <a:r>
              <a:rPr lang="en-US" sz="1600" b="1" dirty="0" smtClean="0"/>
              <a:t>Computational </a:t>
            </a:r>
            <a:r>
              <a:rPr lang="en-US" sz="1600" b="1" dirty="0"/>
              <a:t>fluid dynamics </a:t>
            </a:r>
            <a:r>
              <a:rPr lang="en-US" sz="1600" b="1" dirty="0" smtClean="0"/>
              <a:t>(CFD):  multiphase systems, heat/mass </a:t>
            </a:r>
            <a:r>
              <a:rPr lang="en-US" sz="1600" b="1" dirty="0"/>
              <a:t>transfer, </a:t>
            </a:r>
            <a:r>
              <a:rPr lang="en-US" sz="1600" b="1" dirty="0" smtClean="0"/>
              <a:t> 				           </a:t>
            </a:r>
            <a:r>
              <a:rPr lang="en-US" sz="1600" b="1" dirty="0" err="1" smtClean="0"/>
              <a:t>nanofluids</a:t>
            </a:r>
            <a:r>
              <a:rPr lang="en-US" sz="1600" b="1" dirty="0" smtClean="0"/>
              <a:t>, ink jet systems</a:t>
            </a:r>
            <a:endParaRPr lang="en-US" sz="1600" b="1" dirty="0"/>
          </a:p>
          <a:p>
            <a:pPr marL="571500" lvl="2" indent="-228600">
              <a:spcBef>
                <a:spcPts val="600"/>
              </a:spcBef>
              <a:buFont typeface="Wingdings" panose="05000000000000000000" pitchFamily="2" charset="2"/>
              <a:buChar char="Ø"/>
            </a:pPr>
            <a:r>
              <a:rPr lang="en-US" sz="1600" b="1" dirty="0" smtClean="0"/>
              <a:t>Microfluidics: devices </a:t>
            </a:r>
            <a:r>
              <a:rPr lang="en-US" sz="1600" b="1" dirty="0"/>
              <a:t>and </a:t>
            </a:r>
            <a:r>
              <a:rPr lang="en-US" sz="1600" b="1" dirty="0" smtClean="0"/>
              <a:t>processes, design </a:t>
            </a:r>
            <a:r>
              <a:rPr lang="en-US" sz="1600" b="1" dirty="0"/>
              <a:t>and </a:t>
            </a:r>
            <a:r>
              <a:rPr lang="en-US" sz="1600" b="1" dirty="0" smtClean="0"/>
              <a:t>simulation</a:t>
            </a:r>
          </a:p>
          <a:p>
            <a:pPr marL="571500" lvl="2" indent="-228600">
              <a:spcBef>
                <a:spcPts val="600"/>
              </a:spcBef>
              <a:buFont typeface="Wingdings" panose="05000000000000000000" pitchFamily="2" charset="2"/>
              <a:buChar char="Ø"/>
            </a:pPr>
            <a:r>
              <a:rPr lang="en-US" sz="1600" b="1" dirty="0"/>
              <a:t>Computational </a:t>
            </a:r>
            <a:r>
              <a:rPr lang="en-US" sz="1600" b="1" dirty="0" smtClean="0"/>
              <a:t>Magnetics:  Directed self-assembly</a:t>
            </a:r>
            <a:r>
              <a:rPr lang="en-US" sz="1600" b="1" dirty="0"/>
              <a:t>, </a:t>
            </a:r>
            <a:r>
              <a:rPr lang="en-US" sz="1600" b="1" dirty="0" smtClean="0"/>
              <a:t>bioseparation, </a:t>
            </a:r>
            <a:r>
              <a:rPr lang="en-US" sz="1600" b="1" dirty="0"/>
              <a:t>drug delivery </a:t>
            </a:r>
          </a:p>
          <a:p>
            <a:pPr marL="571500" lvl="2" indent="-228600">
              <a:spcBef>
                <a:spcPts val="600"/>
              </a:spcBef>
              <a:buFont typeface="Wingdings" panose="05000000000000000000" pitchFamily="2" charset="2"/>
              <a:buChar char="Ø"/>
            </a:pPr>
            <a:r>
              <a:rPr lang="en-US" sz="1600" b="1" dirty="0" smtClean="0"/>
              <a:t>MOEMS/MEMS: design </a:t>
            </a:r>
            <a:r>
              <a:rPr lang="en-US" sz="1600" b="1" dirty="0"/>
              <a:t>and simulation</a:t>
            </a:r>
          </a:p>
          <a:p>
            <a:pPr marL="571500" lvl="2" indent="-228600">
              <a:spcBef>
                <a:spcPts val="600"/>
              </a:spcBef>
              <a:buFont typeface="Wingdings" panose="05000000000000000000" pitchFamily="2" charset="2"/>
              <a:buChar char="Ø"/>
            </a:pPr>
            <a:endParaRPr lang="en-US" sz="1400" b="1" dirty="0">
              <a:latin typeface="Arial" panose="020B0604020202020204" pitchFamily="34" charset="0"/>
            </a:endParaRPr>
          </a:p>
        </p:txBody>
      </p:sp>
      <p:sp>
        <p:nvSpPr>
          <p:cNvPr id="20" name="TextBox 19"/>
          <p:cNvSpPr txBox="1"/>
          <p:nvPr/>
        </p:nvSpPr>
        <p:spPr>
          <a:xfrm>
            <a:off x="6722680" y="2358028"/>
            <a:ext cx="2235391" cy="523220"/>
          </a:xfrm>
          <a:prstGeom prst="rect">
            <a:avLst/>
          </a:prstGeom>
          <a:noFill/>
        </p:spPr>
        <p:txBody>
          <a:bodyPr wrap="square" rtlCol="0">
            <a:spAutoFit/>
          </a:bodyPr>
          <a:lstStyle/>
          <a:p>
            <a:pPr algn="ctr"/>
            <a:r>
              <a:rPr lang="en-US" sz="1600" b="1" dirty="0" smtClean="0">
                <a:solidFill>
                  <a:schemeClr val="accent6">
                    <a:lumMod val="50000"/>
                  </a:schemeClr>
                </a:solidFill>
                <a:latin typeface="Arial" pitchFamily="34" charset="0"/>
                <a:cs typeface="Arial" pitchFamily="34" charset="0"/>
              </a:rPr>
              <a:t>Dr. Edward Furlani</a:t>
            </a:r>
            <a:r>
              <a:rPr lang="en-US" b="1" dirty="0" smtClean="0">
                <a:solidFill>
                  <a:schemeClr val="accent6">
                    <a:lumMod val="50000"/>
                  </a:schemeClr>
                </a:solidFill>
                <a:latin typeface="Arial" pitchFamily="34" charset="0"/>
                <a:cs typeface="Arial" pitchFamily="34" charset="0"/>
              </a:rPr>
              <a:t/>
            </a:r>
            <a:br>
              <a:rPr lang="en-US" b="1" dirty="0" smtClean="0">
                <a:solidFill>
                  <a:schemeClr val="accent6">
                    <a:lumMod val="50000"/>
                  </a:schemeClr>
                </a:solidFill>
                <a:latin typeface="Arial" pitchFamily="34" charset="0"/>
                <a:cs typeface="Arial" pitchFamily="34" charset="0"/>
              </a:rPr>
            </a:br>
            <a:r>
              <a:rPr lang="en-US" sz="1200" b="1" dirty="0" smtClean="0">
                <a:solidFill>
                  <a:schemeClr val="accent6">
                    <a:lumMod val="50000"/>
                  </a:schemeClr>
                </a:solidFill>
                <a:latin typeface="Arial" pitchFamily="34" charset="0"/>
                <a:cs typeface="Arial" pitchFamily="34" charset="0"/>
              </a:rPr>
              <a:t>(efurlani@buffalo.edu)</a:t>
            </a:r>
            <a:endParaRPr lang="en-US" sz="1200" b="1" dirty="0">
              <a:solidFill>
                <a:schemeClr val="accent6">
                  <a:lumMod val="50000"/>
                </a:schemeClr>
              </a:solidFill>
              <a:latin typeface="Arial" pitchFamily="34" charset="0"/>
              <a:cs typeface="Arial"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8733" y="786039"/>
            <a:ext cx="1257590" cy="1571989"/>
          </a:xfrm>
          <a:prstGeom prst="rect">
            <a:avLst/>
          </a:prstGeom>
        </p:spPr>
      </p:pic>
      <p:sp>
        <p:nvSpPr>
          <p:cNvPr id="5" name="Title 4"/>
          <p:cNvSpPr>
            <a:spLocks noGrp="1"/>
          </p:cNvSpPr>
          <p:nvPr>
            <p:ph type="ctrTitle"/>
          </p:nvPr>
        </p:nvSpPr>
        <p:spPr>
          <a:xfrm>
            <a:off x="8305" y="56875"/>
            <a:ext cx="9057080" cy="593905"/>
          </a:xfrm>
        </p:spPr>
        <p:txBody>
          <a:bodyPr/>
          <a:lstStyle/>
          <a:p>
            <a:r>
              <a:rPr lang="en-US" sz="3200" b="1" dirty="0" smtClean="0">
                <a:solidFill>
                  <a:schemeClr val="accent6">
                    <a:lumMod val="50000"/>
                  </a:schemeClr>
                </a:solidFill>
                <a:latin typeface="Arial" pitchFamily="34" charset="0"/>
                <a:cs typeface="Arial" pitchFamily="34" charset="0"/>
              </a:rPr>
              <a:t>Interdisciplinary Computational Research</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14434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461963" y="317500"/>
            <a:ext cx="8229600" cy="600075"/>
          </a:xfrm>
        </p:spPr>
        <p:txBody>
          <a:bodyPr/>
          <a:lstStyle/>
          <a:p>
            <a:r>
              <a:rPr lang="en-US" altLang="en-US" sz="3200" b="1" dirty="0"/>
              <a:t>Continuum to Lumped-Element Model</a:t>
            </a:r>
          </a:p>
        </p:txBody>
      </p:sp>
      <p:graphicFrame>
        <p:nvGraphicFramePr>
          <p:cNvPr id="470030" name="Object 14"/>
          <p:cNvGraphicFramePr>
            <a:graphicFrameLocks noChangeAspect="1"/>
          </p:cNvGraphicFramePr>
          <p:nvPr/>
        </p:nvGraphicFramePr>
        <p:xfrm>
          <a:off x="3381375" y="4351338"/>
          <a:ext cx="5464175" cy="833437"/>
        </p:xfrm>
        <a:graphic>
          <a:graphicData uri="http://schemas.openxmlformats.org/presentationml/2006/ole">
            <mc:AlternateContent xmlns:mc="http://schemas.openxmlformats.org/markup-compatibility/2006">
              <mc:Choice xmlns:v="urn:schemas-microsoft-com:vml" Requires="v">
                <p:oleObj spid="_x0000_s470098" name="Equation" r:id="rId4" imgW="3911400" imgH="596880" progId="Equation.DSMT4">
                  <p:embed/>
                </p:oleObj>
              </mc:Choice>
              <mc:Fallback>
                <p:oleObj name="Equation" r:id="rId4" imgW="3911400" imgH="59688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75" y="4351338"/>
                        <a:ext cx="5464175"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0031" name="Object 15"/>
          <p:cNvGraphicFramePr>
            <a:graphicFrameLocks noChangeAspect="1"/>
          </p:cNvGraphicFramePr>
          <p:nvPr/>
        </p:nvGraphicFramePr>
        <p:xfrm>
          <a:off x="3541713" y="2436813"/>
          <a:ext cx="4945062" cy="582612"/>
        </p:xfrm>
        <a:graphic>
          <a:graphicData uri="http://schemas.openxmlformats.org/presentationml/2006/ole">
            <mc:AlternateContent xmlns:mc="http://schemas.openxmlformats.org/markup-compatibility/2006">
              <mc:Choice xmlns:v="urn:schemas-microsoft-com:vml" Requires="v">
                <p:oleObj spid="_x0000_s470099" name="Equation" r:id="rId6" imgW="3555720" imgH="419040" progId="Equation.DSMT4">
                  <p:embed/>
                </p:oleObj>
              </mc:Choice>
              <mc:Fallback>
                <p:oleObj name="Equation" r:id="rId6" imgW="3555720" imgH="419040" progId="Equation.DSMT4">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1713" y="2436813"/>
                        <a:ext cx="4945062"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0032" name="Line 16"/>
          <p:cNvSpPr>
            <a:spLocks noChangeShapeType="1"/>
          </p:cNvSpPr>
          <p:nvPr/>
        </p:nvSpPr>
        <p:spPr bwMode="auto">
          <a:xfrm flipH="1">
            <a:off x="3803650" y="3048000"/>
            <a:ext cx="149225" cy="13033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0033" name="Line 17"/>
          <p:cNvSpPr>
            <a:spLocks noChangeShapeType="1"/>
          </p:cNvSpPr>
          <p:nvPr/>
        </p:nvSpPr>
        <p:spPr bwMode="auto">
          <a:xfrm>
            <a:off x="4619625" y="3048000"/>
            <a:ext cx="144463" cy="13033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0034" name="AutoShape 18"/>
          <p:cNvSpPr>
            <a:spLocks/>
          </p:cNvSpPr>
          <p:nvPr/>
        </p:nvSpPr>
        <p:spPr bwMode="auto">
          <a:xfrm rot="-5400000">
            <a:off x="5895181" y="2434432"/>
            <a:ext cx="277813" cy="1447800"/>
          </a:xfrm>
          <a:prstGeom prst="leftBrace">
            <a:avLst>
              <a:gd name="adj1" fmla="val 43428"/>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0035" name="Line 19"/>
          <p:cNvSpPr>
            <a:spLocks noChangeShapeType="1"/>
          </p:cNvSpPr>
          <p:nvPr/>
        </p:nvSpPr>
        <p:spPr bwMode="auto">
          <a:xfrm flipH="1">
            <a:off x="5838825" y="3386138"/>
            <a:ext cx="173038" cy="10033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0036" name="Line 20"/>
          <p:cNvSpPr>
            <a:spLocks noChangeShapeType="1"/>
          </p:cNvSpPr>
          <p:nvPr/>
        </p:nvSpPr>
        <p:spPr bwMode="auto">
          <a:xfrm flipH="1">
            <a:off x="7107238" y="3019425"/>
            <a:ext cx="179387" cy="133191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0037" name="Line 21"/>
          <p:cNvSpPr>
            <a:spLocks noChangeShapeType="1"/>
          </p:cNvSpPr>
          <p:nvPr/>
        </p:nvSpPr>
        <p:spPr bwMode="auto">
          <a:xfrm>
            <a:off x="8067675" y="3006725"/>
            <a:ext cx="152400" cy="142081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0038" name="Text Box 22"/>
          <p:cNvSpPr txBox="1">
            <a:spLocks noChangeArrowheads="1"/>
          </p:cNvSpPr>
          <p:nvPr/>
        </p:nvSpPr>
        <p:spPr bwMode="auto">
          <a:xfrm>
            <a:off x="4764088" y="1868488"/>
            <a:ext cx="3149600" cy="487362"/>
          </a:xfrm>
          <a:prstGeom prst="rect">
            <a:avLst/>
          </a:prstGeom>
          <a:solidFill>
            <a:srgbClr val="333399">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b="1">
                <a:cs typeface="Times New Roman" pitchFamily="18" charset="0"/>
              </a:rPr>
              <a:t>Continuum  Analysis</a:t>
            </a:r>
            <a:br>
              <a:rPr lang="en-US" altLang="en-US" b="1">
                <a:cs typeface="Times New Roman" pitchFamily="18" charset="0"/>
              </a:rPr>
            </a:br>
            <a:r>
              <a:rPr lang="en-US" altLang="en-US" sz="1200" b="1">
                <a:cs typeface="Times New Roman" pitchFamily="18" charset="0"/>
              </a:rPr>
              <a:t>y(x) = displacement along microbeam</a:t>
            </a:r>
          </a:p>
        </p:txBody>
      </p:sp>
      <p:sp>
        <p:nvSpPr>
          <p:cNvPr id="470039" name="Text Box 23"/>
          <p:cNvSpPr txBox="1">
            <a:spLocks noChangeArrowheads="1"/>
          </p:cNvSpPr>
          <p:nvPr/>
        </p:nvSpPr>
        <p:spPr bwMode="auto">
          <a:xfrm>
            <a:off x="4533900" y="5438775"/>
            <a:ext cx="3417888" cy="487363"/>
          </a:xfrm>
          <a:prstGeom prst="rect">
            <a:avLst/>
          </a:prstGeom>
          <a:solidFill>
            <a:srgbClr val="993300">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b="1">
                <a:cs typeface="Times New Roman" pitchFamily="18" charset="0"/>
              </a:rPr>
              <a:t>Lumped-Element Analysis</a:t>
            </a:r>
            <a:br>
              <a:rPr lang="en-US" altLang="en-US" b="1">
                <a:cs typeface="Times New Roman" pitchFamily="18" charset="0"/>
              </a:rPr>
            </a:br>
            <a:r>
              <a:rPr lang="en-US" altLang="en-US" sz="1200" b="1">
                <a:cs typeface="Times New Roman" pitchFamily="18" charset="0"/>
              </a:rPr>
              <a:t>y = displacement of midpoint of microbeam</a:t>
            </a:r>
            <a:r>
              <a:rPr lang="en-US" altLang="en-US" sz="1000" b="1">
                <a:cs typeface="Times New Roman" pitchFamily="18" charset="0"/>
              </a:rPr>
              <a:t> </a:t>
            </a:r>
          </a:p>
        </p:txBody>
      </p:sp>
      <p:pic>
        <p:nvPicPr>
          <p:cNvPr id="470049" name="Picture 33" descr="Microbeam with Nonlinear Force for High Frequency Analysi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9225" y="1355725"/>
            <a:ext cx="3232150" cy="1404938"/>
          </a:xfrm>
          <a:prstGeom prst="rect">
            <a:avLst/>
          </a:prstGeom>
          <a:noFill/>
          <a:extLst>
            <a:ext uri="{909E8E84-426E-40DD-AFC4-6F175D3DCCD1}">
              <a14:hiddenFill xmlns:a14="http://schemas.microsoft.com/office/drawing/2010/main">
                <a:solidFill>
                  <a:srgbClr val="FFFFFF"/>
                </a:solidFill>
              </a14:hiddenFill>
            </a:ext>
          </a:extLst>
        </p:spPr>
      </p:pic>
      <p:grpSp>
        <p:nvGrpSpPr>
          <p:cNvPr id="470054" name="Group 38"/>
          <p:cNvGrpSpPr>
            <a:grpSpLocks/>
          </p:cNvGrpSpPr>
          <p:nvPr/>
        </p:nvGrpSpPr>
        <p:grpSpPr bwMode="auto">
          <a:xfrm>
            <a:off x="309563" y="3275013"/>
            <a:ext cx="2835275" cy="3078162"/>
            <a:chOff x="195" y="2160"/>
            <a:chExt cx="1786" cy="1939"/>
          </a:xfrm>
        </p:grpSpPr>
        <p:pic>
          <p:nvPicPr>
            <p:cNvPr id="470020" name="Picture 4" descr="Microbeam - Spring Mass Stsre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0" y="2558"/>
              <a:ext cx="1731" cy="1324"/>
            </a:xfrm>
            <a:prstGeom prst="rect">
              <a:avLst/>
            </a:prstGeom>
            <a:noFill/>
            <a:extLst>
              <a:ext uri="{909E8E84-426E-40DD-AFC4-6F175D3DCCD1}">
                <a14:hiddenFill xmlns:a14="http://schemas.microsoft.com/office/drawing/2010/main">
                  <a:solidFill>
                    <a:srgbClr val="FFFFFF"/>
                  </a:solidFill>
                </a14:hiddenFill>
              </a:ext>
            </a:extLst>
          </p:spPr>
        </p:pic>
        <p:sp>
          <p:nvSpPr>
            <p:cNvPr id="470021" name="Text Box 5"/>
            <p:cNvSpPr txBox="1">
              <a:spLocks noChangeArrowheads="1"/>
            </p:cNvSpPr>
            <p:nvPr/>
          </p:nvSpPr>
          <p:spPr bwMode="auto">
            <a:xfrm>
              <a:off x="261" y="2876"/>
              <a:ext cx="5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1000" b="1">
                  <a:cs typeface="Times New Roman" pitchFamily="18" charset="0"/>
                </a:rPr>
                <a:t>Bending &amp; Tension</a:t>
              </a:r>
              <a:endParaRPr lang="en-US" altLang="en-US" sz="1000">
                <a:cs typeface="Times New Roman" pitchFamily="18" charset="0"/>
              </a:endParaRPr>
            </a:p>
          </p:txBody>
        </p:sp>
        <p:sp>
          <p:nvSpPr>
            <p:cNvPr id="470022" name="Line 6"/>
            <p:cNvSpPr>
              <a:spLocks noChangeShapeType="1"/>
            </p:cNvSpPr>
            <p:nvPr/>
          </p:nvSpPr>
          <p:spPr bwMode="auto">
            <a:xfrm>
              <a:off x="818" y="3012"/>
              <a:ext cx="175" cy="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0023" name="Line 7"/>
            <p:cNvSpPr>
              <a:spLocks noChangeShapeType="1"/>
            </p:cNvSpPr>
            <p:nvPr/>
          </p:nvSpPr>
          <p:spPr bwMode="auto">
            <a:xfrm flipH="1" flipV="1">
              <a:off x="822" y="3588"/>
              <a:ext cx="126" cy="36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0024" name="Line 8"/>
            <p:cNvSpPr>
              <a:spLocks noChangeShapeType="1"/>
            </p:cNvSpPr>
            <p:nvPr/>
          </p:nvSpPr>
          <p:spPr bwMode="auto">
            <a:xfrm flipH="1" flipV="1">
              <a:off x="1376" y="3601"/>
              <a:ext cx="128" cy="339"/>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0025" name="Text Box 9"/>
            <p:cNvSpPr txBox="1">
              <a:spLocks noChangeArrowheads="1"/>
            </p:cNvSpPr>
            <p:nvPr/>
          </p:nvSpPr>
          <p:spPr bwMode="auto">
            <a:xfrm>
              <a:off x="456" y="2160"/>
              <a:ext cx="150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b="1">
                  <a:cs typeface="Times New Roman" pitchFamily="18" charset="0"/>
                </a:rPr>
                <a:t>Lumped-Element</a:t>
              </a:r>
              <a:r>
                <a:rPr lang="en-US" altLang="en-US">
                  <a:cs typeface="Times New Roman" pitchFamily="18" charset="0"/>
                </a:rPr>
                <a:t> </a:t>
              </a:r>
              <a:r>
                <a:rPr lang="en-US" altLang="en-US" b="1">
                  <a:cs typeface="Times New Roman" pitchFamily="18" charset="0"/>
                </a:rPr>
                <a:t>Model</a:t>
              </a:r>
              <a:br>
                <a:rPr lang="en-US" altLang="en-US" b="1">
                  <a:cs typeface="Times New Roman" pitchFamily="18" charset="0"/>
                </a:rPr>
              </a:br>
              <a:r>
                <a:rPr lang="en-US" altLang="en-US" sz="1200" b="1">
                  <a:cs typeface="Times New Roman" pitchFamily="18" charset="0"/>
                </a:rPr>
                <a:t>Damped Spring/Mass System</a:t>
              </a:r>
              <a:r>
                <a:rPr lang="en-US" altLang="en-US" b="1">
                  <a:cs typeface="Times New Roman" pitchFamily="18" charset="0"/>
                </a:rPr>
                <a:t> </a:t>
              </a:r>
            </a:p>
          </p:txBody>
        </p:sp>
        <p:sp>
          <p:nvSpPr>
            <p:cNvPr id="470026" name="Text Box 10"/>
            <p:cNvSpPr txBox="1">
              <a:spLocks noChangeArrowheads="1"/>
            </p:cNvSpPr>
            <p:nvPr/>
          </p:nvSpPr>
          <p:spPr bwMode="auto">
            <a:xfrm>
              <a:off x="195" y="3926"/>
              <a:ext cx="171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Gas -  Damping &amp; Compression</a:t>
              </a:r>
            </a:p>
          </p:txBody>
        </p:sp>
        <p:sp>
          <p:nvSpPr>
            <p:cNvPr id="470050" name="Text Box 34"/>
            <p:cNvSpPr txBox="1">
              <a:spLocks noChangeArrowheads="1"/>
            </p:cNvSpPr>
            <p:nvPr/>
          </p:nvSpPr>
          <p:spPr bwMode="auto">
            <a:xfrm>
              <a:off x="1066" y="2741"/>
              <a:ext cx="53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Spring</a:t>
              </a:r>
              <a:endParaRPr lang="en-US" altLang="en-US" sz="1200"/>
            </a:p>
          </p:txBody>
        </p:sp>
      </p:grpSp>
      <p:sp>
        <p:nvSpPr>
          <p:cNvPr id="470055" name="Text Box 39"/>
          <p:cNvSpPr txBox="1">
            <a:spLocks noChangeArrowheads="1"/>
          </p:cNvSpPr>
          <p:nvPr/>
        </p:nvSpPr>
        <p:spPr bwMode="auto">
          <a:xfrm>
            <a:off x="704850" y="6572250"/>
            <a:ext cx="83216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solidFill>
                  <a:srgbClr val="000099"/>
                </a:solidFill>
                <a:cs typeface="Times New Roman" pitchFamily="18" charset="0"/>
              </a:rPr>
              <a:t>E. P. Furlani, </a:t>
            </a:r>
            <a:r>
              <a:rPr lang="en-US" altLang="en-US" sz="1200" b="1" i="1">
                <a:solidFill>
                  <a:srgbClr val="000099"/>
                </a:solidFill>
                <a:cs typeface="Times New Roman" pitchFamily="18" charset="0"/>
              </a:rPr>
              <a:t>Theory and simulation of viscous damped reflection phase gratings</a:t>
            </a:r>
            <a:r>
              <a:rPr lang="en-US" altLang="en-US" sz="1200" b="1">
                <a:solidFill>
                  <a:srgbClr val="000099"/>
                </a:solidFill>
                <a:cs typeface="Times New Roman" pitchFamily="18" charset="0"/>
              </a:rPr>
              <a:t>, J. Phys. D: Appl. Phys. 1999.</a:t>
            </a:r>
          </a:p>
        </p:txBody>
      </p:sp>
      <p:sp>
        <p:nvSpPr>
          <p:cNvPr id="470057" name="Line 41"/>
          <p:cNvSpPr>
            <a:spLocks noChangeShapeType="1"/>
          </p:cNvSpPr>
          <p:nvPr/>
        </p:nvSpPr>
        <p:spPr bwMode="auto">
          <a:xfrm>
            <a:off x="1844675" y="2776538"/>
            <a:ext cx="0" cy="46037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457200" y="274638"/>
            <a:ext cx="8229600" cy="784225"/>
          </a:xfrm>
        </p:spPr>
        <p:txBody>
          <a:bodyPr/>
          <a:lstStyle/>
          <a:p>
            <a:r>
              <a:rPr lang="en-US" altLang="en-US" sz="3200" b="1" dirty="0"/>
              <a:t>Lumped-Element Dynamic Analysis</a:t>
            </a:r>
          </a:p>
        </p:txBody>
      </p:sp>
      <p:graphicFrame>
        <p:nvGraphicFramePr>
          <p:cNvPr id="413704" name="Object 8"/>
          <p:cNvGraphicFramePr>
            <a:graphicFrameLocks noChangeAspect="1"/>
          </p:cNvGraphicFramePr>
          <p:nvPr/>
        </p:nvGraphicFramePr>
        <p:xfrm>
          <a:off x="871538" y="1423988"/>
          <a:ext cx="7573962" cy="1160462"/>
        </p:xfrm>
        <a:graphic>
          <a:graphicData uri="http://schemas.openxmlformats.org/presentationml/2006/ole">
            <mc:AlternateContent xmlns:mc="http://schemas.openxmlformats.org/markup-compatibility/2006">
              <mc:Choice xmlns:v="urn:schemas-microsoft-com:vml" Requires="v">
                <p:oleObj spid="_x0000_s413839" name="Equation" r:id="rId4" imgW="3886200" imgH="596880" progId="Equation.DSMT4">
                  <p:embed/>
                </p:oleObj>
              </mc:Choice>
              <mc:Fallback>
                <p:oleObj name="Equation" r:id="rId4" imgW="3886200" imgH="59688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538" y="1423988"/>
                        <a:ext cx="7573962"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3783" name="Text Box 87"/>
          <p:cNvSpPr txBox="1">
            <a:spLocks noChangeArrowheads="1"/>
          </p:cNvSpPr>
          <p:nvPr/>
        </p:nvSpPr>
        <p:spPr bwMode="auto">
          <a:xfrm>
            <a:off x="822325" y="6583363"/>
            <a:ext cx="8321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solidFill>
                  <a:srgbClr val="000099"/>
                </a:solidFill>
                <a:cs typeface="Times New Roman" pitchFamily="18" charset="0"/>
              </a:rPr>
              <a:t>E. P. Furlani, </a:t>
            </a:r>
            <a:r>
              <a:rPr lang="en-US" altLang="en-US" sz="1200" b="1" i="1">
                <a:solidFill>
                  <a:srgbClr val="000099"/>
                </a:solidFill>
                <a:cs typeface="Times New Roman" pitchFamily="18" charset="0"/>
              </a:rPr>
              <a:t>Theory and simulation of viscous damped reflection phase gratings</a:t>
            </a:r>
            <a:r>
              <a:rPr lang="en-US" altLang="en-US" sz="1200" b="1">
                <a:solidFill>
                  <a:srgbClr val="000099"/>
                </a:solidFill>
                <a:cs typeface="Times New Roman" pitchFamily="18" charset="0"/>
              </a:rPr>
              <a:t>, J. Phys. D: Appl. Phys. 1999.</a:t>
            </a:r>
          </a:p>
        </p:txBody>
      </p:sp>
      <p:grpSp>
        <p:nvGrpSpPr>
          <p:cNvPr id="413812" name="Group 116"/>
          <p:cNvGrpSpPr>
            <a:grpSpLocks/>
          </p:cNvGrpSpPr>
          <p:nvPr/>
        </p:nvGrpSpPr>
        <p:grpSpPr bwMode="auto">
          <a:xfrm>
            <a:off x="9680575" y="2565400"/>
            <a:ext cx="6777038" cy="2592388"/>
            <a:chOff x="6098" y="1628"/>
            <a:chExt cx="4269" cy="1633"/>
          </a:xfrm>
        </p:grpSpPr>
        <p:sp>
          <p:nvSpPr>
            <p:cNvPr id="413792" name="Text Box 96"/>
            <p:cNvSpPr txBox="1">
              <a:spLocks noChangeArrowheads="1"/>
            </p:cNvSpPr>
            <p:nvPr/>
          </p:nvSpPr>
          <p:spPr bwMode="auto">
            <a:xfrm>
              <a:off x="7629" y="2326"/>
              <a:ext cx="105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Effective Viscosity</a:t>
              </a:r>
            </a:p>
          </p:txBody>
        </p:sp>
        <p:pic>
          <p:nvPicPr>
            <p:cNvPr id="413790" name="Picture 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3" y="2217"/>
              <a:ext cx="1127" cy="653"/>
            </a:xfrm>
            <a:prstGeom prst="rect">
              <a:avLst/>
            </a:prstGeom>
            <a:noFill/>
            <a:extLst>
              <a:ext uri="{909E8E84-426E-40DD-AFC4-6F175D3DCCD1}">
                <a14:hiddenFill xmlns:a14="http://schemas.microsoft.com/office/drawing/2010/main">
                  <a:solidFill>
                    <a:srgbClr val="FFFFFF"/>
                  </a:solidFill>
                </a14:hiddenFill>
              </a:ext>
            </a:extLst>
          </p:spPr>
        </p:pic>
        <p:sp>
          <p:nvSpPr>
            <p:cNvPr id="413791" name="Text Box 95"/>
            <p:cNvSpPr txBox="1">
              <a:spLocks noChangeArrowheads="1"/>
            </p:cNvSpPr>
            <p:nvPr/>
          </p:nvSpPr>
          <p:spPr bwMode="auto">
            <a:xfrm>
              <a:off x="6098" y="2939"/>
              <a:ext cx="1403" cy="269"/>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 </a:t>
              </a:r>
              <a:r>
                <a:rPr lang="en-US" altLang="en-US" sz="1000" b="1"/>
                <a:t>Mean free path of air molecules </a:t>
              </a:r>
              <a:br>
                <a:rPr lang="en-US" altLang="en-US" sz="1000" b="1"/>
              </a:br>
              <a:r>
                <a:rPr lang="en-US" altLang="en-US" sz="1000" b="1"/>
                <a:t>beneath microbeam </a:t>
              </a:r>
              <a:r>
                <a:rPr lang="en-US" altLang="en-US" sz="1000" b="1">
                  <a:sym typeface="Symbol" pitchFamily="18" charset="2"/>
                </a:rPr>
                <a:t></a:t>
              </a:r>
              <a:r>
                <a:rPr lang="en-US" altLang="en-US" sz="1000" b="1"/>
                <a:t> 65 nm!</a:t>
              </a:r>
            </a:p>
          </p:txBody>
        </p:sp>
        <p:sp>
          <p:nvSpPr>
            <p:cNvPr id="413794" name="AutoShape 98"/>
            <p:cNvSpPr>
              <a:spLocks noChangeArrowheads="1"/>
            </p:cNvSpPr>
            <p:nvPr/>
          </p:nvSpPr>
          <p:spPr bwMode="auto">
            <a:xfrm>
              <a:off x="7466" y="2605"/>
              <a:ext cx="243" cy="87"/>
            </a:xfrm>
            <a:prstGeom prst="rightArrow">
              <a:avLst>
                <a:gd name="adj1" fmla="val 50000"/>
                <a:gd name="adj2" fmla="val 69828"/>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95" name="Text Box 99"/>
            <p:cNvSpPr txBox="1">
              <a:spLocks noChangeArrowheads="1"/>
            </p:cNvSpPr>
            <p:nvPr/>
          </p:nvSpPr>
          <p:spPr bwMode="auto">
            <a:xfrm>
              <a:off x="7709" y="3088"/>
              <a:ext cx="94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Knudsen number</a:t>
              </a:r>
            </a:p>
          </p:txBody>
        </p:sp>
        <p:sp>
          <p:nvSpPr>
            <p:cNvPr id="413796" name="Line 100"/>
            <p:cNvSpPr>
              <a:spLocks noChangeShapeType="1"/>
            </p:cNvSpPr>
            <p:nvPr/>
          </p:nvSpPr>
          <p:spPr bwMode="auto">
            <a:xfrm flipV="1">
              <a:off x="8164" y="2839"/>
              <a:ext cx="217" cy="25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3797" name="Line 101"/>
            <p:cNvSpPr>
              <a:spLocks noChangeShapeType="1"/>
            </p:cNvSpPr>
            <p:nvPr/>
          </p:nvSpPr>
          <p:spPr bwMode="auto">
            <a:xfrm flipH="1" flipV="1">
              <a:off x="6653" y="1628"/>
              <a:ext cx="144" cy="43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3798" name="Line 102"/>
            <p:cNvSpPr>
              <a:spLocks noChangeShapeType="1"/>
            </p:cNvSpPr>
            <p:nvPr/>
          </p:nvSpPr>
          <p:spPr bwMode="auto">
            <a:xfrm flipV="1">
              <a:off x="8298" y="1628"/>
              <a:ext cx="193" cy="43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13799" name="Picture 103" descr="Knewtson Numb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91" y="2499"/>
              <a:ext cx="749" cy="316"/>
            </a:xfrm>
            <a:prstGeom prst="rect">
              <a:avLst/>
            </a:prstGeom>
            <a:noFill/>
            <a:extLst>
              <a:ext uri="{909E8E84-426E-40DD-AFC4-6F175D3DCCD1}">
                <a14:hiddenFill xmlns:a14="http://schemas.microsoft.com/office/drawing/2010/main">
                  <a:solidFill>
                    <a:srgbClr val="FFFFFF"/>
                  </a:solidFill>
                </a14:hiddenFill>
              </a:ext>
            </a:extLst>
          </p:spPr>
        </p:pic>
        <p:sp>
          <p:nvSpPr>
            <p:cNvPr id="413802" name="Text Box 106"/>
            <p:cNvSpPr txBox="1">
              <a:spLocks noChangeArrowheads="1"/>
            </p:cNvSpPr>
            <p:nvPr/>
          </p:nvSpPr>
          <p:spPr bwMode="auto">
            <a:xfrm>
              <a:off x="8867" y="2160"/>
              <a:ext cx="1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1200" b="1"/>
                <a:t>Linearized Reynolds Equation</a:t>
              </a:r>
              <a:br>
                <a:rPr lang="en-US" altLang="en-US" sz="1200" b="1"/>
              </a:br>
              <a:r>
                <a:rPr lang="en-US" altLang="en-US" sz="1200" b="1"/>
                <a:t>(Compressible Gas)</a:t>
              </a:r>
              <a:endParaRPr lang="en-US" altLang="en-US" sz="1200"/>
            </a:p>
          </p:txBody>
        </p:sp>
        <p:sp>
          <p:nvSpPr>
            <p:cNvPr id="413809" name="AutoShape 113"/>
            <p:cNvSpPr>
              <a:spLocks noChangeArrowheads="1"/>
            </p:cNvSpPr>
            <p:nvPr/>
          </p:nvSpPr>
          <p:spPr bwMode="auto">
            <a:xfrm>
              <a:off x="8540" y="2605"/>
              <a:ext cx="243" cy="87"/>
            </a:xfrm>
            <a:prstGeom prst="rightArrow">
              <a:avLst>
                <a:gd name="adj1" fmla="val 50000"/>
                <a:gd name="adj2" fmla="val 69828"/>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13811" name="Picture 115" descr="LInearized Reynolds Equa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76" y="2475"/>
              <a:ext cx="1379" cy="4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3814" name="Group 118"/>
          <p:cNvGrpSpPr>
            <a:grpSpLocks/>
          </p:cNvGrpSpPr>
          <p:nvPr/>
        </p:nvGrpSpPr>
        <p:grpSpPr bwMode="auto">
          <a:xfrm>
            <a:off x="3189288" y="2852738"/>
            <a:ext cx="2765425" cy="747712"/>
            <a:chOff x="2009" y="1797"/>
            <a:chExt cx="1742" cy="471"/>
          </a:xfrm>
        </p:grpSpPr>
        <p:sp>
          <p:nvSpPr>
            <p:cNvPr id="413778" name="Text Box 82"/>
            <p:cNvSpPr txBox="1">
              <a:spLocks noChangeArrowheads="1"/>
            </p:cNvSpPr>
            <p:nvPr/>
          </p:nvSpPr>
          <p:spPr bwMode="auto">
            <a:xfrm>
              <a:off x="2009" y="1797"/>
              <a:ext cx="174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t>Time Harmonic Analysis</a:t>
              </a:r>
            </a:p>
          </p:txBody>
        </p:sp>
        <p:pic>
          <p:nvPicPr>
            <p:cNvPr id="413813" name="Picture 117" descr="Time Harmonic"/>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02" y="2015"/>
              <a:ext cx="817" cy="2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3817" name="Group 121"/>
          <p:cNvGrpSpPr>
            <a:grpSpLocks/>
          </p:cNvGrpSpPr>
          <p:nvPr/>
        </p:nvGrpSpPr>
        <p:grpSpPr bwMode="auto">
          <a:xfrm>
            <a:off x="38100" y="2814638"/>
            <a:ext cx="4379913" cy="3571875"/>
            <a:chOff x="24" y="1773"/>
            <a:chExt cx="2759" cy="2250"/>
          </a:xfrm>
        </p:grpSpPr>
        <p:sp>
          <p:nvSpPr>
            <p:cNvPr id="413774" name="Rectangle 78"/>
            <p:cNvSpPr>
              <a:spLocks noChangeArrowheads="1"/>
            </p:cNvSpPr>
            <p:nvPr/>
          </p:nvSpPr>
          <p:spPr bwMode="auto">
            <a:xfrm>
              <a:off x="24" y="3515"/>
              <a:ext cx="2759" cy="50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13765" name="Picture 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 y="2233"/>
              <a:ext cx="1948" cy="914"/>
            </a:xfrm>
            <a:prstGeom prst="rect">
              <a:avLst/>
            </a:prstGeom>
            <a:noFill/>
            <a:extLst>
              <a:ext uri="{909E8E84-426E-40DD-AFC4-6F175D3DCCD1}">
                <a14:hiddenFill xmlns:a14="http://schemas.microsoft.com/office/drawing/2010/main">
                  <a:solidFill>
                    <a:srgbClr val="FFFFFF"/>
                  </a:solidFill>
                </a14:hiddenFill>
              </a:ext>
            </a:extLst>
          </p:spPr>
        </p:pic>
        <p:sp>
          <p:nvSpPr>
            <p:cNvPr id="413770" name="Line 74"/>
            <p:cNvSpPr>
              <a:spLocks noChangeShapeType="1"/>
            </p:cNvSpPr>
            <p:nvPr/>
          </p:nvSpPr>
          <p:spPr bwMode="auto">
            <a:xfrm flipH="1">
              <a:off x="1525" y="1773"/>
              <a:ext cx="209" cy="41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3771" name="Text Box 75"/>
            <p:cNvSpPr txBox="1">
              <a:spLocks noChangeArrowheads="1"/>
            </p:cNvSpPr>
            <p:nvPr/>
          </p:nvSpPr>
          <p:spPr bwMode="auto">
            <a:xfrm>
              <a:off x="751" y="2063"/>
              <a:ext cx="702" cy="15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Gas Damping</a:t>
              </a:r>
            </a:p>
          </p:txBody>
        </p:sp>
        <p:sp>
          <p:nvSpPr>
            <p:cNvPr id="413772" name="AutoShape 76"/>
            <p:cNvSpPr>
              <a:spLocks noChangeArrowheads="1"/>
            </p:cNvSpPr>
            <p:nvPr/>
          </p:nvSpPr>
          <p:spPr bwMode="auto">
            <a:xfrm>
              <a:off x="1246" y="3256"/>
              <a:ext cx="106" cy="172"/>
            </a:xfrm>
            <a:prstGeom prst="downArrow">
              <a:avLst>
                <a:gd name="adj1" fmla="val 50000"/>
                <a:gd name="adj2" fmla="val 40566"/>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13815" name="Picture 119" descr="Gamma Ga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 y="3539"/>
              <a:ext cx="2516" cy="3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3818" name="Group 122"/>
          <p:cNvGrpSpPr>
            <a:grpSpLocks/>
          </p:cNvGrpSpPr>
          <p:nvPr/>
        </p:nvGrpSpPr>
        <p:grpSpPr bwMode="auto">
          <a:xfrm>
            <a:off x="4918075" y="2698750"/>
            <a:ext cx="4032250" cy="3533775"/>
            <a:chOff x="3098" y="1700"/>
            <a:chExt cx="2540" cy="2226"/>
          </a:xfrm>
        </p:grpSpPr>
        <p:sp>
          <p:nvSpPr>
            <p:cNvPr id="413775" name="Rectangle 79"/>
            <p:cNvSpPr>
              <a:spLocks noChangeArrowheads="1"/>
            </p:cNvSpPr>
            <p:nvPr/>
          </p:nvSpPr>
          <p:spPr bwMode="auto">
            <a:xfrm>
              <a:off x="3098" y="3464"/>
              <a:ext cx="2540" cy="462"/>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13766" name="Picture 7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0" y="2184"/>
              <a:ext cx="2116" cy="1024"/>
            </a:xfrm>
            <a:prstGeom prst="rect">
              <a:avLst/>
            </a:prstGeom>
            <a:noFill/>
            <a:extLst>
              <a:ext uri="{909E8E84-426E-40DD-AFC4-6F175D3DCCD1}">
                <a14:hiddenFill xmlns:a14="http://schemas.microsoft.com/office/drawing/2010/main">
                  <a:solidFill>
                    <a:srgbClr val="FFFFFF"/>
                  </a:solidFill>
                </a14:hiddenFill>
              </a:ext>
            </a:extLst>
          </p:spPr>
        </p:pic>
        <p:sp>
          <p:nvSpPr>
            <p:cNvPr id="413768" name="Text Box 72"/>
            <p:cNvSpPr txBox="1">
              <a:spLocks noChangeArrowheads="1"/>
            </p:cNvSpPr>
            <p:nvPr/>
          </p:nvSpPr>
          <p:spPr bwMode="auto">
            <a:xfrm>
              <a:off x="4114" y="2063"/>
              <a:ext cx="848" cy="154"/>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Gas Compression</a:t>
              </a:r>
            </a:p>
          </p:txBody>
        </p:sp>
        <p:sp>
          <p:nvSpPr>
            <p:cNvPr id="413769" name="Line 73"/>
            <p:cNvSpPr>
              <a:spLocks noChangeShapeType="1"/>
            </p:cNvSpPr>
            <p:nvPr/>
          </p:nvSpPr>
          <p:spPr bwMode="auto">
            <a:xfrm>
              <a:off x="3824" y="1700"/>
              <a:ext cx="187" cy="43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3773" name="AutoShape 77"/>
            <p:cNvSpPr>
              <a:spLocks noChangeArrowheads="1"/>
            </p:cNvSpPr>
            <p:nvPr/>
          </p:nvSpPr>
          <p:spPr bwMode="auto">
            <a:xfrm>
              <a:off x="4346" y="3222"/>
              <a:ext cx="111" cy="177"/>
            </a:xfrm>
            <a:prstGeom prst="downArrow">
              <a:avLst>
                <a:gd name="adj1" fmla="val 50000"/>
                <a:gd name="adj2" fmla="val 39865"/>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13816" name="Picture 120" descr="K Gas"/>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67" y="3543"/>
              <a:ext cx="2447" cy="33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3.33333E-6 -7.40741E-7 L -0.84931 0.01273 " pathEditMode="relative" rAng="0" ptsTypes="AA">
                                      <p:cBhvr>
                                        <p:cTn id="6" dur="2000" fill="hold"/>
                                        <p:tgtEl>
                                          <p:spTgt spid="413812"/>
                                        </p:tgtEl>
                                        <p:attrNameLst>
                                          <p:attrName>ppt_x</p:attrName>
                                          <p:attrName>ppt_y</p:attrName>
                                        </p:attrNameLst>
                                      </p:cBhvr>
                                      <p:rCtr x="-42465" y="625"/>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138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138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138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13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457200" y="274638"/>
            <a:ext cx="8229600" cy="685800"/>
          </a:xfrm>
        </p:spPr>
        <p:txBody>
          <a:bodyPr/>
          <a:lstStyle/>
          <a:p>
            <a:r>
              <a:rPr lang="en-US" altLang="en-US" sz="3200" b="1" dirty="0"/>
              <a:t>Effective Modeling Parameters</a:t>
            </a:r>
            <a:endParaRPr lang="en-US" altLang="en-US" dirty="0"/>
          </a:p>
        </p:txBody>
      </p:sp>
      <p:sp>
        <p:nvSpPr>
          <p:cNvPr id="465936" name="Text Box 16"/>
          <p:cNvSpPr txBox="1">
            <a:spLocks noChangeArrowheads="1"/>
          </p:cNvSpPr>
          <p:nvPr/>
        </p:nvSpPr>
        <p:spPr bwMode="auto">
          <a:xfrm>
            <a:off x="231775" y="1585913"/>
            <a:ext cx="2200275" cy="269875"/>
          </a:xfrm>
          <a:prstGeom prst="rect">
            <a:avLst/>
          </a:prstGeom>
          <a:solidFill>
            <a:srgbClr val="FFFFFF"/>
          </a:solidFill>
          <a:ln w="9525">
            <a:solidFill>
              <a:srgbClr val="FFFFFF"/>
            </a:solidFill>
            <a:miter lim="800000"/>
            <a:headEnd/>
            <a:tailEnd/>
          </a:ln>
        </p:spPr>
        <p:txBody>
          <a:bodyPr/>
          <a:lstStyle/>
          <a:p>
            <a:pPr algn="ctr" eaLnBrk="0" hangingPunct="0"/>
            <a:r>
              <a:rPr lang="en-US" altLang="en-US" sz="1600" b="1"/>
              <a:t>Applied Voltage</a:t>
            </a:r>
          </a:p>
        </p:txBody>
      </p:sp>
      <p:sp>
        <p:nvSpPr>
          <p:cNvPr id="465934" name="Text Box 14"/>
          <p:cNvSpPr txBox="1">
            <a:spLocks noChangeArrowheads="1"/>
          </p:cNvSpPr>
          <p:nvPr/>
        </p:nvSpPr>
        <p:spPr bwMode="auto">
          <a:xfrm>
            <a:off x="153988" y="2579688"/>
            <a:ext cx="800100" cy="392112"/>
          </a:xfrm>
          <a:prstGeom prst="rect">
            <a:avLst/>
          </a:prstGeom>
          <a:solidFill>
            <a:srgbClr val="FFFFFF"/>
          </a:solidFill>
          <a:ln w="9525">
            <a:solidFill>
              <a:srgbClr val="FFFFFF"/>
            </a:solidFill>
            <a:miter lim="800000"/>
            <a:headEnd/>
            <a:tailEnd/>
          </a:ln>
        </p:spPr>
        <p:txBody>
          <a:bodyPr/>
          <a:lstStyle/>
          <a:p>
            <a:pPr algn="ctr" eaLnBrk="0" hangingPunct="0"/>
            <a:r>
              <a:rPr lang="en-US" altLang="en-US" sz="1800" b="1"/>
              <a:t>V(t)</a:t>
            </a:r>
          </a:p>
        </p:txBody>
      </p:sp>
      <p:sp>
        <p:nvSpPr>
          <p:cNvPr id="465924" name="Line 4"/>
          <p:cNvSpPr>
            <a:spLocks noChangeShapeType="1"/>
          </p:cNvSpPr>
          <p:nvPr/>
        </p:nvSpPr>
        <p:spPr bwMode="auto">
          <a:xfrm flipV="1">
            <a:off x="915988" y="2579688"/>
            <a:ext cx="0" cy="2405062"/>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65925" name="Line 5"/>
          <p:cNvSpPr>
            <a:spLocks noChangeShapeType="1"/>
          </p:cNvSpPr>
          <p:nvPr/>
        </p:nvSpPr>
        <p:spPr bwMode="auto">
          <a:xfrm>
            <a:off x="915988" y="3962400"/>
            <a:ext cx="2308225" cy="0"/>
          </a:xfrm>
          <a:prstGeom prst="line">
            <a:avLst/>
          </a:prstGeom>
          <a:noFill/>
          <a:ln w="254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65926" name="Line 6"/>
          <p:cNvSpPr>
            <a:spLocks noChangeShapeType="1"/>
          </p:cNvSpPr>
          <p:nvPr/>
        </p:nvSpPr>
        <p:spPr bwMode="auto">
          <a:xfrm>
            <a:off x="915988" y="3452813"/>
            <a:ext cx="36353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927" name="Line 7"/>
          <p:cNvSpPr>
            <a:spLocks noChangeShapeType="1"/>
          </p:cNvSpPr>
          <p:nvPr/>
        </p:nvSpPr>
        <p:spPr bwMode="auto">
          <a:xfrm>
            <a:off x="1279525" y="4473575"/>
            <a:ext cx="3651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928" name="Line 8"/>
          <p:cNvSpPr>
            <a:spLocks noChangeShapeType="1"/>
          </p:cNvSpPr>
          <p:nvPr/>
        </p:nvSpPr>
        <p:spPr bwMode="auto">
          <a:xfrm>
            <a:off x="1279525" y="3452813"/>
            <a:ext cx="0" cy="10207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929" name="Line 9"/>
          <p:cNvSpPr>
            <a:spLocks noChangeShapeType="1"/>
          </p:cNvSpPr>
          <p:nvPr/>
        </p:nvSpPr>
        <p:spPr bwMode="auto">
          <a:xfrm>
            <a:off x="1644650" y="3452813"/>
            <a:ext cx="0" cy="10207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930" name="Line 10"/>
          <p:cNvSpPr>
            <a:spLocks noChangeShapeType="1"/>
          </p:cNvSpPr>
          <p:nvPr/>
        </p:nvSpPr>
        <p:spPr bwMode="auto">
          <a:xfrm>
            <a:off x="2006600" y="3441700"/>
            <a:ext cx="0" cy="10207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931" name="Line 11"/>
          <p:cNvSpPr>
            <a:spLocks noChangeShapeType="1"/>
          </p:cNvSpPr>
          <p:nvPr/>
        </p:nvSpPr>
        <p:spPr bwMode="auto">
          <a:xfrm>
            <a:off x="1644650" y="3452813"/>
            <a:ext cx="3619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932" name="Line 12"/>
          <p:cNvSpPr>
            <a:spLocks noChangeShapeType="1"/>
          </p:cNvSpPr>
          <p:nvPr/>
        </p:nvSpPr>
        <p:spPr bwMode="auto">
          <a:xfrm>
            <a:off x="2006600" y="4473575"/>
            <a:ext cx="3651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933" name="Line 13"/>
          <p:cNvSpPr>
            <a:spLocks noChangeShapeType="1"/>
          </p:cNvSpPr>
          <p:nvPr/>
        </p:nvSpPr>
        <p:spPr bwMode="auto">
          <a:xfrm>
            <a:off x="2371725" y="3962400"/>
            <a:ext cx="0" cy="5111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5935" name="Text Box 15"/>
          <p:cNvSpPr txBox="1">
            <a:spLocks noChangeArrowheads="1"/>
          </p:cNvSpPr>
          <p:nvPr/>
        </p:nvSpPr>
        <p:spPr bwMode="auto">
          <a:xfrm>
            <a:off x="3094038" y="4068763"/>
            <a:ext cx="257175" cy="287337"/>
          </a:xfrm>
          <a:prstGeom prst="rect">
            <a:avLst/>
          </a:prstGeom>
          <a:solidFill>
            <a:srgbClr val="FFFFFF"/>
          </a:solidFill>
          <a:ln w="25400">
            <a:solidFill>
              <a:srgbClr val="FFFFFF"/>
            </a:solidFill>
            <a:miter lim="800000"/>
            <a:headEnd/>
            <a:tailEnd/>
          </a:ln>
        </p:spPr>
        <p:txBody>
          <a:bodyPr/>
          <a:lstStyle/>
          <a:p>
            <a:pPr eaLnBrk="0" hangingPunct="0"/>
            <a:r>
              <a:rPr lang="en-US" altLang="en-US" sz="2000" b="1"/>
              <a:t>t</a:t>
            </a:r>
          </a:p>
        </p:txBody>
      </p:sp>
      <p:sp>
        <p:nvSpPr>
          <p:cNvPr id="465937" name="Text Box 17"/>
          <p:cNvSpPr txBox="1">
            <a:spLocks noChangeArrowheads="1"/>
          </p:cNvSpPr>
          <p:nvPr/>
        </p:nvSpPr>
        <p:spPr bwMode="auto">
          <a:xfrm>
            <a:off x="1460500" y="2738438"/>
            <a:ext cx="2689225" cy="538162"/>
          </a:xfrm>
          <a:prstGeom prst="rect">
            <a:avLst/>
          </a:prstGeom>
          <a:solidFill>
            <a:srgbClr val="FFFFFF"/>
          </a:solidFill>
          <a:ln w="9525">
            <a:solidFill>
              <a:srgbClr val="FFFFFF"/>
            </a:solidFill>
            <a:miter lim="800000"/>
            <a:headEnd/>
            <a:tailEnd/>
          </a:ln>
        </p:spPr>
        <p:txBody>
          <a:bodyPr/>
          <a:lstStyle/>
          <a:p>
            <a:pPr algn="ctr" eaLnBrk="0" hangingPunct="0"/>
            <a:r>
              <a:rPr lang="en-US" altLang="en-US" b="1">
                <a:sym typeface="Symbol" pitchFamily="18" charset="2"/>
              </a:rPr>
              <a:t></a:t>
            </a:r>
            <a:r>
              <a:rPr lang="en-US" altLang="en-US" b="1" baseline="-25000"/>
              <a:t>0</a:t>
            </a:r>
            <a:r>
              <a:rPr lang="en-US" altLang="en-US" b="1"/>
              <a:t> =  fundamental frequency</a:t>
            </a:r>
          </a:p>
          <a:p>
            <a:pPr algn="ctr" eaLnBrk="0" hangingPunct="0"/>
            <a:r>
              <a:rPr lang="en-US" altLang="en-US" b="1">
                <a:sym typeface="Symbol" pitchFamily="18" charset="2"/>
              </a:rPr>
              <a:t></a:t>
            </a:r>
            <a:r>
              <a:rPr lang="en-US" altLang="en-US" b="1" baseline="-25000"/>
              <a:t>1</a:t>
            </a:r>
            <a:r>
              <a:rPr lang="en-US" altLang="en-US" b="1"/>
              <a:t> =  first harmonic</a:t>
            </a:r>
            <a:endParaRPr lang="en-US" altLang="en-US" sz="1000">
              <a:latin typeface="Times New Roman" pitchFamily="18" charset="0"/>
            </a:endParaRPr>
          </a:p>
        </p:txBody>
      </p:sp>
      <p:graphicFrame>
        <p:nvGraphicFramePr>
          <p:cNvPr id="465938" name="Object 18"/>
          <p:cNvGraphicFramePr>
            <a:graphicFrameLocks noChangeAspect="1"/>
          </p:cNvGraphicFramePr>
          <p:nvPr/>
        </p:nvGraphicFramePr>
        <p:xfrm>
          <a:off x="5494338" y="2698750"/>
          <a:ext cx="2901950" cy="1878013"/>
        </p:xfrm>
        <a:graphic>
          <a:graphicData uri="http://schemas.openxmlformats.org/presentationml/2006/ole">
            <mc:AlternateContent xmlns:mc="http://schemas.openxmlformats.org/markup-compatibility/2006">
              <mc:Choice xmlns:v="urn:schemas-microsoft-com:vml" Requires="v">
                <p:oleObj spid="_x0000_s465988" name="Equation" r:id="rId4" imgW="1688760" imgH="1091880" progId="Equation.DSMT4">
                  <p:embed/>
                </p:oleObj>
              </mc:Choice>
              <mc:Fallback>
                <p:oleObj name="Equation" r:id="rId4" imgW="1688760" imgH="1091880" progId="Equation.DSMT4">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4338" y="2698750"/>
                        <a:ext cx="290195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5940" name="Line 20"/>
          <p:cNvSpPr>
            <a:spLocks noChangeShapeType="1"/>
          </p:cNvSpPr>
          <p:nvPr/>
        </p:nvSpPr>
        <p:spPr bwMode="auto">
          <a:xfrm flipH="1">
            <a:off x="2974975" y="3313113"/>
            <a:ext cx="2365375" cy="195897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5941" name="Line 21"/>
          <p:cNvSpPr>
            <a:spLocks noChangeShapeType="1"/>
          </p:cNvSpPr>
          <p:nvPr/>
        </p:nvSpPr>
        <p:spPr bwMode="auto">
          <a:xfrm flipH="1">
            <a:off x="5478463" y="4543425"/>
            <a:ext cx="322262" cy="88106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465942" name="Object 22"/>
          <p:cNvGraphicFramePr>
            <a:graphicFrameLocks noChangeAspect="1"/>
          </p:cNvGraphicFramePr>
          <p:nvPr/>
        </p:nvGraphicFramePr>
        <p:xfrm>
          <a:off x="785813" y="5426075"/>
          <a:ext cx="8280400" cy="1069975"/>
        </p:xfrm>
        <a:graphic>
          <a:graphicData uri="http://schemas.openxmlformats.org/presentationml/2006/ole">
            <mc:AlternateContent xmlns:mc="http://schemas.openxmlformats.org/markup-compatibility/2006">
              <mc:Choice xmlns:v="urn:schemas-microsoft-com:vml" Requires="v">
                <p:oleObj spid="_x0000_s465989" name="Equation" r:id="rId6" imgW="4609800" imgH="596880" progId="Equation.DSMT4">
                  <p:embed/>
                </p:oleObj>
              </mc:Choice>
              <mc:Fallback>
                <p:oleObj name="Equation" r:id="rId6" imgW="4609800" imgH="596880" progId="Equation.DSMT4">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813" y="5426075"/>
                        <a:ext cx="828040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65945" name="Picture 25" descr="Microbeam with Nonlinear Force for High Frequency Analysi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6950" y="971550"/>
            <a:ext cx="2886075" cy="1254125"/>
          </a:xfrm>
          <a:prstGeom prst="rect">
            <a:avLst/>
          </a:prstGeom>
          <a:noFill/>
          <a:extLst>
            <a:ext uri="{909E8E84-426E-40DD-AFC4-6F175D3DCCD1}">
              <a14:hiddenFill xmlns:a14="http://schemas.microsoft.com/office/drawing/2010/main">
                <a:solidFill>
                  <a:srgbClr val="FFFFFF"/>
                </a:solidFill>
              </a14:hiddenFill>
            </a:ext>
          </a:extLst>
        </p:spPr>
      </p:pic>
      <p:sp>
        <p:nvSpPr>
          <p:cNvPr id="465947" name="AutoShape 27"/>
          <p:cNvSpPr>
            <a:spLocks noChangeArrowheads="1"/>
          </p:cNvSpPr>
          <p:nvPr/>
        </p:nvSpPr>
        <p:spPr bwMode="auto">
          <a:xfrm>
            <a:off x="1192213" y="2084388"/>
            <a:ext cx="307975" cy="306387"/>
          </a:xfrm>
          <a:prstGeom prst="downArrow">
            <a:avLst>
              <a:gd name="adj1" fmla="val 50000"/>
              <a:gd name="adj2" fmla="val 25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4" name="Rectangle 4"/>
          <p:cNvSpPr>
            <a:spLocks noChangeArrowheads="1"/>
          </p:cNvSpPr>
          <p:nvPr/>
        </p:nvSpPr>
        <p:spPr bwMode="auto">
          <a:xfrm>
            <a:off x="1038225" y="165100"/>
            <a:ext cx="710565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itchFamily="34" charset="0"/>
              </a:defRPr>
            </a:lvl1pPr>
            <a:lvl2pPr algn="ctr">
              <a:defRPr sz="4400">
                <a:solidFill>
                  <a:schemeClr val="tx2"/>
                </a:solidFill>
                <a:latin typeface="Arial" pitchFamily="34" charset="0"/>
              </a:defRPr>
            </a:lvl2pPr>
            <a:lvl3pPr algn="ctr">
              <a:defRPr sz="4400">
                <a:solidFill>
                  <a:schemeClr val="tx2"/>
                </a:solidFill>
                <a:latin typeface="Arial" pitchFamily="34" charset="0"/>
              </a:defRPr>
            </a:lvl3pPr>
            <a:lvl4pPr algn="ctr">
              <a:defRPr sz="4400">
                <a:solidFill>
                  <a:schemeClr val="tx2"/>
                </a:solidFill>
                <a:latin typeface="Arial" pitchFamily="34" charset="0"/>
              </a:defRPr>
            </a:lvl4pPr>
            <a:lvl5pPr algn="ctr">
              <a:defRPr sz="4400">
                <a:solidFill>
                  <a:schemeClr val="tx2"/>
                </a:solidFill>
                <a:latin typeface="Arial" pitchFamily="34" charset="0"/>
              </a:defRPr>
            </a:lvl5pPr>
            <a:lvl6pPr marL="457200" algn="ctr" fontAlgn="base">
              <a:spcBef>
                <a:spcPct val="0"/>
              </a:spcBef>
              <a:spcAft>
                <a:spcPct val="0"/>
              </a:spcAft>
              <a:defRPr sz="4400">
                <a:solidFill>
                  <a:schemeClr val="tx2"/>
                </a:solidFill>
                <a:latin typeface="Arial" pitchFamily="34" charset="0"/>
              </a:defRPr>
            </a:lvl6pPr>
            <a:lvl7pPr marL="914400" algn="ctr" fontAlgn="base">
              <a:spcBef>
                <a:spcPct val="0"/>
              </a:spcBef>
              <a:spcAft>
                <a:spcPct val="0"/>
              </a:spcAft>
              <a:defRPr sz="4400">
                <a:solidFill>
                  <a:schemeClr val="tx2"/>
                </a:solidFill>
                <a:latin typeface="Arial" pitchFamily="34" charset="0"/>
              </a:defRPr>
            </a:lvl7pPr>
            <a:lvl8pPr marL="1371600" algn="ctr" fontAlgn="base">
              <a:spcBef>
                <a:spcPct val="0"/>
              </a:spcBef>
              <a:spcAft>
                <a:spcPct val="0"/>
              </a:spcAft>
              <a:defRPr sz="4400">
                <a:solidFill>
                  <a:schemeClr val="tx2"/>
                </a:solidFill>
                <a:latin typeface="Arial" pitchFamily="34" charset="0"/>
              </a:defRPr>
            </a:lvl8pPr>
            <a:lvl9pPr marL="1828800" algn="ctr" fontAlgn="base">
              <a:spcBef>
                <a:spcPct val="0"/>
              </a:spcBef>
              <a:spcAft>
                <a:spcPct val="0"/>
              </a:spcAft>
              <a:defRPr sz="4400">
                <a:solidFill>
                  <a:schemeClr val="tx2"/>
                </a:solidFill>
                <a:latin typeface="Arial" pitchFamily="34" charset="0"/>
              </a:defRPr>
            </a:lvl9pPr>
          </a:lstStyle>
          <a:p>
            <a:r>
              <a:rPr lang="en-US" altLang="en-US" sz="2800" b="1"/>
              <a:t>Lumped-Element Model vs. Experiment</a:t>
            </a:r>
            <a:endParaRPr lang="en-US" altLang="en-US" sz="2800"/>
          </a:p>
        </p:txBody>
      </p:sp>
      <p:sp>
        <p:nvSpPr>
          <p:cNvPr id="529679" name="Text Box 2319"/>
          <p:cNvSpPr txBox="1">
            <a:spLocks noChangeArrowheads="1"/>
          </p:cNvSpPr>
          <p:nvPr/>
        </p:nvSpPr>
        <p:spPr bwMode="auto">
          <a:xfrm>
            <a:off x="39688" y="6586538"/>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100" b="1">
                <a:solidFill>
                  <a:srgbClr val="000099"/>
                </a:solidFill>
              </a:rPr>
              <a:t>E. P. Furlani &amp; M. Kowarz, </a:t>
            </a:r>
            <a:r>
              <a:rPr lang="en-US" altLang="en-US" sz="1100" b="1" i="1">
                <a:solidFill>
                  <a:srgbClr val="000099"/>
                </a:solidFill>
              </a:rPr>
              <a:t>Optical Data Modulation System with Self-damped Electromechanical Conformal Grating</a:t>
            </a:r>
            <a:r>
              <a:rPr lang="en-US" altLang="en-US" sz="1100" b="1">
                <a:solidFill>
                  <a:srgbClr val="000099"/>
                </a:solidFill>
              </a:rPr>
              <a:t>, US Patent,  2002.</a:t>
            </a:r>
          </a:p>
        </p:txBody>
      </p:sp>
      <p:grpSp>
        <p:nvGrpSpPr>
          <p:cNvPr id="575304" name="Group 6984"/>
          <p:cNvGrpSpPr>
            <a:grpSpLocks/>
          </p:cNvGrpSpPr>
          <p:nvPr/>
        </p:nvGrpSpPr>
        <p:grpSpPr bwMode="auto">
          <a:xfrm>
            <a:off x="347663" y="1047750"/>
            <a:ext cx="8604250" cy="5322888"/>
            <a:chOff x="219" y="515"/>
            <a:chExt cx="5420" cy="3353"/>
          </a:xfrm>
        </p:grpSpPr>
        <p:sp>
          <p:nvSpPr>
            <p:cNvPr id="529686" name="Text Box 2326"/>
            <p:cNvSpPr txBox="1">
              <a:spLocks noChangeArrowheads="1"/>
            </p:cNvSpPr>
            <p:nvPr/>
          </p:nvSpPr>
          <p:spPr bwMode="auto">
            <a:xfrm>
              <a:off x="848" y="515"/>
              <a:ext cx="3905" cy="19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Prediction of Diffraction Intensity into 0'th Order vs. Applied Voltage</a:t>
              </a:r>
            </a:p>
          </p:txBody>
        </p:sp>
        <p:grpSp>
          <p:nvGrpSpPr>
            <p:cNvPr id="575300" name="Group 6980"/>
            <p:cNvGrpSpPr>
              <a:grpSpLocks/>
            </p:cNvGrpSpPr>
            <p:nvPr/>
          </p:nvGrpSpPr>
          <p:grpSpPr bwMode="auto">
            <a:xfrm>
              <a:off x="2469" y="854"/>
              <a:ext cx="3170" cy="3014"/>
              <a:chOff x="2469" y="854"/>
              <a:chExt cx="3170" cy="3014"/>
            </a:xfrm>
          </p:grpSpPr>
          <p:pic>
            <p:nvPicPr>
              <p:cNvPr id="575293" name="Picture 6973" descr="Plot of Intensity vs Voltage - Lumped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9" y="1241"/>
                <a:ext cx="3170" cy="2627"/>
              </a:xfrm>
              <a:prstGeom prst="rect">
                <a:avLst/>
              </a:prstGeom>
              <a:noFill/>
              <a:extLst>
                <a:ext uri="{909E8E84-426E-40DD-AFC4-6F175D3DCCD1}">
                  <a14:hiddenFill xmlns:a14="http://schemas.microsoft.com/office/drawing/2010/main">
                    <a:solidFill>
                      <a:srgbClr val="FFFFFF"/>
                    </a:solidFill>
                  </a14:hiddenFill>
                </a:ext>
              </a:extLst>
            </p:spPr>
          </p:pic>
          <p:sp>
            <p:nvSpPr>
              <p:cNvPr id="575294" name="Text Box 6974"/>
              <p:cNvSpPr txBox="1">
                <a:spLocks noChangeArrowheads="1"/>
              </p:cNvSpPr>
              <p:nvPr/>
            </p:nvSpPr>
            <p:spPr bwMode="auto">
              <a:xfrm>
                <a:off x="3291" y="854"/>
                <a:ext cx="2153"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a:t>
                </a:r>
                <a:r>
                  <a:rPr lang="en-US" altLang="en-US" b="1"/>
                  <a:t>Applied Voltage</a:t>
                </a:r>
              </a:p>
              <a:p>
                <a:pPr>
                  <a:spcBef>
                    <a:spcPct val="50000"/>
                  </a:spcBef>
                </a:pPr>
                <a:r>
                  <a:rPr lang="en-US" altLang="en-US" b="1"/>
                  <a:t>   Diffraction Intensity (Experiment)</a:t>
                </a:r>
              </a:p>
              <a:p>
                <a:pPr>
                  <a:spcBef>
                    <a:spcPct val="50000"/>
                  </a:spcBef>
                </a:pPr>
                <a:r>
                  <a:rPr lang="en-US" altLang="en-US" b="1"/>
                  <a:t>   </a:t>
                </a:r>
                <a:r>
                  <a:rPr lang="en-US" altLang="en-US" b="1">
                    <a:solidFill>
                      <a:srgbClr val="3366FF"/>
                    </a:solidFill>
                  </a:rPr>
                  <a:t>Diffraction Intensity (Theory)</a:t>
                </a:r>
              </a:p>
            </p:txBody>
          </p:sp>
          <p:sp>
            <p:nvSpPr>
              <p:cNvPr id="575296" name="Line 6976"/>
              <p:cNvSpPr>
                <a:spLocks noChangeShapeType="1"/>
              </p:cNvSpPr>
              <p:nvPr/>
            </p:nvSpPr>
            <p:spPr bwMode="auto">
              <a:xfrm>
                <a:off x="2856" y="950"/>
                <a:ext cx="46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5297" name="Line 6977"/>
              <p:cNvSpPr>
                <a:spLocks noChangeShapeType="1"/>
              </p:cNvSpPr>
              <p:nvPr/>
            </p:nvSpPr>
            <p:spPr bwMode="auto">
              <a:xfrm>
                <a:off x="2856" y="1144"/>
                <a:ext cx="460"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5298" name="Line 6978"/>
              <p:cNvSpPr>
                <a:spLocks noChangeShapeType="1"/>
              </p:cNvSpPr>
              <p:nvPr/>
            </p:nvSpPr>
            <p:spPr bwMode="auto">
              <a:xfrm>
                <a:off x="2856" y="1362"/>
                <a:ext cx="460" cy="0"/>
              </a:xfrm>
              <a:prstGeom prst="line">
                <a:avLst/>
              </a:prstGeom>
              <a:noFill/>
              <a:ln w="38100">
                <a:solidFill>
                  <a:srgbClr val="33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575303" name="Group 6983"/>
            <p:cNvGrpSpPr>
              <a:grpSpLocks/>
            </p:cNvGrpSpPr>
            <p:nvPr/>
          </p:nvGrpSpPr>
          <p:grpSpPr bwMode="auto">
            <a:xfrm>
              <a:off x="219" y="1483"/>
              <a:ext cx="2226" cy="2370"/>
              <a:chOff x="146" y="1458"/>
              <a:chExt cx="2226" cy="2370"/>
            </a:xfrm>
          </p:grpSpPr>
          <p:pic>
            <p:nvPicPr>
              <p:cNvPr id="527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 y="1991"/>
                <a:ext cx="2194" cy="1490"/>
              </a:xfrm>
              <a:prstGeom prst="rect">
                <a:avLst/>
              </a:prstGeom>
              <a:noFill/>
              <a:extLst>
                <a:ext uri="{909E8E84-426E-40DD-AFC4-6F175D3DCCD1}">
                  <a14:hiddenFill xmlns:a14="http://schemas.microsoft.com/office/drawing/2010/main">
                    <a:solidFill>
                      <a:srgbClr val="FFFFFF"/>
                    </a:solidFill>
                  </a14:hiddenFill>
                </a:ext>
              </a:extLst>
            </p:spPr>
          </p:pic>
          <p:sp>
            <p:nvSpPr>
              <p:cNvPr id="575295" name="Text Box 6975"/>
              <p:cNvSpPr txBox="1">
                <a:spLocks noChangeArrowheads="1"/>
              </p:cNvSpPr>
              <p:nvPr/>
            </p:nvSpPr>
            <p:spPr bwMode="auto">
              <a:xfrm>
                <a:off x="582" y="1458"/>
                <a:ext cx="179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0’th Order Diffraction Intensity</a:t>
                </a:r>
              </a:p>
            </p:txBody>
          </p:sp>
          <p:sp>
            <p:nvSpPr>
              <p:cNvPr id="575299" name="Line 6979"/>
              <p:cNvSpPr>
                <a:spLocks noChangeShapeType="1"/>
              </p:cNvSpPr>
              <p:nvPr/>
            </p:nvSpPr>
            <p:spPr bwMode="auto">
              <a:xfrm flipV="1">
                <a:off x="1477" y="1652"/>
                <a:ext cx="0" cy="31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5301" name="Text Box 6981"/>
              <p:cNvSpPr txBox="1">
                <a:spLocks noChangeArrowheads="1"/>
              </p:cNvSpPr>
              <p:nvPr/>
            </p:nvSpPr>
            <p:spPr bwMode="auto">
              <a:xfrm>
                <a:off x="703" y="3636"/>
                <a:ext cx="10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Applied Voltage</a:t>
                </a:r>
              </a:p>
            </p:txBody>
          </p:sp>
          <p:sp>
            <p:nvSpPr>
              <p:cNvPr id="575302" name="Line 6982"/>
              <p:cNvSpPr>
                <a:spLocks noChangeShapeType="1"/>
              </p:cNvSpPr>
              <p:nvPr/>
            </p:nvSpPr>
            <p:spPr bwMode="auto">
              <a:xfrm flipH="1" flipV="1">
                <a:off x="316" y="3224"/>
                <a:ext cx="338" cy="4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a:xfrm>
            <a:off x="309563" y="473075"/>
            <a:ext cx="8486775" cy="574675"/>
          </a:xfrm>
        </p:spPr>
        <p:txBody>
          <a:bodyPr/>
          <a:lstStyle/>
          <a:p>
            <a:r>
              <a:rPr lang="en-US" altLang="en-US" sz="2800" b="1" dirty="0" smtClean="0">
                <a:solidFill>
                  <a:schemeClr val="tx1"/>
                </a:solidFill>
              </a:rPr>
              <a:t>Summary </a:t>
            </a:r>
            <a:endParaRPr lang="en-US" altLang="en-US" sz="2800" b="1" dirty="0">
              <a:solidFill>
                <a:schemeClr val="tx1"/>
              </a:solidFill>
            </a:endParaRPr>
          </a:p>
        </p:txBody>
      </p:sp>
      <p:pic>
        <p:nvPicPr>
          <p:cNvPr id="579602"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065" y="1963369"/>
            <a:ext cx="2821701" cy="2329076"/>
          </a:xfrm>
          <a:prstGeom prst="rect">
            <a:avLst/>
          </a:prstGeom>
          <a:noFill/>
          <a:extLst>
            <a:ext uri="{909E8E84-426E-40DD-AFC4-6F175D3DCCD1}">
              <a14:hiddenFill xmlns:a14="http://schemas.microsoft.com/office/drawing/2010/main">
                <a:solidFill>
                  <a:srgbClr val="FFFFFF"/>
                </a:solidFill>
              </a14:hiddenFill>
            </a:ext>
          </a:extLst>
        </p:spPr>
      </p:pic>
      <p:pic>
        <p:nvPicPr>
          <p:cNvPr id="579604" name="Picture 20" descr="Projection Schematic Cropp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2272" y="3239032"/>
            <a:ext cx="2142413" cy="2571077"/>
          </a:xfrm>
          <a:prstGeom prst="rect">
            <a:avLst/>
          </a:prstGeom>
          <a:noFill/>
          <a:extLst>
            <a:ext uri="{909E8E84-426E-40DD-AFC4-6F175D3DCCD1}">
              <a14:hiddenFill xmlns:a14="http://schemas.microsoft.com/office/drawing/2010/main">
                <a:solidFill>
                  <a:srgbClr val="FFFFFF"/>
                </a:solidFill>
              </a14:hiddenFill>
            </a:ext>
          </a:extLst>
        </p:spPr>
      </p:pic>
      <p:pic>
        <p:nvPicPr>
          <p:cNvPr id="579606" name="Picture 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1900" y="2064282"/>
            <a:ext cx="1562100"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9608" name="Text Box 24"/>
          <p:cNvSpPr txBox="1">
            <a:spLocks noChangeArrowheads="1"/>
          </p:cNvSpPr>
          <p:nvPr/>
        </p:nvSpPr>
        <p:spPr bwMode="auto">
          <a:xfrm>
            <a:off x="3419850" y="4383670"/>
            <a:ext cx="3724580" cy="13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 typeface="Wingdings" pitchFamily="2" charset="2"/>
              <a:buChar char="q"/>
            </a:pPr>
            <a:r>
              <a:rPr lang="en-US" altLang="en-US" sz="1600" b="1" dirty="0"/>
              <a:t> </a:t>
            </a:r>
            <a:r>
              <a:rPr lang="en-US" altLang="en-US" b="1" dirty="0" smtClean="0"/>
              <a:t>Operating Voltage</a:t>
            </a:r>
          </a:p>
          <a:p>
            <a:pPr>
              <a:spcBef>
                <a:spcPct val="50000"/>
              </a:spcBef>
              <a:buFont typeface="Wingdings" pitchFamily="2" charset="2"/>
              <a:buChar char="q"/>
            </a:pPr>
            <a:r>
              <a:rPr lang="en-US" altLang="en-US" b="1" dirty="0" smtClean="0"/>
              <a:t> </a:t>
            </a:r>
            <a:r>
              <a:rPr lang="en-US" altLang="en-US" b="1" dirty="0" err="1" smtClean="0"/>
              <a:t>Microbeam</a:t>
            </a:r>
            <a:r>
              <a:rPr lang="en-US" altLang="en-US" b="1" dirty="0" smtClean="0"/>
              <a:t> </a:t>
            </a:r>
            <a:r>
              <a:rPr lang="en-US" altLang="en-US" b="1" dirty="0"/>
              <a:t>Deformation </a:t>
            </a:r>
            <a:r>
              <a:rPr lang="en-US" altLang="en-US" b="1" dirty="0" smtClean="0"/>
              <a:t>Profile</a:t>
            </a:r>
            <a:endParaRPr lang="en-US" altLang="en-US" b="1" dirty="0"/>
          </a:p>
          <a:p>
            <a:pPr>
              <a:spcBef>
                <a:spcPct val="50000"/>
              </a:spcBef>
              <a:buFont typeface="Wingdings" pitchFamily="2" charset="2"/>
              <a:buChar char="q"/>
            </a:pPr>
            <a:r>
              <a:rPr lang="en-US" altLang="en-US" b="1" dirty="0"/>
              <a:t> Diffraction </a:t>
            </a:r>
            <a:r>
              <a:rPr lang="en-US" altLang="en-US" b="1" dirty="0" smtClean="0"/>
              <a:t>Efficiency</a:t>
            </a:r>
            <a:endParaRPr lang="en-US" altLang="en-US" b="1" dirty="0"/>
          </a:p>
          <a:p>
            <a:pPr>
              <a:spcBef>
                <a:spcPct val="50000"/>
              </a:spcBef>
              <a:buFont typeface="Wingdings" pitchFamily="2" charset="2"/>
              <a:buChar char="q"/>
            </a:pPr>
            <a:r>
              <a:rPr lang="en-US" altLang="en-US" b="1" dirty="0"/>
              <a:t> Dynamic Response of </a:t>
            </a:r>
            <a:r>
              <a:rPr lang="en-US" altLang="en-US" b="1" dirty="0" err="1" smtClean="0"/>
              <a:t>Microbeam</a:t>
            </a:r>
            <a:endParaRPr lang="en-US" altLang="en-US" b="1" dirty="0"/>
          </a:p>
        </p:txBody>
      </p:sp>
      <p:pic>
        <p:nvPicPr>
          <p:cNvPr id="7" name="Picture 85" descr="Activated Microbeam with Diffrac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50" y="3642258"/>
            <a:ext cx="2689225" cy="2052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2" descr="Unactivated Microbeam with Slot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6313" y="1683283"/>
            <a:ext cx="2495550" cy="1555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10"/>
          <p:cNvSpPr txBox="1">
            <a:spLocks noChangeArrowheads="1"/>
          </p:cNvSpPr>
          <p:nvPr/>
        </p:nvSpPr>
        <p:spPr bwMode="auto">
          <a:xfrm>
            <a:off x="130550" y="3453345"/>
            <a:ext cx="1114425" cy="274638"/>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On Pixel</a:t>
            </a:r>
          </a:p>
        </p:txBody>
      </p:sp>
      <p:sp>
        <p:nvSpPr>
          <p:cNvPr id="10" name="Text Box 12"/>
          <p:cNvSpPr txBox="1">
            <a:spLocks noChangeArrowheads="1"/>
          </p:cNvSpPr>
          <p:nvPr/>
        </p:nvSpPr>
        <p:spPr bwMode="auto">
          <a:xfrm>
            <a:off x="192463" y="1370545"/>
            <a:ext cx="1114425" cy="274638"/>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Off Pixel</a:t>
            </a:r>
          </a:p>
        </p:txBody>
      </p:sp>
      <p:sp>
        <p:nvSpPr>
          <p:cNvPr id="11" name="Line 13"/>
          <p:cNvSpPr>
            <a:spLocks noChangeShapeType="1"/>
          </p:cNvSpPr>
          <p:nvPr/>
        </p:nvSpPr>
        <p:spPr bwMode="auto">
          <a:xfrm flipV="1">
            <a:off x="2286375" y="2835808"/>
            <a:ext cx="763588" cy="346075"/>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4"/>
          <p:cNvSpPr>
            <a:spLocks noChangeShapeType="1"/>
          </p:cNvSpPr>
          <p:nvPr/>
        </p:nvSpPr>
        <p:spPr bwMode="auto">
          <a:xfrm>
            <a:off x="554413" y="2489733"/>
            <a:ext cx="1474787" cy="69215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17"/>
          <p:cNvSpPr txBox="1">
            <a:spLocks noChangeArrowheads="1"/>
          </p:cNvSpPr>
          <p:nvPr/>
        </p:nvSpPr>
        <p:spPr bwMode="auto">
          <a:xfrm>
            <a:off x="2475288" y="3005670"/>
            <a:ext cx="9445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W </a:t>
            </a:r>
            <a:r>
              <a:rPr lang="en-US" altLang="en-US" sz="1000" b="1">
                <a:sym typeface="Symbol" pitchFamily="18" charset="2"/>
              </a:rPr>
              <a:t></a:t>
            </a:r>
            <a:r>
              <a:rPr lang="en-US" altLang="en-US" sz="1000" b="1"/>
              <a:t> 50 </a:t>
            </a:r>
            <a:r>
              <a:rPr lang="en-US" altLang="en-US" sz="1000" b="1">
                <a:sym typeface="Symbol" pitchFamily="18" charset="2"/>
              </a:rPr>
              <a:t></a:t>
            </a:r>
            <a:r>
              <a:rPr lang="en-US" altLang="en-US" sz="1000" b="1"/>
              <a:t>m</a:t>
            </a:r>
          </a:p>
        </p:txBody>
      </p:sp>
      <p:sp>
        <p:nvSpPr>
          <p:cNvPr id="14" name="Text Box 18"/>
          <p:cNvSpPr txBox="1">
            <a:spLocks noChangeArrowheads="1"/>
          </p:cNvSpPr>
          <p:nvPr/>
        </p:nvSpPr>
        <p:spPr bwMode="auto">
          <a:xfrm>
            <a:off x="576638" y="2873908"/>
            <a:ext cx="9445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L </a:t>
            </a:r>
            <a:r>
              <a:rPr lang="en-US" altLang="en-US" sz="1000" b="1">
                <a:sym typeface="Symbol" pitchFamily="18" charset="2"/>
              </a:rPr>
              <a:t></a:t>
            </a:r>
            <a:r>
              <a:rPr lang="en-US" altLang="en-US" sz="1000" b="1"/>
              <a:t> 100 </a:t>
            </a:r>
            <a:r>
              <a:rPr lang="en-US" altLang="en-US" sz="1000" b="1">
                <a:sym typeface="Symbol" pitchFamily="18" charset="2"/>
              </a:rPr>
              <a:t></a:t>
            </a:r>
            <a:r>
              <a:rPr lang="en-US" altLang="en-US" sz="1000" b="1"/>
              <a:t>m</a:t>
            </a:r>
          </a:p>
        </p:txBody>
      </p:sp>
      <p:sp>
        <p:nvSpPr>
          <p:cNvPr id="2" name="Right Arrow 1"/>
          <p:cNvSpPr/>
          <p:nvPr/>
        </p:nvSpPr>
        <p:spPr>
          <a:xfrm rot="18813248">
            <a:off x="6711493" y="5058127"/>
            <a:ext cx="541563" cy="233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9523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idx="4294967295"/>
          </p:nvPr>
        </p:nvSpPr>
        <p:spPr/>
        <p:txBody>
          <a:bodyPr/>
          <a:lstStyle/>
          <a:p>
            <a:r>
              <a:rPr lang="en-US" altLang="en-US" sz="3200" b="1" dirty="0" smtClean="0">
                <a:cs typeface="Arial" pitchFamily="34" charset="0"/>
              </a:rPr>
              <a:t>Microfluidics: Inkjet Printing</a:t>
            </a:r>
            <a:endParaRPr lang="en-US" altLang="en-US" sz="3200" b="1" dirty="0">
              <a:cs typeface="Arial" pitchFamily="34" charset="0"/>
            </a:endParaRPr>
          </a:p>
        </p:txBody>
      </p:sp>
      <p:sp>
        <p:nvSpPr>
          <p:cNvPr id="231429" name="TextBox 4"/>
          <p:cNvSpPr txBox="1">
            <a:spLocks noChangeArrowheads="1"/>
          </p:cNvSpPr>
          <p:nvPr/>
        </p:nvSpPr>
        <p:spPr bwMode="auto">
          <a:xfrm>
            <a:off x="5122863" y="1815990"/>
            <a:ext cx="3273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en-US" sz="1800" b="1"/>
              <a:t>Continuous Printing</a:t>
            </a:r>
          </a:p>
        </p:txBody>
      </p:sp>
      <p:sp>
        <p:nvSpPr>
          <p:cNvPr id="231430" name="TextBox 5"/>
          <p:cNvSpPr txBox="1">
            <a:spLocks noChangeArrowheads="1"/>
          </p:cNvSpPr>
          <p:nvPr/>
        </p:nvSpPr>
        <p:spPr bwMode="auto">
          <a:xfrm>
            <a:off x="155575" y="1846153"/>
            <a:ext cx="37258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en-US" sz="1800" b="1" dirty="0"/>
              <a:t>Drop-on-Demand (DOD) Printing</a:t>
            </a:r>
          </a:p>
        </p:txBody>
      </p:sp>
      <p:pic>
        <p:nvPicPr>
          <p:cNvPr id="2314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5988" y="2460515"/>
            <a:ext cx="4271962" cy="2527300"/>
          </a:xfrm>
          <a:prstGeom prst="rect">
            <a:avLst/>
          </a:prstGeom>
          <a:noFill/>
          <a:extLst>
            <a:ext uri="{909E8E84-426E-40DD-AFC4-6F175D3DCCD1}">
              <a14:hiddenFill xmlns:a14="http://schemas.microsoft.com/office/drawing/2010/main">
                <a:solidFill>
                  <a:srgbClr val="FFFFFF"/>
                </a:solidFill>
              </a14:hiddenFill>
            </a:ext>
          </a:extLst>
        </p:spPr>
      </p:pic>
      <p:pic>
        <p:nvPicPr>
          <p:cNvPr id="2314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2574815"/>
            <a:ext cx="4378325" cy="2443163"/>
          </a:xfrm>
          <a:prstGeom prst="rect">
            <a:avLst/>
          </a:prstGeom>
          <a:noFill/>
          <a:extLst>
            <a:ext uri="{909E8E84-426E-40DD-AFC4-6F175D3DCCD1}">
              <a14:hiddenFill xmlns:a14="http://schemas.microsoft.com/office/drawing/2010/main">
                <a:solidFill>
                  <a:srgbClr val="FFFFFF"/>
                </a:solidFill>
              </a14:hiddenFill>
            </a:ext>
          </a:extLst>
        </p:spPr>
      </p:pic>
      <p:sp>
        <p:nvSpPr>
          <p:cNvPr id="231434" name="Line 10"/>
          <p:cNvSpPr>
            <a:spLocks noChangeShapeType="1"/>
          </p:cNvSpPr>
          <p:nvPr/>
        </p:nvSpPr>
        <p:spPr bwMode="auto">
          <a:xfrm>
            <a:off x="4533900" y="1922353"/>
            <a:ext cx="0" cy="345757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35" name="Text Box 11"/>
          <p:cNvSpPr txBox="1">
            <a:spLocks noChangeArrowheads="1"/>
          </p:cNvSpPr>
          <p:nvPr/>
        </p:nvSpPr>
        <p:spPr bwMode="auto">
          <a:xfrm>
            <a:off x="309563" y="5387655"/>
            <a:ext cx="3994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solidFill>
                  <a:srgbClr val="FF0000"/>
                </a:solidFill>
              </a:rPr>
              <a:t>30,000 Drops Generated per sec from each Nozzle</a:t>
            </a:r>
          </a:p>
        </p:txBody>
      </p:sp>
      <p:sp>
        <p:nvSpPr>
          <p:cNvPr id="231436" name="Text Box 12"/>
          <p:cNvSpPr txBox="1">
            <a:spLocks noChangeArrowheads="1"/>
          </p:cNvSpPr>
          <p:nvPr/>
        </p:nvSpPr>
        <p:spPr bwMode="auto">
          <a:xfrm>
            <a:off x="4725988" y="5379928"/>
            <a:ext cx="3994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solidFill>
                  <a:srgbClr val="FF0000"/>
                </a:solidFill>
              </a:rPr>
              <a:t>500,000 Drops Generated per sec from each Nozzle</a:t>
            </a:r>
          </a:p>
        </p:txBody>
      </p:sp>
      <p:sp>
        <p:nvSpPr>
          <p:cNvPr id="10" name="Text Box 11"/>
          <p:cNvSpPr txBox="1">
            <a:spLocks noChangeArrowheads="1"/>
          </p:cNvSpPr>
          <p:nvPr/>
        </p:nvSpPr>
        <p:spPr bwMode="auto">
          <a:xfrm>
            <a:off x="654050" y="6311815"/>
            <a:ext cx="7924800" cy="30480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b="1">
                <a:cs typeface="Times New Roman" pitchFamily="18" charset="0"/>
              </a:rPr>
              <a:t>Microfluidic-based Printing:  Most Successful Microfluidic </a:t>
            </a:r>
            <a:r>
              <a:rPr lang="en-US" altLang="en-US" b="1"/>
              <a:t>Application</a:t>
            </a:r>
            <a:r>
              <a:rPr lang="en-US" altLang="en-US" b="1">
                <a:cs typeface="Times New Roman" pitchFamily="18" charset="0"/>
              </a:rPr>
              <a:t> </a:t>
            </a:r>
            <a:r>
              <a:rPr lang="en-US" altLang="en-US" b="1"/>
              <a:t>($50-100B)</a:t>
            </a:r>
          </a:p>
        </p:txBody>
      </p:sp>
      <p:sp>
        <p:nvSpPr>
          <p:cNvPr id="11" name="Text Box 28"/>
          <p:cNvSpPr txBox="1">
            <a:spLocks noChangeArrowheads="1"/>
          </p:cNvSpPr>
          <p:nvPr/>
        </p:nvSpPr>
        <p:spPr bwMode="auto">
          <a:xfrm>
            <a:off x="3919538" y="5975265"/>
            <a:ext cx="1420812" cy="33655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t>Motivation</a:t>
            </a:r>
          </a:p>
        </p:txBody>
      </p:sp>
    </p:spTree>
    <p:extLst>
      <p:ext uri="{BB962C8B-B14F-4D97-AF65-F5344CB8AC3E}">
        <p14:creationId xmlns:p14="http://schemas.microsoft.com/office/powerpoint/2010/main" val="37305579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idx="4294967295"/>
          </p:nvPr>
        </p:nvSpPr>
        <p:spPr>
          <a:xfrm>
            <a:off x="784225" y="268288"/>
            <a:ext cx="7772400" cy="627062"/>
          </a:xfrm>
        </p:spPr>
        <p:txBody>
          <a:bodyPr/>
          <a:lstStyle/>
          <a:p>
            <a:r>
              <a:rPr lang="en-US" altLang="en-US" sz="3200" b="1" dirty="0" smtClean="0"/>
              <a:t>Microfluidics: Inkjet Technology</a:t>
            </a:r>
            <a:endParaRPr lang="en-US" altLang="en-US" sz="3200" b="1" dirty="0"/>
          </a:p>
        </p:txBody>
      </p:sp>
      <p:sp>
        <p:nvSpPr>
          <p:cNvPr id="442373" name="Text Box 6"/>
          <p:cNvSpPr txBox="1">
            <a:spLocks noChangeArrowheads="1"/>
          </p:cNvSpPr>
          <p:nvPr/>
        </p:nvSpPr>
        <p:spPr bwMode="auto">
          <a:xfrm>
            <a:off x="2336800" y="6397625"/>
            <a:ext cx="680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50000"/>
              </a:spcBef>
            </a:pPr>
            <a:endParaRPr lang="en-US" altLang="en-US" sz="1800">
              <a:latin typeface="Times New Roman" pitchFamily="18" charset="0"/>
              <a:cs typeface="Times New Roman" pitchFamily="18" charset="0"/>
            </a:endParaRPr>
          </a:p>
        </p:txBody>
      </p:sp>
      <p:grpSp>
        <p:nvGrpSpPr>
          <p:cNvPr id="442383" name="Group 15"/>
          <p:cNvGrpSpPr>
            <a:grpSpLocks/>
          </p:cNvGrpSpPr>
          <p:nvPr/>
        </p:nvGrpSpPr>
        <p:grpSpPr bwMode="auto">
          <a:xfrm>
            <a:off x="4495191" y="3087070"/>
            <a:ext cx="3278642" cy="2262180"/>
            <a:chOff x="1428" y="950"/>
            <a:chExt cx="951" cy="721"/>
          </a:xfrm>
        </p:grpSpPr>
        <p:pic>
          <p:nvPicPr>
            <p:cNvPr id="442384"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 y="950"/>
              <a:ext cx="951" cy="721"/>
            </a:xfrm>
            <a:prstGeom prst="rect">
              <a:avLst/>
            </a:prstGeom>
            <a:noFill/>
            <a:extLst>
              <a:ext uri="{909E8E84-426E-40DD-AFC4-6F175D3DCCD1}">
                <a14:hiddenFill xmlns:a14="http://schemas.microsoft.com/office/drawing/2010/main">
                  <a:solidFill>
                    <a:srgbClr val="FFFFFF"/>
                  </a:solidFill>
                </a14:hiddenFill>
              </a:ext>
            </a:extLst>
          </p:spPr>
        </p:pic>
        <p:sp>
          <p:nvSpPr>
            <p:cNvPr id="442385" name="Text Box 17"/>
            <p:cNvSpPr txBox="1">
              <a:spLocks noChangeArrowheads="1"/>
            </p:cNvSpPr>
            <p:nvPr/>
          </p:nvSpPr>
          <p:spPr bwMode="auto">
            <a:xfrm>
              <a:off x="1430" y="1298"/>
              <a:ext cx="579" cy="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b="1" dirty="0"/>
                <a:t>Micro Nozzle Array</a:t>
              </a:r>
            </a:p>
          </p:txBody>
        </p:sp>
      </p:grpSp>
      <p:pic>
        <p:nvPicPr>
          <p:cNvPr id="231442" name="IPA10mpsDropForm1p5V190ohm1usw8usp4usperframe_vertical.avi">
            <a:hlinkClick r:id="" action="ppaction://media"/>
          </p:cNvPr>
          <p:cNvPicPr>
            <a:picLocks noRot="1" noChangeAspect="1" noChangeArrowheads="1"/>
          </p:cNvPicPr>
          <p:nvPr>
            <a:videoFile r:link="rId1"/>
          </p:nvPr>
        </p:nvPicPr>
        <p:blipFill>
          <a:blip r:embed="rId7">
            <a:extLst>
              <a:ext uri="{28A0092B-C50C-407E-A947-70E740481C1C}">
                <a14:useLocalDpi xmlns:a14="http://schemas.microsoft.com/office/drawing/2010/main" val="0"/>
              </a:ext>
            </a:extLst>
          </a:blip>
          <a:srcRect/>
          <a:stretch>
            <a:fillRect/>
          </a:stretch>
        </p:blipFill>
        <p:spPr bwMode="auto">
          <a:xfrm>
            <a:off x="8290812" y="1707321"/>
            <a:ext cx="576075" cy="364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238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6319" y="2834163"/>
            <a:ext cx="1766667" cy="1338118"/>
          </a:xfrm>
          <a:prstGeom prst="rect">
            <a:avLst/>
          </a:prstGeom>
          <a:noFill/>
          <a:extLst>
            <a:ext uri="{909E8E84-426E-40DD-AFC4-6F175D3DCCD1}">
              <a14:hiddenFill xmlns:a14="http://schemas.microsoft.com/office/drawing/2010/main">
                <a:solidFill>
                  <a:srgbClr val="FFFFFF"/>
                </a:solidFill>
              </a14:hiddenFill>
            </a:ext>
          </a:extLst>
        </p:spPr>
      </p:pic>
      <p:pic>
        <p:nvPicPr>
          <p:cNvPr id="2" name="PhaseChangeEjector velocity Magnitude.avi">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650375" y="2074525"/>
            <a:ext cx="3023433" cy="3203937"/>
          </a:xfrm>
          <a:prstGeom prst="rect">
            <a:avLst/>
          </a:prstGeom>
        </p:spPr>
      </p:pic>
      <p:sp>
        <p:nvSpPr>
          <p:cNvPr id="12" name="TextBox 4"/>
          <p:cNvSpPr txBox="1">
            <a:spLocks noChangeArrowheads="1"/>
          </p:cNvSpPr>
          <p:nvPr/>
        </p:nvSpPr>
        <p:spPr bwMode="auto">
          <a:xfrm>
            <a:off x="5122863" y="1316725"/>
            <a:ext cx="3273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en-US" sz="1800" b="1"/>
              <a:t>Continuous Printing</a:t>
            </a:r>
          </a:p>
        </p:txBody>
      </p:sp>
      <p:sp>
        <p:nvSpPr>
          <p:cNvPr id="13" name="TextBox 5"/>
          <p:cNvSpPr txBox="1">
            <a:spLocks noChangeArrowheads="1"/>
          </p:cNvSpPr>
          <p:nvPr/>
        </p:nvSpPr>
        <p:spPr bwMode="auto">
          <a:xfrm>
            <a:off x="155575" y="1316725"/>
            <a:ext cx="37258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en-US" sz="1800" b="1" dirty="0"/>
              <a:t>Drop-on-Demand (DOD) Printing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6" fill="hold"/>
                                        <p:tgtEl>
                                          <p:spTgt spid="2"/>
                                        </p:tgtEl>
                                      </p:cBhvr>
                                    </p:cmd>
                                  </p:childTnLst>
                                </p:cTn>
                              </p:par>
                              <p:par>
                                <p:cTn id="7" presetID="1" presetClass="mediacall" presetSubtype="0" fill="hold" nodeType="withEffect">
                                  <p:stCondLst>
                                    <p:cond delay="0"/>
                                  </p:stCondLst>
                                  <p:childTnLst>
                                    <p:cmd type="call" cmd="playFrom(0.0)">
                                      <p:cBhvr>
                                        <p:cTn id="8" dur="5000" fill="hold"/>
                                        <p:tgtEl>
                                          <p:spTgt spid="2314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p:cTn id="15" repeatCount="indefinite" fill="hold" display="0">
                  <p:stCondLst>
                    <p:cond delay="indefinite"/>
                  </p:stCondLst>
                </p:cTn>
                <p:tgtEl>
                  <p:spTgt spid="231442"/>
                </p:tgtEl>
              </p:cMediaNode>
            </p:video>
            <p:seq concurrent="1" nextAc="seek">
              <p:cTn id="16" restart="whenNotActive" fill="hold" evtFilter="cancelBubble" nodeType="interactiveSeq">
                <p:stCondLst>
                  <p:cond evt="onClick" delay="0">
                    <p:tgtEl>
                      <p:spTgt spid="23144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231442"/>
                                        </p:tgtEl>
                                      </p:cBhvr>
                                    </p:cmd>
                                  </p:childTnLst>
                                </p:cTn>
                              </p:par>
                            </p:childTnLst>
                          </p:cTn>
                        </p:par>
                      </p:childTnLst>
                    </p:cTn>
                  </p:par>
                </p:childTnLst>
              </p:cTn>
              <p:nextCondLst>
                <p:cond evt="onClick" delay="0">
                  <p:tgtEl>
                    <p:spTgt spid="23144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9"/>
          <p:cNvSpPr>
            <a:spLocks noChangeArrowheads="1"/>
          </p:cNvSpPr>
          <p:nvPr/>
        </p:nvSpPr>
        <p:spPr bwMode="auto">
          <a:xfrm>
            <a:off x="3727450" y="1739900"/>
            <a:ext cx="1778000" cy="1658938"/>
          </a:xfrm>
          <a:prstGeom prst="ellipse">
            <a:avLst/>
          </a:prstGeom>
          <a:solidFill>
            <a:srgbClr val="C00000">
              <a:alpha val="50195"/>
            </a:srgbClr>
          </a:solidFill>
          <a:ln w="9525">
            <a:solidFill>
              <a:schemeClr val="tx1"/>
            </a:solidFill>
            <a:round/>
            <a:headEnd/>
            <a:tailEnd/>
          </a:ln>
        </p:spPr>
        <p:txBody>
          <a:bodyPr wrap="none" anchor="ctr" anchorCtr="1"/>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spcBef>
                <a:spcPct val="50000"/>
              </a:spcBef>
            </a:pPr>
            <a:r>
              <a:rPr lang="en-US" altLang="en-US" sz="1600" b="1"/>
              <a:t>Thermal</a:t>
            </a:r>
            <a:br>
              <a:rPr lang="en-US" altLang="en-US" sz="1600" b="1"/>
            </a:br>
            <a:r>
              <a:rPr lang="en-US" altLang="en-US" sz="1600" b="1"/>
              <a:t> Properties</a:t>
            </a:r>
            <a:br>
              <a:rPr lang="en-US" altLang="en-US" sz="1600" b="1"/>
            </a:br>
            <a:r>
              <a:rPr lang="en-US" altLang="en-US" sz="1600" b="1"/>
              <a:t>of Fluids</a:t>
            </a:r>
          </a:p>
        </p:txBody>
      </p:sp>
      <p:sp>
        <p:nvSpPr>
          <p:cNvPr id="11267" name="Rectangle 3"/>
          <p:cNvSpPr>
            <a:spLocks noGrp="1" noChangeArrowheads="1"/>
          </p:cNvSpPr>
          <p:nvPr>
            <p:ph type="title"/>
          </p:nvPr>
        </p:nvSpPr>
        <p:spPr>
          <a:xfrm>
            <a:off x="349250" y="152400"/>
            <a:ext cx="8534399" cy="768350"/>
          </a:xfrm>
        </p:spPr>
        <p:txBody>
          <a:bodyPr>
            <a:noAutofit/>
          </a:bodyPr>
          <a:lstStyle/>
          <a:p>
            <a:r>
              <a:rPr lang="en-US" altLang="en-US" sz="3200" b="1" dirty="0" smtClean="0">
                <a:solidFill>
                  <a:schemeClr val="tx1"/>
                </a:solidFill>
                <a:latin typeface="Arial" panose="020B0604020202020204" pitchFamily="34" charset="0"/>
                <a:cs typeface="Arial" panose="020B0604020202020204" pitchFamily="34" charset="0"/>
              </a:rPr>
              <a:t>Fluid Dynamics and Transport Phenomena</a:t>
            </a:r>
          </a:p>
        </p:txBody>
      </p:sp>
      <p:sp>
        <p:nvSpPr>
          <p:cNvPr id="11268" name="Oval 4"/>
          <p:cNvSpPr>
            <a:spLocks noChangeArrowheads="1"/>
          </p:cNvSpPr>
          <p:nvPr/>
        </p:nvSpPr>
        <p:spPr bwMode="auto">
          <a:xfrm>
            <a:off x="3425825" y="4471988"/>
            <a:ext cx="2682875" cy="2298700"/>
          </a:xfrm>
          <a:prstGeom prst="ellipse">
            <a:avLst/>
          </a:prstGeom>
          <a:solidFill>
            <a:srgbClr val="00FFFF">
              <a:alpha val="70195"/>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endParaRPr lang="en-US" altLang="en-US" b="1"/>
          </a:p>
          <a:p>
            <a:pPr algn="ctr" eaLnBrk="1" hangingPunct="1"/>
            <a:r>
              <a:rPr lang="en-US" altLang="en-US" sz="2000" b="1"/>
              <a:t>Mass Transport</a:t>
            </a:r>
          </a:p>
          <a:p>
            <a:pPr algn="ctr" eaLnBrk="1" hangingPunct="1"/>
            <a:r>
              <a:rPr lang="en-US" altLang="en-US" b="1"/>
              <a:t>Diffusion &amp; Advection</a:t>
            </a:r>
            <a:br>
              <a:rPr lang="en-US" altLang="en-US" b="1"/>
            </a:br>
            <a:r>
              <a:rPr lang="en-US" altLang="en-US" b="1"/>
              <a:t>of Molecules/Nanoparticles</a:t>
            </a:r>
          </a:p>
        </p:txBody>
      </p:sp>
      <p:graphicFrame>
        <p:nvGraphicFramePr>
          <p:cNvPr id="11269" name="Object 6"/>
          <p:cNvGraphicFramePr>
            <a:graphicFrameLocks noChangeAspect="1"/>
          </p:cNvGraphicFramePr>
          <p:nvPr/>
        </p:nvGraphicFramePr>
        <p:xfrm>
          <a:off x="3789363" y="5848350"/>
          <a:ext cx="2006600" cy="490538"/>
        </p:xfrm>
        <a:graphic>
          <a:graphicData uri="http://schemas.openxmlformats.org/presentationml/2006/ole">
            <mc:AlternateContent xmlns:mc="http://schemas.openxmlformats.org/markup-compatibility/2006">
              <mc:Choice xmlns:v="urn:schemas-microsoft-com:vml" Requires="v">
                <p:oleObj spid="_x0000_s608378" name="Equation" r:id="rId4" imgW="1612900" imgH="393700" progId="Equation.DSMT4">
                  <p:embed/>
                </p:oleObj>
              </mc:Choice>
              <mc:Fallback>
                <p:oleObj name="Equation" r:id="rId4" imgW="1612900" imgH="3937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9363" y="5848350"/>
                        <a:ext cx="20066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70" name="Oval 10"/>
          <p:cNvSpPr>
            <a:spLocks noChangeArrowheads="1"/>
          </p:cNvSpPr>
          <p:nvPr/>
        </p:nvSpPr>
        <p:spPr bwMode="auto">
          <a:xfrm>
            <a:off x="2190750" y="3621088"/>
            <a:ext cx="1920875" cy="1658937"/>
          </a:xfrm>
          <a:prstGeom prst="ellipse">
            <a:avLst/>
          </a:prstGeom>
          <a:solidFill>
            <a:srgbClr val="00FF00">
              <a:alpha val="50195"/>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spcBef>
                <a:spcPct val="50000"/>
              </a:spcBef>
            </a:pPr>
            <a:r>
              <a:rPr lang="en-US" altLang="en-US" sz="1600" b="1"/>
              <a:t>Particle/Fluid</a:t>
            </a:r>
            <a:br>
              <a:rPr lang="en-US" altLang="en-US" sz="1600" b="1"/>
            </a:br>
            <a:r>
              <a:rPr lang="en-US" altLang="en-US" sz="1600" b="1"/>
              <a:t>Interactions</a:t>
            </a:r>
            <a:br>
              <a:rPr lang="en-US" altLang="en-US" sz="1600" b="1"/>
            </a:br>
            <a:r>
              <a:rPr lang="en-US" altLang="en-US" sz="1600" b="1"/>
              <a:t>(Nanofluids)</a:t>
            </a:r>
          </a:p>
        </p:txBody>
      </p:sp>
      <p:sp>
        <p:nvSpPr>
          <p:cNvPr id="11271" name="Oval 11"/>
          <p:cNvSpPr>
            <a:spLocks noChangeArrowheads="1"/>
          </p:cNvSpPr>
          <p:nvPr/>
        </p:nvSpPr>
        <p:spPr bwMode="auto">
          <a:xfrm>
            <a:off x="5559425" y="3697288"/>
            <a:ext cx="2008188" cy="1676400"/>
          </a:xfrm>
          <a:prstGeom prst="ellipse">
            <a:avLst/>
          </a:prstGeom>
          <a:solidFill>
            <a:srgbClr val="FF6600">
              <a:alpha val="50195"/>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spcBef>
                <a:spcPct val="50000"/>
              </a:spcBef>
            </a:pPr>
            <a:r>
              <a:rPr lang="en-US" altLang="en-US" sz="1600" b="1"/>
              <a:t>Thermal Effects </a:t>
            </a:r>
            <a:br>
              <a:rPr lang="en-US" altLang="en-US" sz="1600" b="1"/>
            </a:br>
            <a:r>
              <a:rPr lang="en-US" altLang="en-US" sz="1600" b="1"/>
              <a:t>of Fluid</a:t>
            </a:r>
            <a:br>
              <a:rPr lang="en-US" altLang="en-US" sz="1600" b="1"/>
            </a:br>
            <a:r>
              <a:rPr lang="en-US" altLang="en-US" sz="1600" b="1"/>
              <a:t>Constituents</a:t>
            </a:r>
          </a:p>
        </p:txBody>
      </p:sp>
      <p:grpSp>
        <p:nvGrpSpPr>
          <p:cNvPr id="11272" name="Group 1"/>
          <p:cNvGrpSpPr>
            <a:grpSpLocks/>
          </p:cNvGrpSpPr>
          <p:nvPr/>
        </p:nvGrpSpPr>
        <p:grpSpPr bwMode="auto">
          <a:xfrm>
            <a:off x="731838" y="1192213"/>
            <a:ext cx="3292475" cy="2867025"/>
            <a:chOff x="5386388" y="1355725"/>
            <a:chExt cx="3292475" cy="2867025"/>
          </a:xfrm>
        </p:grpSpPr>
        <p:sp>
          <p:nvSpPr>
            <p:cNvPr id="11278" name="Oval 2"/>
            <p:cNvSpPr>
              <a:spLocks noChangeArrowheads="1"/>
            </p:cNvSpPr>
            <p:nvPr/>
          </p:nvSpPr>
          <p:spPr bwMode="auto">
            <a:xfrm>
              <a:off x="5386388" y="1355725"/>
              <a:ext cx="3292475" cy="2867025"/>
            </a:xfrm>
            <a:prstGeom prst="ellipse">
              <a:avLst/>
            </a:prstGeom>
            <a:solidFill>
              <a:srgbClr val="0000FF">
                <a:alpha val="50195"/>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r>
                <a:rPr lang="en-US" altLang="en-US" sz="2000" b="1"/>
                <a:t>Fluid Dynamics</a:t>
              </a:r>
              <a:endParaRPr lang="en-US" altLang="en-US" b="1"/>
            </a:p>
          </p:txBody>
        </p:sp>
        <p:graphicFrame>
          <p:nvGraphicFramePr>
            <p:cNvPr id="11279" name="Object 8"/>
            <p:cNvGraphicFramePr>
              <a:graphicFrameLocks noChangeAspect="1"/>
            </p:cNvGraphicFramePr>
            <p:nvPr>
              <p:extLst>
                <p:ext uri="{D42A27DB-BD31-4B8C-83A1-F6EECF244321}">
                  <p14:modId xmlns:p14="http://schemas.microsoft.com/office/powerpoint/2010/main" val="1568481254"/>
                </p:ext>
              </p:extLst>
            </p:nvPr>
          </p:nvGraphicFramePr>
          <p:xfrm>
            <a:off x="5999484" y="2207818"/>
            <a:ext cx="2041998" cy="900054"/>
          </p:xfrm>
          <a:graphic>
            <a:graphicData uri="http://schemas.openxmlformats.org/presentationml/2006/ole">
              <mc:AlternateContent xmlns:mc="http://schemas.openxmlformats.org/markup-compatibility/2006">
                <mc:Choice xmlns:v="urn:schemas-microsoft-com:vml" Requires="v">
                  <p:oleObj spid="_x0000_s608379" name="Equation" r:id="rId6" imgW="1905000" imgH="838200" progId="Equation.DSMT4">
                    <p:embed/>
                  </p:oleObj>
                </mc:Choice>
                <mc:Fallback>
                  <p:oleObj name="Equation" r:id="rId6" imgW="1905000" imgH="838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9484" y="2207818"/>
                          <a:ext cx="2041998" cy="900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80" name="Text Box 15"/>
            <p:cNvSpPr txBox="1">
              <a:spLocks noChangeArrowheads="1"/>
            </p:cNvSpPr>
            <p:nvPr/>
          </p:nvSpPr>
          <p:spPr bwMode="auto">
            <a:xfrm>
              <a:off x="5864863" y="3171408"/>
              <a:ext cx="20193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spcBef>
                  <a:spcPct val="50000"/>
                </a:spcBef>
              </a:pPr>
              <a:r>
                <a:rPr lang="en-US" altLang="en-US" sz="1200" b="1"/>
                <a:t>Constitutive Relation</a:t>
              </a:r>
            </a:p>
          </p:txBody>
        </p:sp>
        <p:graphicFrame>
          <p:nvGraphicFramePr>
            <p:cNvPr id="11281" name="Object 16"/>
            <p:cNvGraphicFramePr>
              <a:graphicFrameLocks noChangeAspect="1"/>
            </p:cNvGraphicFramePr>
            <p:nvPr/>
          </p:nvGraphicFramePr>
          <p:xfrm>
            <a:off x="6270963" y="3536021"/>
            <a:ext cx="1193800" cy="279400"/>
          </p:xfrm>
          <a:graphic>
            <a:graphicData uri="http://schemas.openxmlformats.org/presentationml/2006/ole">
              <mc:AlternateContent xmlns:mc="http://schemas.openxmlformats.org/markup-compatibility/2006">
                <mc:Choice xmlns:v="urn:schemas-microsoft-com:vml" Requires="v">
                  <p:oleObj spid="_x0000_s608380" name="Equation" r:id="rId8" imgW="1193800" imgH="279400" progId="Equation.DSMT4">
                    <p:embed/>
                  </p:oleObj>
                </mc:Choice>
                <mc:Fallback>
                  <p:oleObj name="Equation" r:id="rId8" imgW="1193800" imgH="2794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70963" y="3536021"/>
                          <a:ext cx="11938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273" name="Group 2"/>
          <p:cNvGrpSpPr>
            <a:grpSpLocks/>
          </p:cNvGrpSpPr>
          <p:nvPr/>
        </p:nvGrpSpPr>
        <p:grpSpPr bwMode="auto">
          <a:xfrm>
            <a:off x="5235575" y="1203325"/>
            <a:ext cx="3292475" cy="2867025"/>
            <a:chOff x="647700" y="1355725"/>
            <a:chExt cx="3292475" cy="2867025"/>
          </a:xfrm>
        </p:grpSpPr>
        <p:sp>
          <p:nvSpPr>
            <p:cNvPr id="11276" name="Oval 5"/>
            <p:cNvSpPr>
              <a:spLocks noChangeArrowheads="1"/>
            </p:cNvSpPr>
            <p:nvPr/>
          </p:nvSpPr>
          <p:spPr bwMode="auto">
            <a:xfrm>
              <a:off x="647700" y="1355725"/>
              <a:ext cx="3292475" cy="2867025"/>
            </a:xfrm>
            <a:prstGeom prst="ellipse">
              <a:avLst/>
            </a:prstGeom>
            <a:solidFill>
              <a:srgbClr val="FF0000">
                <a:alpha val="49803"/>
              </a:srgbClr>
            </a:solidFill>
            <a:ln w="9525">
              <a:solidFill>
                <a:schemeClr val="tx1"/>
              </a:solidFill>
              <a:round/>
              <a:headEnd/>
              <a:tailEnd/>
            </a:ln>
          </p:spPr>
          <p:txBody>
            <a:bodyPr wrap="none"/>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r>
                <a:rPr lang="en-US" altLang="en-US" sz="2000" b="1"/>
                <a:t>Thermal Analysis</a:t>
              </a:r>
            </a:p>
            <a:p>
              <a:pPr algn="ctr" eaLnBrk="1" hangingPunct="1"/>
              <a:endParaRPr lang="en-US" altLang="en-US" b="1"/>
            </a:p>
            <a:p>
              <a:pPr algn="ctr" eaLnBrk="1" hangingPunct="1"/>
              <a:endParaRPr lang="en-US" altLang="en-US" b="1"/>
            </a:p>
          </p:txBody>
        </p:sp>
        <p:graphicFrame>
          <p:nvGraphicFramePr>
            <p:cNvPr id="11277" name="Object 13"/>
            <p:cNvGraphicFramePr>
              <a:graphicFrameLocks noChangeAspect="1"/>
            </p:cNvGraphicFramePr>
            <p:nvPr>
              <p:extLst>
                <p:ext uri="{D42A27DB-BD31-4B8C-83A1-F6EECF244321}">
                  <p14:modId xmlns:p14="http://schemas.microsoft.com/office/powerpoint/2010/main" val="1759733289"/>
                </p:ext>
              </p:extLst>
            </p:nvPr>
          </p:nvGraphicFramePr>
          <p:xfrm>
            <a:off x="1060450" y="2730500"/>
            <a:ext cx="2724150" cy="536575"/>
          </p:xfrm>
          <a:graphic>
            <a:graphicData uri="http://schemas.openxmlformats.org/presentationml/2006/ole">
              <mc:AlternateContent xmlns:mc="http://schemas.openxmlformats.org/markup-compatibility/2006">
                <mc:Choice xmlns:v="urn:schemas-microsoft-com:vml" Requires="v">
                  <p:oleObj spid="_x0000_s608381" name="Equation" r:id="rId10" imgW="1625600" imgH="431800" progId="Equation.DSMT4">
                    <p:embed/>
                  </p:oleObj>
                </mc:Choice>
                <mc:Fallback>
                  <p:oleObj name="Equation" r:id="rId10" imgW="1625600" imgH="4318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0450" y="2730500"/>
                          <a:ext cx="272415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1274" name="Object 1"/>
          <p:cNvGraphicFramePr>
            <a:graphicFrameLocks noChangeAspect="1"/>
          </p:cNvGraphicFramePr>
          <p:nvPr/>
        </p:nvGraphicFramePr>
        <p:xfrm>
          <a:off x="4119563" y="6308725"/>
          <a:ext cx="1368425" cy="217488"/>
        </p:xfrm>
        <a:graphic>
          <a:graphicData uri="http://schemas.openxmlformats.org/presentationml/2006/ole">
            <mc:AlternateContent xmlns:mc="http://schemas.openxmlformats.org/markup-compatibility/2006">
              <mc:Choice xmlns:v="urn:schemas-microsoft-com:vml" Requires="v">
                <p:oleObj spid="_x0000_s608382" name="Equation" r:id="rId12" imgW="1104421" imgH="177723" progId="Equation.DSMT4">
                  <p:embed/>
                </p:oleObj>
              </mc:Choice>
              <mc:Fallback>
                <p:oleObj name="Equation" r:id="rId12" imgW="1104421" imgH="177723"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9563" y="6308725"/>
                        <a:ext cx="1368425"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5" name="Object 2"/>
          <p:cNvGraphicFramePr>
            <a:graphicFrameLocks noChangeAspect="1"/>
          </p:cNvGraphicFramePr>
          <p:nvPr/>
        </p:nvGraphicFramePr>
        <p:xfrm>
          <a:off x="6253163" y="3160713"/>
          <a:ext cx="1257300" cy="476250"/>
        </p:xfrm>
        <a:graphic>
          <a:graphicData uri="http://schemas.openxmlformats.org/presentationml/2006/ole">
            <mc:AlternateContent xmlns:mc="http://schemas.openxmlformats.org/markup-compatibility/2006">
              <mc:Choice xmlns:v="urn:schemas-microsoft-com:vml" Requires="v">
                <p:oleObj spid="_x0000_s608383" name="Equation" r:id="rId14" imgW="1143000" imgH="431800" progId="Equation.DSMT4">
                  <p:embed/>
                </p:oleObj>
              </mc:Choice>
              <mc:Fallback>
                <p:oleObj name="Equation" r:id="rId14" imgW="1143000" imgH="4318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53163" y="3160713"/>
                        <a:ext cx="12573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8" name="Picture 5" descr="Water Droplet IIII"/>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44962" y="3486264"/>
            <a:ext cx="1036638" cy="741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480693"/>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oter Placeholder 3"/>
          <p:cNvSpPr>
            <a:spLocks noGrp="1"/>
          </p:cNvSpPr>
          <p:nvPr>
            <p:ph type="ftr" sz="quarter" idx="10"/>
          </p:nvPr>
        </p:nvSpPr>
        <p:spPr/>
        <p:txBody>
          <a:bodyPr/>
          <a:lstStyle/>
          <a:p>
            <a:r>
              <a:rPr lang="en-US" altLang="en-US"/>
              <a:t>57:020 Fluid Mechanics</a:t>
            </a:r>
          </a:p>
        </p:txBody>
      </p:sp>
      <p:sp>
        <p:nvSpPr>
          <p:cNvPr id="96258" name="Rectangle 2"/>
          <p:cNvSpPr>
            <a:spLocks noGrp="1" noChangeArrowheads="1"/>
          </p:cNvSpPr>
          <p:nvPr>
            <p:ph type="title"/>
          </p:nvPr>
        </p:nvSpPr>
        <p:spPr>
          <a:xfrm>
            <a:off x="114300" y="304800"/>
            <a:ext cx="8724900" cy="1143000"/>
          </a:xfrm>
        </p:spPr>
        <p:txBody>
          <a:bodyPr>
            <a:normAutofit/>
          </a:bodyPr>
          <a:lstStyle/>
          <a:p>
            <a:r>
              <a:rPr lang="en-US" altLang="en-US" sz="3200" b="1" dirty="0" smtClean="0">
                <a:latin typeface="Arial" panose="020B0604020202020204" pitchFamily="34" charset="0"/>
                <a:cs typeface="Arial" panose="020B0604020202020204" pitchFamily="34" charset="0"/>
              </a:rPr>
              <a:t>Historical Contributions to Fluid Mech</a:t>
            </a:r>
            <a:r>
              <a:rPr lang="en-US" altLang="en-US" sz="3200" dirty="0" smtClean="0">
                <a:latin typeface="Arial" panose="020B0604020202020204" pitchFamily="34" charset="0"/>
                <a:cs typeface="Arial" panose="020B0604020202020204" pitchFamily="34" charset="0"/>
              </a:rPr>
              <a:t>anics</a:t>
            </a:r>
            <a:endParaRPr lang="en-US" altLang="en-US" sz="3200" dirty="0">
              <a:latin typeface="Arial" panose="020B0604020202020204" pitchFamily="34" charset="0"/>
              <a:cs typeface="Arial" panose="020B0604020202020204" pitchFamily="34" charset="0"/>
            </a:endParaRPr>
          </a:p>
        </p:txBody>
      </p:sp>
      <p:pic>
        <p:nvPicPr>
          <p:cNvPr id="96260" name="Picture 4" descr="archimed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675" y="2057400"/>
            <a:ext cx="1089025" cy="1447800"/>
          </a:xfrm>
          <a:prstGeom prst="rect">
            <a:avLst/>
          </a:prstGeom>
          <a:noFill/>
          <a:extLst>
            <a:ext uri="{909E8E84-426E-40DD-AFC4-6F175D3DCCD1}">
              <a14:hiddenFill xmlns:a14="http://schemas.microsoft.com/office/drawing/2010/main">
                <a:solidFill>
                  <a:srgbClr val="FFFFFF"/>
                </a:solidFill>
              </a14:hiddenFill>
            </a:ext>
          </a:extLst>
        </p:spPr>
      </p:pic>
      <p:pic>
        <p:nvPicPr>
          <p:cNvPr id="96262" name="Picture 6" descr="New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057400"/>
            <a:ext cx="1144588" cy="1447800"/>
          </a:xfrm>
          <a:prstGeom prst="rect">
            <a:avLst/>
          </a:prstGeom>
          <a:noFill/>
          <a:extLst>
            <a:ext uri="{909E8E84-426E-40DD-AFC4-6F175D3DCCD1}">
              <a14:hiddenFill xmlns:a14="http://schemas.microsoft.com/office/drawing/2010/main">
                <a:solidFill>
                  <a:srgbClr val="FFFFFF"/>
                </a:solidFill>
              </a14:hiddenFill>
            </a:ext>
          </a:extLst>
        </p:spPr>
      </p:pic>
      <p:pic>
        <p:nvPicPr>
          <p:cNvPr id="96263" name="Picture 7" descr="leibni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057400"/>
            <a:ext cx="11430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96264" name="Picture 8" descr="eul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3800" y="2057400"/>
            <a:ext cx="9906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96265" name="Picture 9" descr="bernoull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2057400"/>
            <a:ext cx="1189038" cy="1447800"/>
          </a:xfrm>
          <a:prstGeom prst="rect">
            <a:avLst/>
          </a:prstGeom>
          <a:noFill/>
          <a:extLst>
            <a:ext uri="{909E8E84-426E-40DD-AFC4-6F175D3DCCD1}">
              <a14:hiddenFill xmlns:a14="http://schemas.microsoft.com/office/drawing/2010/main">
                <a:solidFill>
                  <a:srgbClr val="FFFFFF"/>
                </a:solidFill>
              </a14:hiddenFill>
            </a:ext>
          </a:extLst>
        </p:spPr>
      </p:pic>
      <p:pic>
        <p:nvPicPr>
          <p:cNvPr id="96266" name="Picture 10" descr="Navi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4267200"/>
            <a:ext cx="1189038" cy="1447800"/>
          </a:xfrm>
          <a:prstGeom prst="rect">
            <a:avLst/>
          </a:prstGeom>
          <a:noFill/>
          <a:extLst>
            <a:ext uri="{909E8E84-426E-40DD-AFC4-6F175D3DCCD1}">
              <a14:hiddenFill xmlns:a14="http://schemas.microsoft.com/office/drawing/2010/main">
                <a:solidFill>
                  <a:srgbClr val="FFFFFF"/>
                </a:solidFill>
              </a14:hiddenFill>
            </a:ext>
          </a:extLst>
        </p:spPr>
      </p:pic>
      <p:pic>
        <p:nvPicPr>
          <p:cNvPr id="96267" name="Picture 11" descr="Stok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86000" y="4267200"/>
            <a:ext cx="12319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96268" name="Picture 12" descr="reynold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4000" y="4267200"/>
            <a:ext cx="1193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96269" name="Picture 13" descr="Prandt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29300" y="4267200"/>
            <a:ext cx="1104900" cy="1447800"/>
          </a:xfrm>
          <a:prstGeom prst="rect">
            <a:avLst/>
          </a:prstGeom>
          <a:noFill/>
          <a:extLst>
            <a:ext uri="{909E8E84-426E-40DD-AFC4-6F175D3DCCD1}">
              <a14:hiddenFill xmlns:a14="http://schemas.microsoft.com/office/drawing/2010/main">
                <a:solidFill>
                  <a:srgbClr val="FFFFFF"/>
                </a:solidFill>
              </a14:hiddenFill>
            </a:ext>
          </a:extLst>
        </p:spPr>
      </p:pic>
      <p:sp>
        <p:nvSpPr>
          <p:cNvPr id="96271" name="Text Box 15"/>
          <p:cNvSpPr txBox="1">
            <a:spLocks noChangeArrowheads="1"/>
          </p:cNvSpPr>
          <p:nvPr/>
        </p:nvSpPr>
        <p:spPr bwMode="auto">
          <a:xfrm>
            <a:off x="593725" y="3843338"/>
            <a:ext cx="1311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endParaRPr lang="en-US" altLang="en-US">
              <a:latin typeface="Tahoma" charset="0"/>
            </a:endParaRPr>
          </a:p>
        </p:txBody>
      </p:sp>
      <p:sp>
        <p:nvSpPr>
          <p:cNvPr id="96272" name="Text Box 16"/>
          <p:cNvSpPr txBox="1">
            <a:spLocks noChangeArrowheads="1"/>
          </p:cNvSpPr>
          <p:nvPr/>
        </p:nvSpPr>
        <p:spPr bwMode="auto">
          <a:xfrm>
            <a:off x="381000" y="3565525"/>
            <a:ext cx="1692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dirty="0">
                <a:latin typeface="Tahoma" charset="0"/>
              </a:rPr>
              <a:t>Archimedes</a:t>
            </a:r>
          </a:p>
          <a:p>
            <a:pPr algn="ctr"/>
            <a:r>
              <a:rPr lang="en-US" altLang="en-US" sz="1600" dirty="0">
                <a:latin typeface="Tahoma" charset="0"/>
              </a:rPr>
              <a:t>(C. 287-212 BC)</a:t>
            </a:r>
          </a:p>
        </p:txBody>
      </p:sp>
      <p:sp>
        <p:nvSpPr>
          <p:cNvPr id="96274" name="Text Box 18"/>
          <p:cNvSpPr txBox="1">
            <a:spLocks noChangeArrowheads="1"/>
          </p:cNvSpPr>
          <p:nvPr/>
        </p:nvSpPr>
        <p:spPr bwMode="auto">
          <a:xfrm>
            <a:off x="2286000" y="3581400"/>
            <a:ext cx="144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a:latin typeface="Tahoma" charset="0"/>
              </a:rPr>
              <a:t>Newton</a:t>
            </a:r>
          </a:p>
          <a:p>
            <a:pPr algn="ctr"/>
            <a:r>
              <a:rPr lang="en-US" altLang="en-US" sz="1600">
                <a:latin typeface="Tahoma" charset="0"/>
              </a:rPr>
              <a:t>(1642-1727)</a:t>
            </a:r>
          </a:p>
        </p:txBody>
      </p:sp>
      <p:sp>
        <p:nvSpPr>
          <p:cNvPr id="96276" name="Text Box 20"/>
          <p:cNvSpPr txBox="1">
            <a:spLocks noChangeArrowheads="1"/>
          </p:cNvSpPr>
          <p:nvPr/>
        </p:nvSpPr>
        <p:spPr bwMode="auto">
          <a:xfrm>
            <a:off x="3886200" y="3581400"/>
            <a:ext cx="144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a:latin typeface="Tahoma" charset="0"/>
              </a:rPr>
              <a:t>Leibniz</a:t>
            </a:r>
          </a:p>
          <a:p>
            <a:pPr algn="l"/>
            <a:r>
              <a:rPr lang="en-US" altLang="en-US" sz="1600">
                <a:latin typeface="Tahoma" charset="0"/>
              </a:rPr>
              <a:t>(1646-1716)</a:t>
            </a:r>
          </a:p>
        </p:txBody>
      </p:sp>
      <p:sp>
        <p:nvSpPr>
          <p:cNvPr id="96277" name="Text Box 21"/>
          <p:cNvSpPr txBox="1">
            <a:spLocks noChangeArrowheads="1"/>
          </p:cNvSpPr>
          <p:nvPr/>
        </p:nvSpPr>
        <p:spPr bwMode="auto">
          <a:xfrm>
            <a:off x="7391400" y="3581400"/>
            <a:ext cx="144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a:latin typeface="Tahoma" charset="0"/>
              </a:rPr>
              <a:t>Euler</a:t>
            </a:r>
          </a:p>
          <a:p>
            <a:pPr algn="ctr"/>
            <a:r>
              <a:rPr lang="en-US" altLang="en-US" sz="1600">
                <a:latin typeface="Tahoma" charset="0"/>
              </a:rPr>
              <a:t>(1707-1783)</a:t>
            </a:r>
          </a:p>
        </p:txBody>
      </p:sp>
      <p:sp>
        <p:nvSpPr>
          <p:cNvPr id="96280" name="Text Box 24"/>
          <p:cNvSpPr txBox="1">
            <a:spLocks noChangeArrowheads="1"/>
          </p:cNvSpPr>
          <p:nvPr/>
        </p:nvSpPr>
        <p:spPr bwMode="auto">
          <a:xfrm>
            <a:off x="533400" y="5715000"/>
            <a:ext cx="13033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latin typeface="Tahoma" charset="0"/>
              </a:rPr>
              <a:t>Navier</a:t>
            </a:r>
          </a:p>
          <a:p>
            <a:pPr algn="ctr"/>
            <a:r>
              <a:rPr lang="en-US" altLang="en-US" sz="1600">
                <a:latin typeface="Tahoma" charset="0"/>
              </a:rPr>
              <a:t>(1785-1836)</a:t>
            </a:r>
          </a:p>
        </p:txBody>
      </p:sp>
      <p:sp>
        <p:nvSpPr>
          <p:cNvPr id="96281" name="Text Box 25"/>
          <p:cNvSpPr txBox="1">
            <a:spLocks noChangeArrowheads="1"/>
          </p:cNvSpPr>
          <p:nvPr/>
        </p:nvSpPr>
        <p:spPr bwMode="auto">
          <a:xfrm>
            <a:off x="2278063" y="5759450"/>
            <a:ext cx="13033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latin typeface="Tahoma" charset="0"/>
              </a:rPr>
              <a:t>Stokes</a:t>
            </a:r>
          </a:p>
          <a:p>
            <a:pPr algn="ctr"/>
            <a:r>
              <a:rPr lang="en-US" altLang="en-US" sz="1600">
                <a:latin typeface="Tahoma" charset="0"/>
              </a:rPr>
              <a:t>(1819-1903)</a:t>
            </a:r>
          </a:p>
        </p:txBody>
      </p:sp>
      <p:sp>
        <p:nvSpPr>
          <p:cNvPr id="96282" name="Text Box 26"/>
          <p:cNvSpPr txBox="1">
            <a:spLocks noChangeArrowheads="1"/>
          </p:cNvSpPr>
          <p:nvPr/>
        </p:nvSpPr>
        <p:spPr bwMode="auto">
          <a:xfrm>
            <a:off x="4038600" y="5791200"/>
            <a:ext cx="13033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latin typeface="Tahoma" charset="0"/>
              </a:rPr>
              <a:t>Reynolds</a:t>
            </a:r>
          </a:p>
          <a:p>
            <a:pPr algn="ctr"/>
            <a:r>
              <a:rPr lang="en-US" altLang="en-US" sz="1600">
                <a:latin typeface="Tahoma" charset="0"/>
              </a:rPr>
              <a:t>(1842-1912)</a:t>
            </a:r>
          </a:p>
        </p:txBody>
      </p:sp>
      <p:sp>
        <p:nvSpPr>
          <p:cNvPr id="96283" name="Text Box 27"/>
          <p:cNvSpPr txBox="1">
            <a:spLocks noChangeArrowheads="1"/>
          </p:cNvSpPr>
          <p:nvPr/>
        </p:nvSpPr>
        <p:spPr bwMode="auto">
          <a:xfrm>
            <a:off x="5707063" y="5759450"/>
            <a:ext cx="13033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latin typeface="Tahoma" charset="0"/>
              </a:rPr>
              <a:t>Prandtl</a:t>
            </a:r>
          </a:p>
          <a:p>
            <a:pPr algn="ctr"/>
            <a:r>
              <a:rPr lang="en-US" altLang="en-US" sz="1600">
                <a:latin typeface="Tahoma" charset="0"/>
              </a:rPr>
              <a:t>(1875-1953)</a:t>
            </a:r>
          </a:p>
        </p:txBody>
      </p:sp>
      <p:sp>
        <p:nvSpPr>
          <p:cNvPr id="96284" name="Text Box 28"/>
          <p:cNvSpPr txBox="1">
            <a:spLocks noChangeArrowheads="1"/>
          </p:cNvSpPr>
          <p:nvPr/>
        </p:nvSpPr>
        <p:spPr bwMode="auto">
          <a:xfrm>
            <a:off x="5638800" y="3581400"/>
            <a:ext cx="144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a:latin typeface="Tahoma" charset="0"/>
              </a:rPr>
              <a:t>Bernoulli</a:t>
            </a:r>
          </a:p>
          <a:p>
            <a:pPr algn="ctr"/>
            <a:r>
              <a:rPr lang="en-US" altLang="en-US" sz="1600">
                <a:latin typeface="Tahoma" charset="0"/>
              </a:rPr>
              <a:t>(1667-1748)</a:t>
            </a:r>
          </a:p>
        </p:txBody>
      </p:sp>
      <p:pic>
        <p:nvPicPr>
          <p:cNvPr id="96286" name="Picture 30" descr="Taylor_Geoffrey">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7600" y="4240213"/>
            <a:ext cx="1217613" cy="1474787"/>
          </a:xfrm>
          <a:prstGeom prst="rect">
            <a:avLst/>
          </a:prstGeom>
          <a:noFill/>
          <a:extLst>
            <a:ext uri="{909E8E84-426E-40DD-AFC4-6F175D3DCCD1}">
              <a14:hiddenFill xmlns:a14="http://schemas.microsoft.com/office/drawing/2010/main">
                <a:solidFill>
                  <a:srgbClr val="FFFFFF"/>
                </a:solidFill>
              </a14:hiddenFill>
            </a:ext>
          </a:extLst>
        </p:spPr>
      </p:pic>
      <p:sp>
        <p:nvSpPr>
          <p:cNvPr id="96287" name="Text Box 31"/>
          <p:cNvSpPr txBox="1">
            <a:spLocks noChangeArrowheads="1"/>
          </p:cNvSpPr>
          <p:nvPr/>
        </p:nvSpPr>
        <p:spPr bwMode="auto">
          <a:xfrm>
            <a:off x="7459663" y="5835650"/>
            <a:ext cx="13033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000">
                <a:latin typeface="Tahoma" charset="0"/>
              </a:rPr>
              <a:t>Taylor</a:t>
            </a:r>
          </a:p>
          <a:p>
            <a:pPr algn="ctr"/>
            <a:r>
              <a:rPr lang="en-US" altLang="en-US" sz="1600">
                <a:latin typeface="Tahoma" charset="0"/>
              </a:rPr>
              <a:t>(1886-1975)</a:t>
            </a:r>
          </a:p>
        </p:txBody>
      </p:sp>
    </p:spTree>
    <p:extLst>
      <p:ext uri="{BB962C8B-B14F-4D97-AF65-F5344CB8AC3E}">
        <p14:creationId xmlns:p14="http://schemas.microsoft.com/office/powerpoint/2010/main" val="19499696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2"/>
          <p:cNvSpPr>
            <a:spLocks noGrp="1" noChangeArrowheads="1"/>
          </p:cNvSpPr>
          <p:nvPr>
            <p:ph type="body" idx="1"/>
          </p:nvPr>
        </p:nvSpPr>
        <p:spPr>
          <a:xfrm>
            <a:off x="381000" y="1163105"/>
            <a:ext cx="8229600" cy="5029200"/>
          </a:xfrm>
        </p:spPr>
        <p:txBody>
          <a:bodyPr>
            <a:normAutofit/>
          </a:bodyPr>
          <a:lstStyle/>
          <a:p>
            <a:pPr marL="0" indent="0" algn="ctr">
              <a:lnSpc>
                <a:spcPct val="110000"/>
              </a:lnSpc>
              <a:spcBef>
                <a:spcPts val="0"/>
              </a:spcBef>
              <a:spcAft>
                <a:spcPts val="600"/>
              </a:spcAft>
              <a:buNone/>
            </a:pPr>
            <a:r>
              <a:rPr lang="en-US" sz="2400" b="1" dirty="0" smtClean="0">
                <a:latin typeface="Arial" panose="020B0604020202020204" pitchFamily="34" charset="0"/>
                <a:cs typeface="Arial" pitchFamily="34" charset="0"/>
              </a:rPr>
              <a:t>Governing </a:t>
            </a:r>
            <a:r>
              <a:rPr lang="en-US" sz="2400" b="1" dirty="0">
                <a:latin typeface="Arial" panose="020B0604020202020204" pitchFamily="34" charset="0"/>
                <a:cs typeface="Arial" pitchFamily="34" charset="0"/>
              </a:rPr>
              <a:t>E</a:t>
            </a:r>
            <a:r>
              <a:rPr lang="en-US" sz="2400" b="1" dirty="0" smtClean="0">
                <a:latin typeface="Arial" panose="020B0604020202020204" pitchFamily="34" charset="0"/>
                <a:cs typeface="Arial" pitchFamily="34" charset="0"/>
              </a:rPr>
              <a:t>quations based on the </a:t>
            </a:r>
            <a:r>
              <a:rPr lang="en-US" sz="2400" b="1" u="sng" dirty="0" smtClean="0">
                <a:solidFill>
                  <a:srgbClr val="FF0000"/>
                </a:solidFill>
                <a:latin typeface="Arial" pitchFamily="34" charset="0"/>
                <a:cs typeface="Arial" pitchFamily="34" charset="0"/>
              </a:rPr>
              <a:t>Laws of Physics</a:t>
            </a:r>
            <a:endParaRPr lang="en-US" sz="2400" b="1" dirty="0" smtClean="0">
              <a:solidFill>
                <a:srgbClr val="FF0000"/>
              </a:solidFill>
              <a:latin typeface="Arial" panose="020B0604020202020204" pitchFamily="34" charset="0"/>
              <a:cs typeface="Arial" panose="020B0604020202020204" pitchFamily="34" charset="0"/>
            </a:endParaRPr>
          </a:p>
          <a:p>
            <a:pPr marL="0" indent="0" algn="ctr">
              <a:lnSpc>
                <a:spcPct val="110000"/>
              </a:lnSpc>
              <a:spcBef>
                <a:spcPts val="0"/>
              </a:spcBef>
              <a:spcAft>
                <a:spcPts val="600"/>
              </a:spcAft>
              <a:buNone/>
            </a:pPr>
            <a:endParaRPr lang="en-US" sz="2400" dirty="0" smtClean="0">
              <a:latin typeface="Arial" panose="020B0604020202020204" pitchFamily="34" charset="0"/>
              <a:cs typeface="Arial" panose="020B0604020202020204" pitchFamily="34" charset="0"/>
            </a:endParaRPr>
          </a:p>
          <a:p>
            <a:pPr lvl="1">
              <a:lnSpc>
                <a:spcPct val="110000"/>
              </a:lnSpc>
              <a:spcBef>
                <a:spcPts val="0"/>
              </a:spcBef>
              <a:spcAft>
                <a:spcPts val="600"/>
              </a:spcAft>
              <a:buFont typeface="Wingdings" panose="05000000000000000000" pitchFamily="2" charset="2"/>
              <a:buChar char="Ø"/>
            </a:pPr>
            <a:r>
              <a:rPr lang="en-US" sz="2000" b="1" dirty="0" smtClean="0">
                <a:solidFill>
                  <a:srgbClr val="FF0000"/>
                </a:solidFill>
                <a:latin typeface="Arial" pitchFamily="34" charset="0"/>
                <a:cs typeface="Arial" pitchFamily="34" charset="0"/>
              </a:rPr>
              <a:t>Conservation of Mass </a:t>
            </a:r>
            <a:r>
              <a:rPr lang="en-US" sz="2000" dirty="0" smtClean="0">
                <a:latin typeface="Arial" pitchFamily="34" charset="0"/>
                <a:cs typeface="Arial" pitchFamily="34" charset="0"/>
              </a:rPr>
              <a:t>(</a:t>
            </a:r>
            <a:r>
              <a:rPr lang="en-US" sz="2000" i="1" dirty="0" smtClean="0">
                <a:latin typeface="Arial" pitchFamily="34" charset="0"/>
                <a:cs typeface="Arial" pitchFamily="34" charset="0"/>
                <a:sym typeface="Symbol"/>
              </a:rPr>
              <a:t></a:t>
            </a:r>
            <a:r>
              <a:rPr lang="en-US" sz="2000" dirty="0" smtClean="0">
                <a:latin typeface="Arial" pitchFamily="34" charset="0"/>
                <a:cs typeface="Arial" pitchFamily="34" charset="0"/>
                <a:sym typeface="Symbol"/>
              </a:rPr>
              <a:t> = fluid density, </a:t>
            </a:r>
            <a:r>
              <a:rPr lang="en-US" sz="2000" i="1" dirty="0" smtClean="0">
                <a:latin typeface="Arial" pitchFamily="34" charset="0"/>
                <a:cs typeface="Arial" pitchFamily="34" charset="0"/>
                <a:sym typeface="Symbol"/>
              </a:rPr>
              <a:t>u</a:t>
            </a:r>
            <a:r>
              <a:rPr lang="en-US" sz="2000" dirty="0" smtClean="0">
                <a:latin typeface="Arial" pitchFamily="34" charset="0"/>
                <a:cs typeface="Arial" pitchFamily="34" charset="0"/>
                <a:sym typeface="Symbol"/>
              </a:rPr>
              <a:t> = fluid velocity</a:t>
            </a:r>
            <a:r>
              <a:rPr lang="en-US" sz="2000" dirty="0" smtClean="0">
                <a:solidFill>
                  <a:srgbClr val="FF0000"/>
                </a:solidFill>
                <a:latin typeface="Arial" pitchFamily="34" charset="0"/>
                <a:cs typeface="Arial" pitchFamily="34" charset="0"/>
                <a:sym typeface="Symbol"/>
              </a:rPr>
              <a:t>)</a:t>
            </a:r>
            <a:r>
              <a:rPr lang="en-US" sz="2000" dirty="0" smtClean="0">
                <a:latin typeface="Arial" pitchFamily="34" charset="0"/>
                <a:cs typeface="Arial" pitchFamily="34" charset="0"/>
              </a:rPr>
              <a:t>.</a:t>
            </a:r>
          </a:p>
          <a:p>
            <a:pPr lvl="1">
              <a:lnSpc>
                <a:spcPct val="110000"/>
              </a:lnSpc>
              <a:spcBef>
                <a:spcPts val="0"/>
              </a:spcBef>
              <a:spcAft>
                <a:spcPts val="600"/>
              </a:spcAft>
              <a:buFont typeface="Wingdings" panose="05000000000000000000" pitchFamily="2" charset="2"/>
              <a:buChar char="Ø"/>
            </a:pPr>
            <a:endParaRPr lang="en-US" sz="2000" dirty="0">
              <a:latin typeface="Arial" pitchFamily="34" charset="0"/>
              <a:cs typeface="Arial" pitchFamily="34" charset="0"/>
            </a:endParaRPr>
          </a:p>
          <a:p>
            <a:pPr lvl="1">
              <a:lnSpc>
                <a:spcPct val="110000"/>
              </a:lnSpc>
              <a:spcBef>
                <a:spcPts val="0"/>
              </a:spcBef>
              <a:spcAft>
                <a:spcPts val="600"/>
              </a:spcAft>
              <a:buFont typeface="Wingdings" panose="05000000000000000000" pitchFamily="2" charset="2"/>
              <a:buChar char="Ø"/>
            </a:pPr>
            <a:endParaRPr lang="en-US" sz="2000" dirty="0" smtClean="0">
              <a:latin typeface="Arial" pitchFamily="34" charset="0"/>
              <a:cs typeface="Arial" pitchFamily="34" charset="0"/>
            </a:endParaRPr>
          </a:p>
          <a:p>
            <a:pPr lvl="1">
              <a:lnSpc>
                <a:spcPct val="110000"/>
              </a:lnSpc>
              <a:spcBef>
                <a:spcPts val="0"/>
              </a:spcBef>
              <a:spcAft>
                <a:spcPts val="600"/>
              </a:spcAft>
              <a:buFont typeface="Wingdings" panose="05000000000000000000" pitchFamily="2" charset="2"/>
              <a:buChar char="Ø"/>
            </a:pPr>
            <a:r>
              <a:rPr lang="en-US" sz="2000" b="1" dirty="0" smtClean="0">
                <a:solidFill>
                  <a:srgbClr val="FF0000"/>
                </a:solidFill>
                <a:latin typeface="Arial" pitchFamily="34" charset="0"/>
                <a:cs typeface="Arial" pitchFamily="34" charset="0"/>
              </a:rPr>
              <a:t>Newton’s Second Law</a:t>
            </a:r>
            <a:r>
              <a:rPr lang="en-US" sz="2000" dirty="0" smtClean="0">
                <a:latin typeface="Arial" pitchFamily="34" charset="0"/>
                <a:cs typeface="Arial" pitchFamily="34" charset="0"/>
              </a:rPr>
              <a:t>: the change of momentum equals the sum of forces (</a:t>
            </a:r>
            <a:r>
              <a:rPr lang="en-US" sz="2000" i="1" dirty="0" smtClean="0">
                <a:latin typeface="Arial" pitchFamily="34" charset="0"/>
                <a:cs typeface="Arial" pitchFamily="34" charset="0"/>
              </a:rPr>
              <a:t>p</a:t>
            </a:r>
            <a:r>
              <a:rPr lang="en-US" sz="2000" dirty="0" smtClean="0">
                <a:latin typeface="Arial" pitchFamily="34" charset="0"/>
                <a:cs typeface="Arial" pitchFamily="34" charset="0"/>
              </a:rPr>
              <a:t> = pressure,</a:t>
            </a:r>
            <a:r>
              <a:rPr lang="en-US" sz="2000" i="1" dirty="0" smtClean="0">
                <a:latin typeface="Arial" pitchFamily="34" charset="0"/>
                <a:cs typeface="Arial" pitchFamily="34" charset="0"/>
              </a:rPr>
              <a:t> µ </a:t>
            </a:r>
            <a:r>
              <a:rPr lang="en-US" sz="2000" dirty="0" smtClean="0">
                <a:latin typeface="Arial" pitchFamily="34" charset="0"/>
                <a:cs typeface="Arial" pitchFamily="34" charset="0"/>
              </a:rPr>
              <a:t>= viscosity, </a:t>
            </a:r>
            <a:r>
              <a:rPr lang="en-US" sz="2000" b="1" i="1" dirty="0" smtClean="0">
                <a:latin typeface="Arial" pitchFamily="34" charset="0"/>
                <a:cs typeface="Arial" pitchFamily="34" charset="0"/>
              </a:rPr>
              <a:t>f</a:t>
            </a:r>
            <a:r>
              <a:rPr lang="en-US" sz="2000" dirty="0" smtClean="0">
                <a:latin typeface="Arial" pitchFamily="34" charset="0"/>
                <a:cs typeface="Arial" pitchFamily="34" charset="0"/>
              </a:rPr>
              <a:t> = external force density).</a:t>
            </a:r>
            <a:endParaRPr lang="en-US" sz="2000" dirty="0">
              <a:latin typeface="Arial" pitchFamily="34" charset="0"/>
              <a:cs typeface="Arial" pitchFamily="34" charset="0"/>
            </a:endParaRPr>
          </a:p>
          <a:p>
            <a:pPr lvl="1">
              <a:lnSpc>
                <a:spcPct val="110000"/>
              </a:lnSpc>
              <a:spcBef>
                <a:spcPts val="0"/>
              </a:spcBef>
              <a:spcAft>
                <a:spcPts val="600"/>
              </a:spcAft>
              <a:buFont typeface="Wingdings" panose="05000000000000000000" pitchFamily="2" charset="2"/>
              <a:buChar char="Ø"/>
            </a:pPr>
            <a:endParaRPr lang="en-US" sz="2000" dirty="0" smtClean="0">
              <a:latin typeface="Arial" pitchFamily="34" charset="0"/>
              <a:cs typeface="Arial" pitchFamily="34" charset="0"/>
            </a:endParaRPr>
          </a:p>
          <a:p>
            <a:pPr lvl="1">
              <a:lnSpc>
                <a:spcPct val="110000"/>
              </a:lnSpc>
              <a:spcBef>
                <a:spcPts val="0"/>
              </a:spcBef>
              <a:spcAft>
                <a:spcPts val="600"/>
              </a:spcAft>
              <a:buFont typeface="Wingdings" panose="05000000000000000000" pitchFamily="2" charset="2"/>
              <a:buChar char="Ø"/>
            </a:pPr>
            <a:endParaRPr lang="en-US" sz="2000" dirty="0" smtClean="0">
              <a:latin typeface="Arial" pitchFamily="34" charset="0"/>
              <a:cs typeface="Arial" pitchFamily="34" charset="0"/>
            </a:endParaRPr>
          </a:p>
          <a:p>
            <a:pPr lvl="1">
              <a:lnSpc>
                <a:spcPct val="110000"/>
              </a:lnSpc>
              <a:spcBef>
                <a:spcPts val="0"/>
              </a:spcBef>
              <a:spcAft>
                <a:spcPts val="600"/>
              </a:spcAft>
              <a:buFont typeface="Wingdings" panose="05000000000000000000" pitchFamily="2" charset="2"/>
              <a:buChar char="Ø"/>
            </a:pPr>
            <a:r>
              <a:rPr lang="en-US" sz="2000" b="1" dirty="0">
                <a:solidFill>
                  <a:srgbClr val="FF0000"/>
                </a:solidFill>
                <a:latin typeface="Arial" pitchFamily="34" charset="0"/>
                <a:cs typeface="Arial" pitchFamily="34" charset="0"/>
              </a:rPr>
              <a:t>Conservation of Energy </a:t>
            </a:r>
            <a:r>
              <a:rPr lang="en-US" sz="2000" b="1" dirty="0" smtClean="0">
                <a:solidFill>
                  <a:srgbClr val="FF0000"/>
                </a:solidFill>
                <a:latin typeface="Arial" pitchFamily="34" charset="0"/>
                <a:cs typeface="Arial" pitchFamily="34" charset="0"/>
              </a:rPr>
              <a:t>- First Law of Thermodynamics </a:t>
            </a:r>
            <a:br>
              <a:rPr lang="en-US" sz="2000" b="1" dirty="0" smtClean="0">
                <a:solidFill>
                  <a:srgbClr val="FF0000"/>
                </a:solidFill>
                <a:latin typeface="Arial" pitchFamily="34" charset="0"/>
                <a:cs typeface="Arial" pitchFamily="34" charset="0"/>
              </a:rPr>
            </a:br>
            <a:r>
              <a:rPr lang="en-US" sz="2000" dirty="0" smtClean="0">
                <a:latin typeface="Arial" pitchFamily="34" charset="0"/>
                <a:cs typeface="Arial" pitchFamily="34" charset="0"/>
              </a:rPr>
              <a:t>(</a:t>
            </a:r>
            <a:r>
              <a:rPr lang="en-US" sz="2000" i="1" dirty="0" smtClean="0">
                <a:latin typeface="Arial" pitchFamily="34" charset="0"/>
                <a:cs typeface="Arial" pitchFamily="34" charset="0"/>
              </a:rPr>
              <a:t>T</a:t>
            </a:r>
            <a:r>
              <a:rPr lang="en-US" sz="2000" dirty="0" smtClean="0">
                <a:latin typeface="Arial" pitchFamily="34" charset="0"/>
                <a:cs typeface="Arial" pitchFamily="34" charset="0"/>
              </a:rPr>
              <a:t>= fluid temperature)</a:t>
            </a:r>
          </a:p>
        </p:txBody>
      </p:sp>
      <p:sp>
        <p:nvSpPr>
          <p:cNvPr id="3076" name="Rectangle 41"/>
          <p:cNvSpPr>
            <a:spLocks noGrp="1" noChangeArrowheads="1"/>
          </p:cNvSpPr>
          <p:nvPr>
            <p:ph type="title"/>
          </p:nvPr>
        </p:nvSpPr>
        <p:spPr>
          <a:xfrm>
            <a:off x="228600" y="152400"/>
            <a:ext cx="8686800" cy="960438"/>
          </a:xfrm>
        </p:spPr>
        <p:txBody>
          <a:bodyPr>
            <a:normAutofit/>
          </a:bodyPr>
          <a:lstStyle/>
          <a:p>
            <a:r>
              <a:rPr lang="en-US" sz="3200" b="1" dirty="0" smtClean="0">
                <a:latin typeface="Arial" pitchFamily="34" charset="0"/>
                <a:cs typeface="Arial" pitchFamily="34" charset="0"/>
              </a:rPr>
              <a:t>Hydrodynamics</a:t>
            </a:r>
          </a:p>
        </p:txBody>
      </p:sp>
      <p:graphicFrame>
        <p:nvGraphicFramePr>
          <p:cNvPr id="2" name="Object 1"/>
          <p:cNvGraphicFramePr>
            <a:graphicFrameLocks noChangeAspect="1"/>
          </p:cNvGraphicFramePr>
          <p:nvPr>
            <p:extLst>
              <p:ext uri="{D42A27DB-BD31-4B8C-83A1-F6EECF244321}">
                <p14:modId xmlns:p14="http://schemas.microsoft.com/office/powerpoint/2010/main" val="3604959276"/>
              </p:ext>
            </p:extLst>
          </p:nvPr>
        </p:nvGraphicFramePr>
        <p:xfrm>
          <a:off x="3650280" y="5963730"/>
          <a:ext cx="3059953" cy="812800"/>
        </p:xfrm>
        <a:graphic>
          <a:graphicData uri="http://schemas.openxmlformats.org/presentationml/2006/ole">
            <mc:AlternateContent xmlns:mc="http://schemas.openxmlformats.org/markup-compatibility/2006">
              <mc:Choice xmlns:v="urn:schemas-microsoft-com:vml" Requires="v">
                <p:oleObj spid="_x0000_s609348" name="Equation" r:id="rId4" imgW="1625400" imgH="431640" progId="Equation.DSMT4">
                  <p:embed/>
                </p:oleObj>
              </mc:Choice>
              <mc:Fallback>
                <p:oleObj name="Equation" r:id="rId4" imgW="1625400" imgH="431640" progId="Equation.DSMT4">
                  <p:embed/>
                  <p:pic>
                    <p:nvPicPr>
                      <p:cNvPr id="0" name=""/>
                      <p:cNvPicPr/>
                      <p:nvPr/>
                    </p:nvPicPr>
                    <p:blipFill>
                      <a:blip r:embed="rId5"/>
                      <a:stretch>
                        <a:fillRect/>
                      </a:stretch>
                    </p:blipFill>
                    <p:spPr>
                      <a:xfrm>
                        <a:off x="3650280" y="5963730"/>
                        <a:ext cx="3059953" cy="8128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623802008"/>
              </p:ext>
            </p:extLst>
          </p:nvPr>
        </p:nvGraphicFramePr>
        <p:xfrm>
          <a:off x="3765495" y="2507280"/>
          <a:ext cx="2008187" cy="739775"/>
        </p:xfrm>
        <a:graphic>
          <a:graphicData uri="http://schemas.openxmlformats.org/presentationml/2006/ole">
            <mc:AlternateContent xmlns:mc="http://schemas.openxmlformats.org/markup-compatibility/2006">
              <mc:Choice xmlns:v="urn:schemas-microsoft-com:vml" Requires="v">
                <p:oleObj spid="_x0000_s609349" name="Equation" r:id="rId6" imgW="1066680" imgH="393480" progId="Equation.DSMT4">
                  <p:embed/>
                </p:oleObj>
              </mc:Choice>
              <mc:Fallback>
                <p:oleObj name="Equation" r:id="rId6" imgW="1066680" imgH="393480" progId="Equation.DSMT4">
                  <p:embed/>
                  <p:pic>
                    <p:nvPicPr>
                      <p:cNvPr id="0" name=""/>
                      <p:cNvPicPr>
                        <a:picLocks noChangeAspect="1" noChangeArrowheads="1"/>
                      </p:cNvPicPr>
                      <p:nvPr/>
                    </p:nvPicPr>
                    <p:blipFill>
                      <a:blip r:embed="rId7"/>
                      <a:srcRect/>
                      <a:stretch>
                        <a:fillRect/>
                      </a:stretch>
                    </p:blipFill>
                    <p:spPr bwMode="auto">
                      <a:xfrm>
                        <a:off x="3765495" y="2507280"/>
                        <a:ext cx="20081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987133297"/>
              </p:ext>
            </p:extLst>
          </p:nvPr>
        </p:nvGraphicFramePr>
        <p:xfrm>
          <a:off x="3458255" y="4273910"/>
          <a:ext cx="3899754" cy="762000"/>
        </p:xfrm>
        <a:graphic>
          <a:graphicData uri="http://schemas.openxmlformats.org/presentationml/2006/ole">
            <mc:AlternateContent xmlns:mc="http://schemas.openxmlformats.org/markup-compatibility/2006">
              <mc:Choice xmlns:v="urn:schemas-microsoft-com:vml" Requires="v">
                <p:oleObj spid="_x0000_s609350" name="Equation" r:id="rId8" imgW="2209680" imgH="431640" progId="Equation.DSMT4">
                  <p:embed/>
                </p:oleObj>
              </mc:Choice>
              <mc:Fallback>
                <p:oleObj name="Equation" r:id="rId8" imgW="2209680" imgH="431640" progId="Equation.DSMT4">
                  <p:embed/>
                  <p:pic>
                    <p:nvPicPr>
                      <p:cNvPr id="0" name=""/>
                      <p:cNvPicPr/>
                      <p:nvPr/>
                    </p:nvPicPr>
                    <p:blipFill>
                      <a:blip r:embed="rId9"/>
                      <a:stretch>
                        <a:fillRect/>
                      </a:stretch>
                    </p:blipFill>
                    <p:spPr>
                      <a:xfrm>
                        <a:off x="3458255" y="4273910"/>
                        <a:ext cx="3899754" cy="762000"/>
                      </a:xfrm>
                      <a:prstGeom prst="rect">
                        <a:avLst/>
                      </a:prstGeom>
                    </p:spPr>
                  </p:pic>
                </p:oleObj>
              </mc:Fallback>
            </mc:AlternateContent>
          </a:graphicData>
        </a:graphic>
      </p:graphicFrame>
    </p:spTree>
    <p:extLst>
      <p:ext uri="{BB962C8B-B14F-4D97-AF65-F5344CB8AC3E}">
        <p14:creationId xmlns:p14="http://schemas.microsoft.com/office/powerpoint/2010/main" val="29944034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269875" y="741363"/>
            <a:ext cx="8229600" cy="600075"/>
          </a:xfrm>
        </p:spPr>
        <p:txBody>
          <a:bodyPr/>
          <a:lstStyle/>
          <a:p>
            <a:r>
              <a:rPr lang="en-US" altLang="en-US" sz="3200" b="1" dirty="0"/>
              <a:t>Presentation Overview</a:t>
            </a:r>
          </a:p>
        </p:txBody>
      </p:sp>
      <p:sp>
        <p:nvSpPr>
          <p:cNvPr id="463875" name="Rectangle 3"/>
          <p:cNvSpPr>
            <a:spLocks noGrp="1" noChangeArrowheads="1"/>
          </p:cNvSpPr>
          <p:nvPr>
            <p:ph type="body" idx="1"/>
          </p:nvPr>
        </p:nvSpPr>
        <p:spPr>
          <a:xfrm>
            <a:off x="1422400" y="2587625"/>
            <a:ext cx="6904038" cy="3106738"/>
          </a:xfrm>
        </p:spPr>
        <p:txBody>
          <a:bodyPr/>
          <a:lstStyle/>
          <a:p>
            <a:pPr>
              <a:buFont typeface="Wingdings" pitchFamily="2" charset="2"/>
              <a:buChar char="Ø"/>
            </a:pPr>
            <a:r>
              <a:rPr lang="en-US" altLang="en-US" sz="2400" b="1" dirty="0"/>
              <a:t> Introduction</a:t>
            </a:r>
          </a:p>
          <a:p>
            <a:pPr lvl="1">
              <a:buFont typeface="Wingdings" pitchFamily="2" charset="2"/>
              <a:buChar char="q"/>
            </a:pPr>
            <a:r>
              <a:rPr lang="en-US" altLang="en-US" sz="2000" b="1" dirty="0"/>
              <a:t>Modeling Overview</a:t>
            </a:r>
          </a:p>
          <a:p>
            <a:pPr lvl="1">
              <a:buFont typeface="Wingdings" pitchFamily="2" charset="2"/>
              <a:buChar char="q"/>
            </a:pPr>
            <a:r>
              <a:rPr lang="en-US" altLang="en-US" sz="2000" b="1" dirty="0"/>
              <a:t>Kodak Materials and Micro-Device Research</a:t>
            </a:r>
          </a:p>
          <a:p>
            <a:pPr>
              <a:buFont typeface="Wingdings" pitchFamily="2" charset="2"/>
              <a:buChar char="Ø"/>
            </a:pPr>
            <a:r>
              <a:rPr lang="en-US" altLang="en-US" sz="2400" b="1" dirty="0"/>
              <a:t> Micro-Optical Electro-Mechanical Devices</a:t>
            </a:r>
          </a:p>
          <a:p>
            <a:pPr>
              <a:buFont typeface="Wingdings" pitchFamily="2" charset="2"/>
              <a:buChar char="Ø"/>
            </a:pPr>
            <a:r>
              <a:rPr lang="en-US" altLang="en-US" sz="2400" b="1" dirty="0"/>
              <a:t> </a:t>
            </a:r>
            <a:r>
              <a:rPr lang="en-US" altLang="en-US" sz="2400" b="1" dirty="0" smtClean="0"/>
              <a:t>Microfluidics: Inkjet Technology</a:t>
            </a:r>
          </a:p>
          <a:p>
            <a:pPr>
              <a:buFont typeface="Wingdings" pitchFamily="2" charset="2"/>
              <a:buChar char="Ø"/>
            </a:pPr>
            <a:r>
              <a:rPr lang="en-US" altLang="en-US" sz="2400" b="1" dirty="0" smtClean="0"/>
              <a:t> </a:t>
            </a:r>
            <a:r>
              <a:rPr lang="en-US" altLang="en-US" sz="2400" b="1" dirty="0"/>
              <a:t>Summary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237138" y="352365"/>
            <a:ext cx="8486775" cy="838200"/>
          </a:xfrm>
        </p:spPr>
        <p:txBody>
          <a:bodyPr>
            <a:normAutofit/>
          </a:bodyPr>
          <a:lstStyle/>
          <a:p>
            <a:pPr eaLnBrk="1" hangingPunct="1"/>
            <a:r>
              <a:rPr lang="en-US" sz="3200" b="1" dirty="0" err="1" smtClean="0">
                <a:cs typeface="Arial" pitchFamily="34" charset="0"/>
              </a:rPr>
              <a:t>Navier</a:t>
            </a:r>
            <a:r>
              <a:rPr lang="en-US" sz="3200" b="1" dirty="0" smtClean="0">
                <a:cs typeface="Arial" pitchFamily="34" charset="0"/>
              </a:rPr>
              <a:t>-Stokes Equations </a:t>
            </a:r>
            <a:r>
              <a:rPr lang="en-US" sz="2400" b="1" dirty="0" smtClean="0">
                <a:cs typeface="Arial" pitchFamily="34" charset="0"/>
              </a:rPr>
              <a:t> </a:t>
            </a:r>
            <a:endParaRPr lang="en-US" sz="3200" b="1" dirty="0" smtClean="0">
              <a:cs typeface="Arial" pitchFamily="34" charset="0"/>
            </a:endParaRPr>
          </a:p>
        </p:txBody>
      </p:sp>
      <p:sp>
        <p:nvSpPr>
          <p:cNvPr id="5123" name="Rectangle 16"/>
          <p:cNvSpPr>
            <a:spLocks noGrp="1" noChangeArrowheads="1"/>
          </p:cNvSpPr>
          <p:nvPr>
            <p:ph type="body" sz="half" idx="4294967295"/>
          </p:nvPr>
        </p:nvSpPr>
        <p:spPr>
          <a:xfrm>
            <a:off x="1200944" y="2176085"/>
            <a:ext cx="6629400" cy="422275"/>
          </a:xfrm>
          <a:noFill/>
        </p:spPr>
        <p:txBody>
          <a:bodyPr/>
          <a:lstStyle/>
          <a:p>
            <a:pPr marL="609600" indent="-609600" algn="ctr" eaLnBrk="1" hangingPunct="1">
              <a:lnSpc>
                <a:spcPct val="90000"/>
              </a:lnSpc>
              <a:buClr>
                <a:schemeClr val="tx2"/>
              </a:buClr>
              <a:buSzPct val="110000"/>
              <a:buFontTx/>
              <a:buNone/>
            </a:pPr>
            <a:r>
              <a:rPr lang="en-US" sz="2400" b="1" dirty="0" smtClean="0">
                <a:cs typeface="Arial" pitchFamily="34" charset="0"/>
              </a:rPr>
              <a:t>3D Cartesian Coordinates</a:t>
            </a:r>
          </a:p>
        </p:txBody>
      </p:sp>
      <p:graphicFrame>
        <p:nvGraphicFramePr>
          <p:cNvPr id="5124" name="Object 17"/>
          <p:cNvGraphicFramePr>
            <a:graphicFrameLocks noChangeAspect="1"/>
          </p:cNvGraphicFramePr>
          <p:nvPr>
            <p:extLst>
              <p:ext uri="{D42A27DB-BD31-4B8C-83A1-F6EECF244321}">
                <p14:modId xmlns:p14="http://schemas.microsoft.com/office/powerpoint/2010/main" val="972020567"/>
              </p:ext>
            </p:extLst>
          </p:nvPr>
        </p:nvGraphicFramePr>
        <p:xfrm>
          <a:off x="1363663" y="2526587"/>
          <a:ext cx="6065837" cy="747713"/>
        </p:xfrm>
        <a:graphic>
          <a:graphicData uri="http://schemas.openxmlformats.org/presentationml/2006/ole">
            <mc:AlternateContent xmlns:mc="http://schemas.openxmlformats.org/markup-compatibility/2006">
              <mc:Choice xmlns:v="urn:schemas-microsoft-com:vml" Requires="v">
                <p:oleObj spid="_x0000_s610369" name="Equation" r:id="rId4" imgW="3708360" imgH="482400" progId="Equation.DSMT4">
                  <p:embed/>
                </p:oleObj>
              </mc:Choice>
              <mc:Fallback>
                <p:oleObj name="Equation" r:id="rId4" imgW="3708360" imgH="482400" progId="Equation.DSMT4">
                  <p:embed/>
                  <p:pic>
                    <p:nvPicPr>
                      <p:cNvPr id="0" name=""/>
                      <p:cNvPicPr>
                        <a:picLocks noChangeAspect="1" noChangeArrowheads="1"/>
                      </p:cNvPicPr>
                      <p:nvPr/>
                    </p:nvPicPr>
                    <p:blipFill>
                      <a:blip r:embed="rId5"/>
                      <a:srcRect/>
                      <a:stretch>
                        <a:fillRect/>
                      </a:stretch>
                    </p:blipFill>
                    <p:spPr bwMode="auto">
                      <a:xfrm>
                        <a:off x="1363663" y="2526587"/>
                        <a:ext cx="6065837" cy="7477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5" name="Object 18"/>
          <p:cNvGraphicFramePr>
            <a:graphicFrameLocks noChangeAspect="1"/>
          </p:cNvGraphicFramePr>
          <p:nvPr>
            <p:extLst>
              <p:ext uri="{D42A27DB-BD31-4B8C-83A1-F6EECF244321}">
                <p14:modId xmlns:p14="http://schemas.microsoft.com/office/powerpoint/2010/main" val="3664010640"/>
              </p:ext>
            </p:extLst>
          </p:nvPr>
        </p:nvGraphicFramePr>
        <p:xfrm>
          <a:off x="1344613" y="3302875"/>
          <a:ext cx="6054725" cy="747712"/>
        </p:xfrm>
        <a:graphic>
          <a:graphicData uri="http://schemas.openxmlformats.org/presentationml/2006/ole">
            <mc:AlternateContent xmlns:mc="http://schemas.openxmlformats.org/markup-compatibility/2006">
              <mc:Choice xmlns:v="urn:schemas-microsoft-com:vml" Requires="v">
                <p:oleObj spid="_x0000_s610370" name="Equation" r:id="rId6" imgW="3644640" imgH="482400" progId="Equation.DSMT4">
                  <p:embed/>
                </p:oleObj>
              </mc:Choice>
              <mc:Fallback>
                <p:oleObj name="Equation" r:id="rId6" imgW="3644640" imgH="482400" progId="Equation.DSMT4">
                  <p:embed/>
                  <p:pic>
                    <p:nvPicPr>
                      <p:cNvPr id="0" name=""/>
                      <p:cNvPicPr>
                        <a:picLocks noChangeAspect="1" noChangeArrowheads="1"/>
                      </p:cNvPicPr>
                      <p:nvPr/>
                    </p:nvPicPr>
                    <p:blipFill>
                      <a:blip r:embed="rId7"/>
                      <a:srcRect/>
                      <a:stretch>
                        <a:fillRect/>
                      </a:stretch>
                    </p:blipFill>
                    <p:spPr bwMode="auto">
                      <a:xfrm>
                        <a:off x="1344613" y="3302875"/>
                        <a:ext cx="6054725" cy="74771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7" name="Line 22"/>
          <p:cNvSpPr>
            <a:spLocks noChangeShapeType="1"/>
          </p:cNvSpPr>
          <p:nvPr/>
        </p:nvSpPr>
        <p:spPr bwMode="auto">
          <a:xfrm>
            <a:off x="2138363" y="5065000"/>
            <a:ext cx="2187575" cy="1587"/>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5128" name="Text Box 23"/>
          <p:cNvSpPr txBox="1">
            <a:spLocks noChangeArrowheads="1"/>
          </p:cNvSpPr>
          <p:nvPr/>
        </p:nvSpPr>
        <p:spPr bwMode="auto">
          <a:xfrm>
            <a:off x="1774825" y="5446000"/>
            <a:ext cx="1428750" cy="366712"/>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cs typeface="Times New Roman" pitchFamily="18" charset="0"/>
              </a:rPr>
              <a:t>Convection</a:t>
            </a:r>
          </a:p>
        </p:txBody>
      </p:sp>
      <p:sp>
        <p:nvSpPr>
          <p:cNvPr id="5129" name="Text Box 24"/>
          <p:cNvSpPr txBox="1">
            <a:spLocks noChangeArrowheads="1"/>
          </p:cNvSpPr>
          <p:nvPr/>
        </p:nvSpPr>
        <p:spPr bwMode="auto">
          <a:xfrm>
            <a:off x="3627438" y="5460287"/>
            <a:ext cx="2184400" cy="366713"/>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schemeClr val="bg1"/>
                </a:solidFill>
                <a:latin typeface="Times New Roman" pitchFamily="18" charset="0"/>
                <a:cs typeface="Times New Roman" pitchFamily="18" charset="0"/>
              </a:rPr>
              <a:t> </a:t>
            </a:r>
            <a:r>
              <a:rPr lang="en-US" b="1">
                <a:cs typeface="Times New Roman" pitchFamily="18" charset="0"/>
              </a:rPr>
              <a:t>Pressure gradient</a:t>
            </a:r>
          </a:p>
        </p:txBody>
      </p:sp>
      <p:sp>
        <p:nvSpPr>
          <p:cNvPr id="5130" name="Text Box 25"/>
          <p:cNvSpPr txBox="1">
            <a:spLocks noChangeArrowheads="1"/>
          </p:cNvSpPr>
          <p:nvPr/>
        </p:nvSpPr>
        <p:spPr bwMode="auto">
          <a:xfrm>
            <a:off x="6454775" y="5430125"/>
            <a:ext cx="1746250" cy="366712"/>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cs typeface="Times New Roman" pitchFamily="18" charset="0"/>
              </a:rPr>
              <a:t>Viscous terms</a:t>
            </a:r>
          </a:p>
        </p:txBody>
      </p:sp>
      <p:sp>
        <p:nvSpPr>
          <p:cNvPr id="5131" name="Line 26"/>
          <p:cNvSpPr>
            <a:spLocks noChangeShapeType="1"/>
          </p:cNvSpPr>
          <p:nvPr/>
        </p:nvSpPr>
        <p:spPr bwMode="auto">
          <a:xfrm>
            <a:off x="5338763" y="5065000"/>
            <a:ext cx="2036762" cy="1587"/>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5132" name="Line 27"/>
          <p:cNvSpPr>
            <a:spLocks noChangeShapeType="1"/>
          </p:cNvSpPr>
          <p:nvPr/>
        </p:nvSpPr>
        <p:spPr bwMode="auto">
          <a:xfrm>
            <a:off x="4652963" y="5065000"/>
            <a:ext cx="528637" cy="1587"/>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5133" name="Line 28"/>
          <p:cNvSpPr>
            <a:spLocks noChangeShapeType="1"/>
          </p:cNvSpPr>
          <p:nvPr/>
        </p:nvSpPr>
        <p:spPr bwMode="auto">
          <a:xfrm flipH="1">
            <a:off x="2366963" y="5065000"/>
            <a:ext cx="830262" cy="381000"/>
          </a:xfrm>
          <a:prstGeom prst="line">
            <a:avLst/>
          </a:prstGeom>
          <a:noFill/>
          <a:ln w="38100" cap="sq">
            <a:solidFill>
              <a:schemeClr val="tx1"/>
            </a:solidFill>
            <a:round/>
            <a:headEnd type="none" w="sm" len="sm"/>
            <a:tailEnd type="stealth" w="sm" len="sm"/>
          </a:ln>
          <a:extLst>
            <a:ext uri="{909E8E84-426E-40DD-AFC4-6F175D3DCCD1}">
              <a14:hiddenFill xmlns:a14="http://schemas.microsoft.com/office/drawing/2010/main">
                <a:noFill/>
              </a14:hiddenFill>
            </a:ext>
          </a:extLst>
        </p:spPr>
        <p:txBody>
          <a:bodyPr wrap="none"/>
          <a:lstStyle/>
          <a:p>
            <a:endParaRPr lang="en-US"/>
          </a:p>
        </p:txBody>
      </p:sp>
      <p:sp>
        <p:nvSpPr>
          <p:cNvPr id="5134" name="Line 29"/>
          <p:cNvSpPr>
            <a:spLocks noChangeShapeType="1"/>
          </p:cNvSpPr>
          <p:nvPr/>
        </p:nvSpPr>
        <p:spPr bwMode="auto">
          <a:xfrm flipH="1">
            <a:off x="4576763" y="5065000"/>
            <a:ext cx="301625" cy="381000"/>
          </a:xfrm>
          <a:prstGeom prst="line">
            <a:avLst/>
          </a:prstGeom>
          <a:noFill/>
          <a:ln w="38100" cap="sq">
            <a:solidFill>
              <a:schemeClr val="tx1"/>
            </a:solidFill>
            <a:round/>
            <a:headEnd type="none" w="sm" len="sm"/>
            <a:tailEnd type="stealth" w="sm" len="sm"/>
          </a:ln>
          <a:extLst>
            <a:ext uri="{909E8E84-426E-40DD-AFC4-6F175D3DCCD1}">
              <a14:hiddenFill xmlns:a14="http://schemas.microsoft.com/office/drawing/2010/main">
                <a:noFill/>
              </a14:hiddenFill>
            </a:ext>
          </a:extLst>
        </p:spPr>
        <p:txBody>
          <a:bodyPr wrap="none"/>
          <a:lstStyle/>
          <a:p>
            <a:endParaRPr lang="en-US"/>
          </a:p>
        </p:txBody>
      </p:sp>
      <p:sp>
        <p:nvSpPr>
          <p:cNvPr id="5135" name="Line 30"/>
          <p:cNvSpPr>
            <a:spLocks noChangeShapeType="1"/>
          </p:cNvSpPr>
          <p:nvPr/>
        </p:nvSpPr>
        <p:spPr bwMode="auto">
          <a:xfrm>
            <a:off x="6329363" y="5065000"/>
            <a:ext cx="381000" cy="357187"/>
          </a:xfrm>
          <a:prstGeom prst="line">
            <a:avLst/>
          </a:prstGeom>
          <a:noFill/>
          <a:ln w="38100" cap="sq">
            <a:solidFill>
              <a:schemeClr val="tx1"/>
            </a:solidFill>
            <a:round/>
            <a:headEnd type="none" w="sm" len="sm"/>
            <a:tailEnd type="stealth" w="sm" len="sm"/>
          </a:ln>
          <a:extLst>
            <a:ext uri="{909E8E84-426E-40DD-AFC4-6F175D3DCCD1}">
              <a14:hiddenFill xmlns:a14="http://schemas.microsoft.com/office/drawing/2010/main">
                <a:noFill/>
              </a14:hiddenFill>
            </a:ext>
          </a:extLst>
        </p:spPr>
        <p:txBody>
          <a:bodyPr wrap="none"/>
          <a:lstStyle/>
          <a:p>
            <a:endParaRPr lang="en-US"/>
          </a:p>
        </p:txBody>
      </p:sp>
      <p:sp>
        <p:nvSpPr>
          <p:cNvPr id="5136" name="Line 31"/>
          <p:cNvSpPr>
            <a:spLocks noChangeShapeType="1"/>
          </p:cNvSpPr>
          <p:nvPr/>
        </p:nvSpPr>
        <p:spPr bwMode="auto">
          <a:xfrm>
            <a:off x="1452563" y="5065000"/>
            <a:ext cx="528637" cy="1587"/>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5137" name="Line 32"/>
          <p:cNvSpPr>
            <a:spLocks noChangeShapeType="1"/>
          </p:cNvSpPr>
          <p:nvPr/>
        </p:nvSpPr>
        <p:spPr bwMode="auto">
          <a:xfrm flipH="1">
            <a:off x="995363" y="5065000"/>
            <a:ext cx="528637" cy="381000"/>
          </a:xfrm>
          <a:prstGeom prst="line">
            <a:avLst/>
          </a:prstGeom>
          <a:noFill/>
          <a:ln w="38100" cap="sq">
            <a:solidFill>
              <a:schemeClr val="tx1"/>
            </a:solidFill>
            <a:round/>
            <a:headEnd type="none" w="sm" len="sm"/>
            <a:tailEnd type="stealth" w="sm" len="sm"/>
          </a:ln>
          <a:extLst>
            <a:ext uri="{909E8E84-426E-40DD-AFC4-6F175D3DCCD1}">
              <a14:hiddenFill xmlns:a14="http://schemas.microsoft.com/office/drawing/2010/main">
                <a:noFill/>
              </a14:hiddenFill>
            </a:ext>
          </a:extLst>
        </p:spPr>
        <p:txBody>
          <a:bodyPr wrap="none"/>
          <a:lstStyle/>
          <a:p>
            <a:endParaRPr lang="en-US"/>
          </a:p>
        </p:txBody>
      </p:sp>
      <p:sp>
        <p:nvSpPr>
          <p:cNvPr id="5138" name="Text Box 33"/>
          <p:cNvSpPr txBox="1">
            <a:spLocks noChangeArrowheads="1"/>
          </p:cNvSpPr>
          <p:nvPr/>
        </p:nvSpPr>
        <p:spPr bwMode="auto">
          <a:xfrm>
            <a:off x="228600" y="5490450"/>
            <a:ext cx="1619250" cy="641350"/>
          </a:xfrm>
          <a:prstGeom prst="rect">
            <a:avLst/>
          </a:prstGeom>
          <a:solidFill>
            <a:schemeClr val="bg1"/>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b="1">
                <a:cs typeface="Times New Roman" pitchFamily="18" charset="0"/>
              </a:rPr>
              <a:t>Local</a:t>
            </a:r>
            <a:br>
              <a:rPr lang="en-US" b="1">
                <a:cs typeface="Times New Roman" pitchFamily="18" charset="0"/>
              </a:rPr>
            </a:br>
            <a:r>
              <a:rPr lang="en-US" b="1">
                <a:cs typeface="Times New Roman" pitchFamily="18" charset="0"/>
              </a:rPr>
              <a:t> Acceleration</a:t>
            </a:r>
          </a:p>
        </p:txBody>
      </p:sp>
      <p:graphicFrame>
        <p:nvGraphicFramePr>
          <p:cNvPr id="5140" name="Object 39"/>
          <p:cNvGraphicFramePr>
            <a:graphicFrameLocks noGrp="1" noChangeAspect="1"/>
          </p:cNvGraphicFramePr>
          <p:nvPr>
            <p:ph sz="half" idx="4294967295"/>
            <p:extLst>
              <p:ext uri="{D42A27DB-BD31-4B8C-83A1-F6EECF244321}">
                <p14:modId xmlns:p14="http://schemas.microsoft.com/office/powerpoint/2010/main" val="3201375913"/>
              </p:ext>
            </p:extLst>
          </p:nvPr>
        </p:nvGraphicFramePr>
        <p:xfrm>
          <a:off x="1250950" y="4069637"/>
          <a:ext cx="6338888" cy="795338"/>
        </p:xfrm>
        <a:graphic>
          <a:graphicData uri="http://schemas.openxmlformats.org/presentationml/2006/ole">
            <mc:AlternateContent xmlns:mc="http://schemas.openxmlformats.org/markup-compatibility/2006">
              <mc:Choice xmlns:v="urn:schemas-microsoft-com:vml" Requires="v">
                <p:oleObj spid="_x0000_s610371" name="Equation" r:id="rId8" imgW="3848040" imgH="482400" progId="Equation.DSMT4">
                  <p:embed/>
                </p:oleObj>
              </mc:Choice>
              <mc:Fallback>
                <p:oleObj name="Equation" r:id="rId8" imgW="3848040" imgH="482400" progId="Equation.DSMT4">
                  <p:embed/>
                  <p:pic>
                    <p:nvPicPr>
                      <p:cNvPr id="0" name=""/>
                      <p:cNvPicPr>
                        <a:picLocks noChangeAspect="1" noChangeArrowheads="1"/>
                      </p:cNvPicPr>
                      <p:nvPr/>
                    </p:nvPicPr>
                    <p:blipFill>
                      <a:blip r:embed="rId9"/>
                      <a:srcRect/>
                      <a:stretch>
                        <a:fillRect/>
                      </a:stretch>
                    </p:blipFill>
                    <p:spPr bwMode="auto">
                      <a:xfrm>
                        <a:off x="1250950" y="4069637"/>
                        <a:ext cx="6338888" cy="79533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p:cNvSpPr/>
          <p:nvPr/>
        </p:nvSpPr>
        <p:spPr>
          <a:xfrm>
            <a:off x="62652" y="6131800"/>
            <a:ext cx="9144000" cy="523220"/>
          </a:xfrm>
          <a:prstGeom prst="rect">
            <a:avLst/>
          </a:prstGeom>
        </p:spPr>
        <p:txBody>
          <a:bodyPr wrap="square">
            <a:spAutoFit/>
          </a:bodyPr>
          <a:lstStyle/>
          <a:p>
            <a:r>
              <a:rPr lang="en-US" b="1" dirty="0">
                <a:solidFill>
                  <a:srgbClr val="FF0000"/>
                </a:solidFill>
                <a:latin typeface="Arial" pitchFamily="34" charset="0"/>
                <a:cs typeface="Arial" pitchFamily="34" charset="0"/>
              </a:rPr>
              <a:t>The </a:t>
            </a:r>
            <a:r>
              <a:rPr lang="en-US" b="1" dirty="0" err="1" smtClean="0">
                <a:solidFill>
                  <a:srgbClr val="FF0000"/>
                </a:solidFill>
                <a:latin typeface="Arial" pitchFamily="34" charset="0"/>
                <a:cs typeface="Arial" pitchFamily="34" charset="0"/>
              </a:rPr>
              <a:t>Navier</a:t>
            </a:r>
            <a:r>
              <a:rPr lang="en-US" b="1" dirty="0">
                <a:solidFill>
                  <a:srgbClr val="FF0000"/>
                </a:solidFill>
                <a:latin typeface="Arial" pitchFamily="34" charset="0"/>
                <a:cs typeface="Arial" pitchFamily="34" charset="0"/>
              </a:rPr>
              <a:t> </a:t>
            </a:r>
            <a:r>
              <a:rPr lang="en-US" b="1" dirty="0" smtClean="0">
                <a:solidFill>
                  <a:srgbClr val="FF0000"/>
                </a:solidFill>
                <a:latin typeface="Arial" pitchFamily="34" charset="0"/>
                <a:cs typeface="Arial" pitchFamily="34" charset="0"/>
              </a:rPr>
              <a:t>Stokes equations are very difficult to </a:t>
            </a:r>
            <a:r>
              <a:rPr lang="en-US" b="1" dirty="0">
                <a:solidFill>
                  <a:srgbClr val="FF0000"/>
                </a:solidFill>
                <a:latin typeface="Arial" pitchFamily="34" charset="0"/>
                <a:cs typeface="Arial" pitchFamily="34" charset="0"/>
              </a:rPr>
              <a:t>solve analytically because </a:t>
            </a:r>
            <a:r>
              <a:rPr lang="en-US" b="1" dirty="0" smtClean="0">
                <a:solidFill>
                  <a:srgbClr val="FF0000"/>
                </a:solidFill>
                <a:latin typeface="Arial" pitchFamily="34" charset="0"/>
                <a:cs typeface="Arial" pitchFamily="34" charset="0"/>
              </a:rPr>
              <a:t>they are non-linear. </a:t>
            </a:r>
            <a:r>
              <a:rPr lang="en-US" b="1" dirty="0">
                <a:solidFill>
                  <a:srgbClr val="FF0000"/>
                </a:solidFill>
                <a:latin typeface="Arial" pitchFamily="34" charset="0"/>
                <a:cs typeface="Arial" pitchFamily="34" charset="0"/>
              </a:rPr>
              <a:t>Analytical solutions </a:t>
            </a:r>
            <a:r>
              <a:rPr lang="en-US" b="1" dirty="0" smtClean="0">
                <a:solidFill>
                  <a:srgbClr val="FF0000"/>
                </a:solidFill>
                <a:cs typeface="Arial" pitchFamily="34" charset="0"/>
              </a:rPr>
              <a:t>exist for </a:t>
            </a:r>
            <a:r>
              <a:rPr lang="en-US" b="1" dirty="0" smtClean="0">
                <a:solidFill>
                  <a:srgbClr val="FF0000"/>
                </a:solidFill>
                <a:latin typeface="Arial" pitchFamily="34" charset="0"/>
                <a:cs typeface="Arial" pitchFamily="34" charset="0"/>
              </a:rPr>
              <a:t>few albeit very important cases such laminar flow through regularly shaped conduits!</a:t>
            </a:r>
            <a:endParaRPr lang="en-US" b="1" dirty="0">
              <a:solidFill>
                <a:srgbClr val="FF0000"/>
              </a:solidFill>
              <a:latin typeface="Arial" pitchFamily="34" charset="0"/>
              <a:cs typeface="Arial" pitchFamily="34" charset="0"/>
            </a:endParaRPr>
          </a:p>
        </p:txBody>
      </p:sp>
      <p:pic>
        <p:nvPicPr>
          <p:cNvPr id="20" name="Image 13" descr="Claude-Louis-Marie-Henri-Navier-1785-1836.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991950" y="352365"/>
            <a:ext cx="7556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age 14" descr="George-Gabriel-Stokes-1819-1903.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063513" y="352365"/>
            <a:ext cx="660400"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ZoneTexte 15"/>
          <p:cNvSpPr txBox="1">
            <a:spLocks noChangeArrowheads="1"/>
          </p:cNvSpPr>
          <p:nvPr/>
        </p:nvSpPr>
        <p:spPr bwMode="auto">
          <a:xfrm>
            <a:off x="6781201" y="1447800"/>
            <a:ext cx="10358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fr-FR" sz="1000" b="1" dirty="0">
                <a:cs typeface="Arial" pitchFamily="34" charset="0"/>
              </a:rPr>
              <a:t>Claude Navier</a:t>
            </a:r>
          </a:p>
          <a:p>
            <a:pPr algn="ctr" eaLnBrk="1" hangingPunct="1"/>
            <a:r>
              <a:rPr lang="fr-FR" sz="1000" b="1" dirty="0">
                <a:cs typeface="Arial" pitchFamily="34" charset="0"/>
              </a:rPr>
              <a:t>1785-1836</a:t>
            </a:r>
          </a:p>
        </p:txBody>
      </p:sp>
      <p:sp>
        <p:nvSpPr>
          <p:cNvPr id="23" name="ZoneTexte 16"/>
          <p:cNvSpPr txBox="1">
            <a:spLocks noChangeArrowheads="1"/>
          </p:cNvSpPr>
          <p:nvPr/>
        </p:nvSpPr>
        <p:spPr bwMode="auto">
          <a:xfrm>
            <a:off x="7759313" y="1447800"/>
            <a:ext cx="11560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fr-FR" sz="1000" b="1" dirty="0">
                <a:cs typeface="Arial" pitchFamily="34" charset="0"/>
              </a:rPr>
              <a:t>Georges Stokes</a:t>
            </a:r>
          </a:p>
          <a:p>
            <a:pPr algn="ctr" eaLnBrk="1" hangingPunct="1"/>
            <a:r>
              <a:rPr lang="fr-FR" sz="1000" b="1" dirty="0">
                <a:cs typeface="Arial" pitchFamily="34" charset="0"/>
              </a:rPr>
              <a:t>1819-1903</a:t>
            </a:r>
          </a:p>
        </p:txBody>
      </p:sp>
      <p:sp>
        <p:nvSpPr>
          <p:cNvPr id="3" name="Rectangle 2"/>
          <p:cNvSpPr/>
          <p:nvPr/>
        </p:nvSpPr>
        <p:spPr>
          <a:xfrm>
            <a:off x="49213" y="1341377"/>
            <a:ext cx="5930333" cy="566309"/>
          </a:xfrm>
          <a:prstGeom prst="rect">
            <a:avLst/>
          </a:prstGeom>
        </p:spPr>
        <p:txBody>
          <a:bodyPr wrap="square">
            <a:spAutoFit/>
          </a:bodyPr>
          <a:lstStyle/>
          <a:p>
            <a:pPr lvl="1">
              <a:lnSpc>
                <a:spcPct val="110000"/>
              </a:lnSpc>
              <a:spcBef>
                <a:spcPts val="0"/>
              </a:spcBef>
              <a:spcAft>
                <a:spcPts val="600"/>
              </a:spcAft>
            </a:pPr>
            <a:r>
              <a:rPr lang="en-US" b="1" dirty="0">
                <a:solidFill>
                  <a:srgbClr val="FF0000"/>
                </a:solidFill>
                <a:cs typeface="Arial" pitchFamily="34" charset="0"/>
              </a:rPr>
              <a:t>Newton’s Second Law</a:t>
            </a:r>
            <a:r>
              <a:rPr lang="en-US" dirty="0">
                <a:cs typeface="Arial" pitchFamily="34" charset="0"/>
              </a:rPr>
              <a:t>: </a:t>
            </a:r>
            <a:r>
              <a:rPr lang="en-US" dirty="0" smtClean="0">
                <a:cs typeface="Arial" pitchFamily="34" charset="0"/>
              </a:rPr>
              <a:t> change </a:t>
            </a:r>
            <a:r>
              <a:rPr lang="en-US" dirty="0">
                <a:cs typeface="Arial" pitchFamily="34" charset="0"/>
              </a:rPr>
              <a:t>of momentum equals the sum of forces (</a:t>
            </a:r>
            <a:r>
              <a:rPr lang="en-US" i="1" dirty="0">
                <a:cs typeface="Arial" pitchFamily="34" charset="0"/>
              </a:rPr>
              <a:t>p</a:t>
            </a:r>
            <a:r>
              <a:rPr lang="en-US" dirty="0">
                <a:cs typeface="Arial" pitchFamily="34" charset="0"/>
              </a:rPr>
              <a:t> = pressure,</a:t>
            </a:r>
            <a:r>
              <a:rPr lang="en-US" i="1" dirty="0">
                <a:cs typeface="Arial" pitchFamily="34" charset="0"/>
              </a:rPr>
              <a:t> µ </a:t>
            </a:r>
            <a:r>
              <a:rPr lang="en-US" dirty="0">
                <a:cs typeface="Arial" pitchFamily="34" charset="0"/>
              </a:rPr>
              <a:t>= viscosity, </a:t>
            </a:r>
            <a:r>
              <a:rPr lang="en-US" b="1" i="1" dirty="0">
                <a:cs typeface="Arial" pitchFamily="34" charset="0"/>
              </a:rPr>
              <a:t>f</a:t>
            </a:r>
            <a:r>
              <a:rPr lang="en-US" dirty="0">
                <a:cs typeface="Arial" pitchFamily="34" charset="0"/>
              </a:rPr>
              <a:t> = external force density).</a:t>
            </a:r>
          </a:p>
        </p:txBody>
      </p:sp>
    </p:spTree>
    <p:extLst>
      <p:ext uri="{BB962C8B-B14F-4D97-AF65-F5344CB8AC3E}">
        <p14:creationId xmlns:p14="http://schemas.microsoft.com/office/powerpoint/2010/main" val="40227598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a:xfrm>
            <a:off x="457200" y="609600"/>
            <a:ext cx="8229600" cy="579438"/>
          </a:xfrm>
        </p:spPr>
        <p:txBody>
          <a:bodyPr anchor="b">
            <a:spAutoFit/>
          </a:bodyPr>
          <a:lstStyle/>
          <a:p>
            <a:pPr eaLnBrk="1" hangingPunct="1"/>
            <a:r>
              <a:rPr lang="en-US" altLang="en-US" sz="3200" b="1" dirty="0" smtClean="0">
                <a:solidFill>
                  <a:schemeClr val="tx1"/>
                </a:solidFill>
              </a:rPr>
              <a:t>Numerical Approach to Solving PDEs</a:t>
            </a:r>
          </a:p>
        </p:txBody>
      </p:sp>
      <p:sp>
        <p:nvSpPr>
          <p:cNvPr id="18435" name="Text Box 4"/>
          <p:cNvSpPr txBox="1">
            <a:spLocks noChangeArrowheads="1"/>
          </p:cNvSpPr>
          <p:nvPr/>
        </p:nvSpPr>
        <p:spPr bwMode="auto">
          <a:xfrm>
            <a:off x="79375" y="2286000"/>
            <a:ext cx="1371600" cy="944563"/>
          </a:xfrm>
          <a:prstGeom prst="rect">
            <a:avLst/>
          </a:prstGeom>
          <a:solidFill>
            <a:schemeClr val="bg1"/>
          </a:solidFill>
          <a:ln w="28575">
            <a:solidFill>
              <a:schemeClr val="tx1"/>
            </a:solidFill>
            <a:miter lim="800000"/>
            <a:headEnd/>
            <a:tailEnd/>
          </a:ln>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800" b="1"/>
              <a:t>Governing Equations ICS/BCS</a:t>
            </a:r>
          </a:p>
        </p:txBody>
      </p:sp>
      <p:sp>
        <p:nvSpPr>
          <p:cNvPr id="18436" name="Text Box 5"/>
          <p:cNvSpPr txBox="1">
            <a:spLocks noChangeArrowheads="1"/>
          </p:cNvSpPr>
          <p:nvPr/>
        </p:nvSpPr>
        <p:spPr bwMode="auto">
          <a:xfrm>
            <a:off x="1831975" y="2590800"/>
            <a:ext cx="1752600" cy="395288"/>
          </a:xfrm>
          <a:prstGeom prst="rect">
            <a:avLst/>
          </a:prstGeom>
          <a:solidFill>
            <a:schemeClr val="bg1"/>
          </a:solidFill>
          <a:ln w="28575">
            <a:solidFill>
              <a:schemeClr val="tx1"/>
            </a:solidFill>
            <a:miter lim="800000"/>
            <a:headEnd/>
            <a:tailEnd/>
          </a:ln>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800" b="1"/>
              <a:t>Discretization</a:t>
            </a:r>
          </a:p>
        </p:txBody>
      </p:sp>
      <p:sp>
        <p:nvSpPr>
          <p:cNvPr id="18437" name="Text Box 6"/>
          <p:cNvSpPr txBox="1">
            <a:spLocks noChangeArrowheads="1"/>
          </p:cNvSpPr>
          <p:nvPr/>
        </p:nvSpPr>
        <p:spPr bwMode="auto">
          <a:xfrm>
            <a:off x="3962400" y="2286000"/>
            <a:ext cx="1371600" cy="944563"/>
          </a:xfrm>
          <a:prstGeom prst="rect">
            <a:avLst/>
          </a:prstGeom>
          <a:solidFill>
            <a:schemeClr val="bg1"/>
          </a:solidFill>
          <a:ln w="28575">
            <a:solidFill>
              <a:schemeClr val="tx1"/>
            </a:solidFill>
            <a:miter lim="800000"/>
            <a:headEnd/>
            <a:tailEnd/>
          </a:ln>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800" b="1"/>
              <a:t>System of Algebraic Equations</a:t>
            </a:r>
          </a:p>
        </p:txBody>
      </p:sp>
      <p:sp>
        <p:nvSpPr>
          <p:cNvPr id="18438" name="Text Box 7"/>
          <p:cNvSpPr txBox="1">
            <a:spLocks noChangeArrowheads="1"/>
          </p:cNvSpPr>
          <p:nvPr/>
        </p:nvSpPr>
        <p:spPr bwMode="auto">
          <a:xfrm>
            <a:off x="5791200" y="2286000"/>
            <a:ext cx="1219200" cy="974725"/>
          </a:xfrm>
          <a:prstGeom prst="rect">
            <a:avLst/>
          </a:prstGeom>
          <a:solidFill>
            <a:schemeClr val="bg1"/>
          </a:solidFill>
          <a:ln w="28575">
            <a:solidFill>
              <a:schemeClr val="tx1"/>
            </a:solidFill>
            <a:miter lim="800000"/>
            <a:headEnd/>
            <a:tailEnd/>
          </a:ln>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800" b="1"/>
              <a:t>Equation (Matrix) Solver</a:t>
            </a:r>
            <a:r>
              <a:rPr lang="en-US" altLang="en-US" sz="2000">
                <a:latin typeface="Times New Roman" pitchFamily="18" charset="0"/>
              </a:rPr>
              <a:t> </a:t>
            </a:r>
          </a:p>
        </p:txBody>
      </p:sp>
      <p:sp>
        <p:nvSpPr>
          <p:cNvPr id="18439" name="Text Box 8"/>
          <p:cNvSpPr txBox="1">
            <a:spLocks noChangeArrowheads="1"/>
          </p:cNvSpPr>
          <p:nvPr/>
        </p:nvSpPr>
        <p:spPr bwMode="auto">
          <a:xfrm>
            <a:off x="7391400" y="2438400"/>
            <a:ext cx="1752600" cy="669925"/>
          </a:xfrm>
          <a:prstGeom prst="rect">
            <a:avLst/>
          </a:prstGeom>
          <a:solidFill>
            <a:schemeClr val="bg1"/>
          </a:solidFill>
          <a:ln w="28575">
            <a:solidFill>
              <a:schemeClr val="tx1"/>
            </a:solidFill>
            <a:miter lim="800000"/>
            <a:headEnd/>
            <a:tailEnd/>
          </a:ln>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spcBef>
                <a:spcPct val="50000"/>
              </a:spcBef>
              <a:buFontTx/>
              <a:buNone/>
            </a:pPr>
            <a:r>
              <a:rPr lang="en-US" altLang="en-US" sz="1800" b="1"/>
              <a:t>Approximate Solution</a:t>
            </a:r>
          </a:p>
        </p:txBody>
      </p:sp>
      <p:sp>
        <p:nvSpPr>
          <p:cNvPr id="18440" name="Line 9"/>
          <p:cNvSpPr>
            <a:spLocks noChangeShapeType="1"/>
          </p:cNvSpPr>
          <p:nvPr/>
        </p:nvSpPr>
        <p:spPr bwMode="auto">
          <a:xfrm>
            <a:off x="1450975" y="2819400"/>
            <a:ext cx="381000" cy="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41" name="Line 10"/>
          <p:cNvSpPr>
            <a:spLocks noChangeShapeType="1"/>
          </p:cNvSpPr>
          <p:nvPr/>
        </p:nvSpPr>
        <p:spPr bwMode="auto">
          <a:xfrm>
            <a:off x="3584575" y="2819400"/>
            <a:ext cx="381000" cy="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42" name="Line 11"/>
          <p:cNvSpPr>
            <a:spLocks noChangeShapeType="1"/>
          </p:cNvSpPr>
          <p:nvPr/>
        </p:nvSpPr>
        <p:spPr bwMode="auto">
          <a:xfrm>
            <a:off x="5334000" y="2819400"/>
            <a:ext cx="457200" cy="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43" name="Line 12"/>
          <p:cNvSpPr>
            <a:spLocks noChangeShapeType="1"/>
          </p:cNvSpPr>
          <p:nvPr/>
        </p:nvSpPr>
        <p:spPr bwMode="auto">
          <a:xfrm flipV="1">
            <a:off x="7010400" y="2819400"/>
            <a:ext cx="381000" cy="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8444" name="Text Box 15"/>
          <p:cNvSpPr txBox="1">
            <a:spLocks noChangeArrowheads="1"/>
          </p:cNvSpPr>
          <p:nvPr/>
        </p:nvSpPr>
        <p:spPr bwMode="auto">
          <a:xfrm>
            <a:off x="76200" y="3581400"/>
            <a:ext cx="152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1800" b="1"/>
              <a:t>Continuous Solutions</a:t>
            </a:r>
          </a:p>
        </p:txBody>
      </p:sp>
      <p:sp>
        <p:nvSpPr>
          <p:cNvPr id="18445" name="Text Box 17"/>
          <p:cNvSpPr txBox="1">
            <a:spLocks noChangeArrowheads="1"/>
          </p:cNvSpPr>
          <p:nvPr/>
        </p:nvSpPr>
        <p:spPr bwMode="auto">
          <a:xfrm>
            <a:off x="1600200" y="3581400"/>
            <a:ext cx="2286000"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90000"/>
              </a:lnSpc>
              <a:spcBef>
                <a:spcPct val="50000"/>
              </a:spcBef>
              <a:buFontTx/>
              <a:buNone/>
            </a:pPr>
            <a:r>
              <a:rPr lang="en-US" altLang="en-US" sz="1800" b="1" dirty="0">
                <a:solidFill>
                  <a:schemeClr val="tx2"/>
                </a:solidFill>
              </a:rPr>
              <a:t>Finite-Difference</a:t>
            </a:r>
          </a:p>
          <a:p>
            <a:pPr algn="ctr" eaLnBrk="1" hangingPunct="1">
              <a:lnSpc>
                <a:spcPct val="90000"/>
              </a:lnSpc>
              <a:spcBef>
                <a:spcPct val="50000"/>
              </a:spcBef>
              <a:buFontTx/>
              <a:buNone/>
            </a:pPr>
            <a:r>
              <a:rPr lang="en-US" altLang="en-US" sz="1800" b="1" dirty="0">
                <a:solidFill>
                  <a:schemeClr val="tx2"/>
                </a:solidFill>
              </a:rPr>
              <a:t> Finite-Volume </a:t>
            </a:r>
          </a:p>
          <a:p>
            <a:pPr algn="ctr" eaLnBrk="1" hangingPunct="1">
              <a:lnSpc>
                <a:spcPct val="90000"/>
              </a:lnSpc>
              <a:spcBef>
                <a:spcPct val="50000"/>
              </a:spcBef>
              <a:buFontTx/>
              <a:buNone/>
            </a:pPr>
            <a:r>
              <a:rPr lang="en-US" altLang="en-US" sz="1800" b="1" dirty="0">
                <a:solidFill>
                  <a:schemeClr val="tx2"/>
                </a:solidFill>
              </a:rPr>
              <a:t>Finite-Element </a:t>
            </a:r>
          </a:p>
          <a:p>
            <a:pPr algn="ctr" eaLnBrk="1" hangingPunct="1">
              <a:lnSpc>
                <a:spcPct val="90000"/>
              </a:lnSpc>
              <a:spcBef>
                <a:spcPct val="50000"/>
              </a:spcBef>
              <a:buFontTx/>
              <a:buNone/>
            </a:pPr>
            <a:r>
              <a:rPr lang="en-US" altLang="en-US" sz="1800" b="1" dirty="0">
                <a:solidFill>
                  <a:schemeClr val="tx2"/>
                </a:solidFill>
              </a:rPr>
              <a:t>Spectral </a:t>
            </a:r>
            <a:r>
              <a:rPr lang="en-US" altLang="en-US" sz="1800" b="1" dirty="0" smtClean="0">
                <a:solidFill>
                  <a:schemeClr val="tx2"/>
                </a:solidFill>
              </a:rPr>
              <a:t>Methods </a:t>
            </a:r>
            <a:endParaRPr lang="en-US" altLang="en-US" sz="1800" b="1" dirty="0">
              <a:solidFill>
                <a:schemeClr val="tx2"/>
              </a:solidFill>
            </a:endParaRPr>
          </a:p>
          <a:p>
            <a:pPr algn="ctr" eaLnBrk="1" hangingPunct="1">
              <a:lnSpc>
                <a:spcPct val="90000"/>
              </a:lnSpc>
              <a:spcBef>
                <a:spcPct val="50000"/>
              </a:spcBef>
              <a:buFontTx/>
              <a:buNone/>
            </a:pPr>
            <a:r>
              <a:rPr lang="en-US" altLang="en-US" sz="1800" b="1" dirty="0">
                <a:solidFill>
                  <a:schemeClr val="tx2"/>
                </a:solidFill>
              </a:rPr>
              <a:t>Boundary Element</a:t>
            </a:r>
          </a:p>
        </p:txBody>
      </p:sp>
      <p:sp>
        <p:nvSpPr>
          <p:cNvPr id="18446" name="Text Box 18"/>
          <p:cNvSpPr txBox="1">
            <a:spLocks noChangeArrowheads="1"/>
          </p:cNvSpPr>
          <p:nvPr/>
        </p:nvSpPr>
        <p:spPr bwMode="auto">
          <a:xfrm>
            <a:off x="3962400" y="3581400"/>
            <a:ext cx="13716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1800" b="1"/>
              <a:t>Discrete Nodal Values</a:t>
            </a:r>
          </a:p>
        </p:txBody>
      </p:sp>
      <p:sp>
        <p:nvSpPr>
          <p:cNvPr id="18447" name="Text Box 19"/>
          <p:cNvSpPr txBox="1">
            <a:spLocks noChangeArrowheads="1"/>
          </p:cNvSpPr>
          <p:nvPr/>
        </p:nvSpPr>
        <p:spPr bwMode="auto">
          <a:xfrm>
            <a:off x="5410200" y="3581400"/>
            <a:ext cx="1676400"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90000"/>
              </a:lnSpc>
              <a:spcBef>
                <a:spcPct val="50000"/>
              </a:spcBef>
              <a:buFontTx/>
              <a:buNone/>
            </a:pPr>
            <a:r>
              <a:rPr lang="en-US" altLang="en-US" sz="1800" b="1"/>
              <a:t>Tridiagonal </a:t>
            </a:r>
          </a:p>
          <a:p>
            <a:pPr algn="ctr" eaLnBrk="1" hangingPunct="1">
              <a:lnSpc>
                <a:spcPct val="90000"/>
              </a:lnSpc>
              <a:spcBef>
                <a:spcPct val="50000"/>
              </a:spcBef>
              <a:buFontTx/>
              <a:buNone/>
            </a:pPr>
            <a:r>
              <a:rPr lang="en-US" altLang="en-US" sz="1800" b="1"/>
              <a:t>ADI          </a:t>
            </a:r>
          </a:p>
          <a:p>
            <a:pPr algn="ctr" eaLnBrk="1" hangingPunct="1">
              <a:lnSpc>
                <a:spcPct val="90000"/>
              </a:lnSpc>
              <a:spcBef>
                <a:spcPct val="50000"/>
              </a:spcBef>
              <a:buFontTx/>
              <a:buNone/>
            </a:pPr>
            <a:r>
              <a:rPr lang="en-US" altLang="en-US" sz="1800" b="1"/>
              <a:t>SOR     </a:t>
            </a:r>
          </a:p>
          <a:p>
            <a:pPr algn="ctr" eaLnBrk="1" hangingPunct="1">
              <a:lnSpc>
                <a:spcPct val="90000"/>
              </a:lnSpc>
              <a:spcBef>
                <a:spcPct val="50000"/>
              </a:spcBef>
              <a:buFontTx/>
              <a:buNone/>
            </a:pPr>
            <a:r>
              <a:rPr lang="en-US" altLang="en-US" sz="1800" b="1"/>
              <a:t>Gauss-Seidel</a:t>
            </a:r>
          </a:p>
          <a:p>
            <a:pPr algn="ctr" eaLnBrk="1" hangingPunct="1">
              <a:lnSpc>
                <a:spcPct val="90000"/>
              </a:lnSpc>
              <a:spcBef>
                <a:spcPct val="50000"/>
              </a:spcBef>
              <a:buFontTx/>
              <a:buNone/>
            </a:pPr>
            <a:r>
              <a:rPr lang="en-US" altLang="en-US" sz="1800" b="1"/>
              <a:t>Conjugate gradient </a:t>
            </a:r>
          </a:p>
          <a:p>
            <a:pPr algn="ctr" eaLnBrk="1" hangingPunct="1">
              <a:lnSpc>
                <a:spcPct val="90000"/>
              </a:lnSpc>
              <a:spcBef>
                <a:spcPct val="50000"/>
              </a:spcBef>
              <a:buFontTx/>
              <a:buNone/>
            </a:pPr>
            <a:r>
              <a:rPr lang="en-US" altLang="en-US" sz="1800" b="1"/>
              <a:t>Gaussian elimination</a:t>
            </a:r>
          </a:p>
        </p:txBody>
      </p:sp>
      <p:sp>
        <p:nvSpPr>
          <p:cNvPr id="18448" name="Text Box 21"/>
          <p:cNvSpPr txBox="1">
            <a:spLocks noChangeArrowheads="1"/>
          </p:cNvSpPr>
          <p:nvPr/>
        </p:nvSpPr>
        <p:spPr bwMode="auto">
          <a:xfrm>
            <a:off x="7467600" y="3591719"/>
            <a:ext cx="1600200" cy="1117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90000"/>
              </a:lnSpc>
              <a:spcBef>
                <a:spcPct val="50000"/>
              </a:spcBef>
              <a:buFontTx/>
              <a:buNone/>
            </a:pPr>
            <a:r>
              <a:rPr lang="en-US" altLang="en-US" sz="1800" b="1" i="1" dirty="0" err="1" smtClean="0"/>
              <a:t>u</a:t>
            </a:r>
            <a:r>
              <a:rPr lang="en-US" altLang="en-US" sz="1800" b="1" i="1" baseline="-25000" dirty="0" err="1" smtClean="0"/>
              <a:t>i</a:t>
            </a:r>
            <a:r>
              <a:rPr lang="en-US" altLang="en-US" sz="1800" b="1" i="1" baseline="-25000" dirty="0" smtClean="0"/>
              <a:t> </a:t>
            </a:r>
            <a:r>
              <a:rPr lang="en-US" altLang="en-US" sz="1800" b="1" dirty="0"/>
              <a:t>(</a:t>
            </a:r>
            <a:r>
              <a:rPr lang="en-US" altLang="en-US" sz="1800" b="1" i="1" dirty="0" err="1"/>
              <a:t>x,y,z,t</a:t>
            </a:r>
            <a:r>
              <a:rPr lang="en-US" altLang="en-US" sz="1800" b="1" dirty="0"/>
              <a:t>)</a:t>
            </a:r>
          </a:p>
          <a:p>
            <a:pPr algn="ctr" eaLnBrk="1" hangingPunct="1">
              <a:lnSpc>
                <a:spcPct val="90000"/>
              </a:lnSpc>
              <a:spcBef>
                <a:spcPct val="50000"/>
              </a:spcBef>
              <a:buFontTx/>
              <a:buNone/>
            </a:pPr>
            <a:r>
              <a:rPr lang="en-US" altLang="en-US" sz="1800" b="1" i="1" dirty="0"/>
              <a:t>p </a:t>
            </a:r>
            <a:r>
              <a:rPr lang="en-US" altLang="en-US" sz="1800" b="1" dirty="0"/>
              <a:t>(</a:t>
            </a:r>
            <a:r>
              <a:rPr lang="en-US" altLang="en-US" sz="1800" b="1" i="1" dirty="0" err="1"/>
              <a:t>x,y,z,t</a:t>
            </a:r>
            <a:r>
              <a:rPr lang="en-US" altLang="en-US" sz="1800" b="1" dirty="0"/>
              <a:t>)</a:t>
            </a:r>
          </a:p>
          <a:p>
            <a:pPr algn="ctr" eaLnBrk="1" hangingPunct="1">
              <a:lnSpc>
                <a:spcPct val="90000"/>
              </a:lnSpc>
              <a:spcBef>
                <a:spcPct val="50000"/>
              </a:spcBef>
              <a:buFontTx/>
              <a:buNone/>
            </a:pPr>
            <a:r>
              <a:rPr lang="en-US" altLang="en-US" sz="1800" b="1" i="1" dirty="0"/>
              <a:t>T </a:t>
            </a:r>
            <a:r>
              <a:rPr lang="en-US" altLang="en-US" sz="1800" b="1" dirty="0"/>
              <a:t>(</a:t>
            </a:r>
            <a:r>
              <a:rPr lang="en-US" altLang="en-US" sz="1800" b="1" i="1" dirty="0" err="1"/>
              <a:t>x,y,z,t</a:t>
            </a:r>
            <a:r>
              <a:rPr lang="en-US" altLang="en-US" sz="1800" b="1" dirty="0" smtClean="0"/>
              <a:t>)</a:t>
            </a:r>
            <a:endParaRPr lang="en-US" altLang="en-US" sz="1800" b="1" dirty="0"/>
          </a:p>
        </p:txBody>
      </p:sp>
    </p:spTree>
    <p:extLst>
      <p:ext uri="{BB962C8B-B14F-4D97-AF65-F5344CB8AC3E}">
        <p14:creationId xmlns:p14="http://schemas.microsoft.com/office/powerpoint/2010/main" val="1350656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81000" y="304800"/>
            <a:ext cx="8077200" cy="1143000"/>
          </a:xfrm>
        </p:spPr>
        <p:txBody>
          <a:bodyPr>
            <a:normAutofit/>
          </a:bodyPr>
          <a:lstStyle/>
          <a:p>
            <a:pPr eaLnBrk="1" hangingPunct="1">
              <a:defRPr/>
            </a:pPr>
            <a:r>
              <a:rPr lang="en-US" sz="3200" b="1" dirty="0" smtClean="0">
                <a:solidFill>
                  <a:srgbClr val="FF0000"/>
                </a:solidFill>
              </a:rPr>
              <a:t>What is Computational Fluid Dynamics (CFD)?</a:t>
            </a:r>
          </a:p>
        </p:txBody>
      </p:sp>
      <p:sp>
        <p:nvSpPr>
          <p:cNvPr id="7172" name="Rectangle 3"/>
          <p:cNvSpPr>
            <a:spLocks noGrp="1" noChangeArrowheads="1"/>
          </p:cNvSpPr>
          <p:nvPr>
            <p:ph type="body" idx="1"/>
          </p:nvPr>
        </p:nvSpPr>
        <p:spPr>
          <a:xfrm>
            <a:off x="609600" y="1676400"/>
            <a:ext cx="7772400" cy="1524000"/>
          </a:xfrm>
        </p:spPr>
        <p:txBody>
          <a:bodyPr>
            <a:normAutofit/>
          </a:bodyPr>
          <a:lstStyle/>
          <a:p>
            <a:pPr marL="0" indent="0">
              <a:lnSpc>
                <a:spcPct val="90000"/>
              </a:lnSpc>
              <a:buNone/>
            </a:pPr>
            <a:r>
              <a:rPr lang="en-US" sz="2400" b="1" dirty="0" smtClean="0">
                <a:effectLst/>
                <a:latin typeface="Times New Roman"/>
                <a:ea typeface="Calibri"/>
              </a:rPr>
              <a:t>Computational fluid dynamics (CFD) is the science of predicting the behavior of fluid flow and related transport phenomena, e.g. heat transfer, chemical kinetics etc., by solving the governing equations using numerical methods.</a:t>
            </a:r>
            <a:endParaRPr lang="en-US" altLang="en-US" sz="2400" b="1" dirty="0" smtClean="0"/>
          </a:p>
        </p:txBody>
      </p:sp>
      <p:pic>
        <p:nvPicPr>
          <p:cNvPr id="2" name="Milk Crown Phenomenon - FLOW-3D CFD Simulation.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05370" y="3429000"/>
            <a:ext cx="3819525" cy="2675154"/>
          </a:xfrm>
          <a:prstGeom prst="rect">
            <a:avLst/>
          </a:prstGeom>
        </p:spPr>
      </p:pic>
    </p:spTree>
    <p:extLst>
      <p:ext uri="{BB962C8B-B14F-4D97-AF65-F5344CB8AC3E}">
        <p14:creationId xmlns:p14="http://schemas.microsoft.com/office/powerpoint/2010/main" val="35307372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repeatCount="indefinite"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385763" y="203200"/>
            <a:ext cx="8420100" cy="608013"/>
          </a:xfrm>
        </p:spPr>
        <p:txBody>
          <a:bodyPr/>
          <a:lstStyle/>
          <a:p>
            <a:r>
              <a:rPr lang="en-US" altLang="en-US" sz="3200" b="1" dirty="0" smtClean="0">
                <a:solidFill>
                  <a:schemeClr val="tx1"/>
                </a:solidFill>
                <a:cs typeface="Arial" pitchFamily="34" charset="0"/>
              </a:rPr>
              <a:t>CFD Modeling Cycle</a:t>
            </a:r>
          </a:p>
        </p:txBody>
      </p:sp>
      <p:grpSp>
        <p:nvGrpSpPr>
          <p:cNvPr id="12291" name="Group 1"/>
          <p:cNvGrpSpPr>
            <a:grpSpLocks/>
          </p:cNvGrpSpPr>
          <p:nvPr/>
        </p:nvGrpSpPr>
        <p:grpSpPr bwMode="auto">
          <a:xfrm>
            <a:off x="615950" y="1066800"/>
            <a:ext cx="4914900" cy="5600700"/>
            <a:chOff x="1600200" y="1066800"/>
            <a:chExt cx="4914900" cy="5600700"/>
          </a:xfrm>
        </p:grpSpPr>
        <p:sp>
          <p:nvSpPr>
            <p:cNvPr id="12296" name="AutoShape 4"/>
            <p:cNvSpPr>
              <a:spLocks noChangeArrowheads="1"/>
            </p:cNvSpPr>
            <p:nvPr/>
          </p:nvSpPr>
          <p:spPr bwMode="auto">
            <a:xfrm>
              <a:off x="2781300" y="1066800"/>
              <a:ext cx="3657600" cy="100806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r>
                <a:rPr lang="en-US" altLang="en-US" sz="2400" b="1">
                  <a:cs typeface="Arial" pitchFamily="34" charset="0"/>
                </a:rPr>
                <a:t>Device Concept</a:t>
              </a:r>
              <a:br>
                <a:rPr lang="en-US" altLang="en-US" sz="2400" b="1">
                  <a:cs typeface="Arial" pitchFamily="34" charset="0"/>
                </a:rPr>
              </a:br>
              <a:r>
                <a:rPr lang="en-US" altLang="en-US" sz="1800" b="1">
                  <a:cs typeface="Arial" pitchFamily="34" charset="0"/>
                </a:rPr>
                <a:t>Develop CAE Model</a:t>
              </a:r>
            </a:p>
          </p:txBody>
        </p:sp>
        <p:sp>
          <p:nvSpPr>
            <p:cNvPr id="12297" name="AutoShape 5"/>
            <p:cNvSpPr>
              <a:spLocks noChangeArrowheads="1"/>
            </p:cNvSpPr>
            <p:nvPr/>
          </p:nvSpPr>
          <p:spPr bwMode="auto">
            <a:xfrm>
              <a:off x="2781965" y="2552700"/>
              <a:ext cx="3657600" cy="100806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r>
                <a:rPr lang="en-US" altLang="en-US" sz="2200" b="1">
                  <a:cs typeface="Arial" pitchFamily="34" charset="0"/>
                </a:rPr>
                <a:t>Governing Equations</a:t>
              </a:r>
              <a:br>
                <a:rPr lang="en-US" altLang="en-US" sz="2200" b="1">
                  <a:cs typeface="Arial" pitchFamily="34" charset="0"/>
                </a:rPr>
              </a:br>
              <a:r>
                <a:rPr lang="en-US" altLang="en-US" sz="1800" b="1">
                  <a:cs typeface="Arial" pitchFamily="34" charset="0"/>
                </a:rPr>
                <a:t>Discretization - Mesh Generation </a:t>
              </a:r>
              <a:endParaRPr lang="en-US" altLang="en-US" sz="2200" b="1">
                <a:cs typeface="Arial" pitchFamily="34" charset="0"/>
              </a:endParaRPr>
            </a:p>
          </p:txBody>
        </p:sp>
        <p:sp>
          <p:nvSpPr>
            <p:cNvPr id="12298" name="AutoShape 6"/>
            <p:cNvSpPr>
              <a:spLocks noChangeArrowheads="1"/>
            </p:cNvSpPr>
            <p:nvPr/>
          </p:nvSpPr>
          <p:spPr bwMode="auto">
            <a:xfrm>
              <a:off x="2743200" y="4038600"/>
              <a:ext cx="3714750" cy="11049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endParaRPr lang="en-US" altLang="en-US" sz="2200" b="1">
                <a:cs typeface="Arial" pitchFamily="34" charset="0"/>
              </a:endParaRPr>
            </a:p>
            <a:p>
              <a:pPr algn="ctr" eaLnBrk="1" hangingPunct="1"/>
              <a:r>
                <a:rPr lang="en-US" altLang="en-US" sz="2200" b="1">
                  <a:cs typeface="Arial" pitchFamily="34" charset="0"/>
                </a:rPr>
                <a:t>Algebraic System</a:t>
              </a:r>
            </a:p>
            <a:p>
              <a:pPr algn="ctr" eaLnBrk="1" hangingPunct="1"/>
              <a:r>
                <a:rPr lang="en-US" altLang="en-US" sz="2200" b="1">
                  <a:cs typeface="Arial" pitchFamily="34" charset="0"/>
                </a:rPr>
                <a:t>of Equations</a:t>
              </a:r>
            </a:p>
            <a:p>
              <a:pPr algn="ctr" eaLnBrk="1" hangingPunct="1"/>
              <a:r>
                <a:rPr lang="en-US" altLang="en-US" sz="1800" b="1">
                  <a:cs typeface="Arial" pitchFamily="34" charset="0"/>
                </a:rPr>
                <a:t>Choose Solution Algorithm</a:t>
              </a:r>
              <a:br>
                <a:rPr lang="en-US" altLang="en-US" sz="1800" b="1">
                  <a:cs typeface="Arial" pitchFamily="34" charset="0"/>
                </a:rPr>
              </a:br>
              <a:endParaRPr lang="en-US" altLang="en-US" sz="1800" b="1">
                <a:cs typeface="Arial" pitchFamily="34" charset="0"/>
              </a:endParaRPr>
            </a:p>
          </p:txBody>
        </p:sp>
        <p:sp>
          <p:nvSpPr>
            <p:cNvPr id="12299" name="AutoShape 8"/>
            <p:cNvSpPr>
              <a:spLocks noChangeArrowheads="1"/>
            </p:cNvSpPr>
            <p:nvPr/>
          </p:nvSpPr>
          <p:spPr bwMode="auto">
            <a:xfrm>
              <a:off x="2508250" y="5659438"/>
              <a:ext cx="4006850" cy="100806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r>
                <a:rPr lang="en-US" altLang="en-US" sz="2200" b="1" dirty="0" smtClean="0">
                  <a:cs typeface="Arial" pitchFamily="34" charset="0"/>
                </a:rPr>
                <a:t>Solution and Post Processing</a:t>
              </a:r>
              <a:r>
                <a:rPr lang="en-US" altLang="en-US" sz="2200" b="1" dirty="0">
                  <a:cs typeface="Arial" pitchFamily="34" charset="0"/>
                </a:rPr>
                <a:t/>
              </a:r>
              <a:br>
                <a:rPr lang="en-US" altLang="en-US" sz="2200" b="1" dirty="0">
                  <a:cs typeface="Arial" pitchFamily="34" charset="0"/>
                </a:rPr>
              </a:br>
              <a:r>
                <a:rPr lang="en-US" altLang="en-US" sz="1800" b="1" dirty="0">
                  <a:cs typeface="Arial" pitchFamily="34" charset="0"/>
                </a:rPr>
                <a:t>Data Analysis - Interpretation</a:t>
              </a:r>
            </a:p>
          </p:txBody>
        </p:sp>
        <p:cxnSp>
          <p:nvCxnSpPr>
            <p:cNvPr id="22" name="Straight Arrow Connector 21"/>
            <p:cNvCxnSpPr/>
            <p:nvPr/>
          </p:nvCxnSpPr>
          <p:spPr>
            <a:xfrm rot="5400000">
              <a:off x="4400551" y="5391150"/>
              <a:ext cx="417512" cy="1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5400000">
              <a:off x="4400550" y="3789363"/>
              <a:ext cx="417513" cy="1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5400000">
              <a:off x="4400551" y="2305050"/>
              <a:ext cx="417512" cy="1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2299" idx="1"/>
            </p:cNvCxnSpPr>
            <p:nvPr/>
          </p:nvCxnSpPr>
          <p:spPr>
            <a:xfrm flipH="1">
              <a:off x="1600200" y="6163469"/>
              <a:ext cx="908050" cy="87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304" name="Line 13"/>
            <p:cNvSpPr>
              <a:spLocks noChangeShapeType="1"/>
            </p:cNvSpPr>
            <p:nvPr/>
          </p:nvSpPr>
          <p:spPr bwMode="auto">
            <a:xfrm>
              <a:off x="1600200" y="1600200"/>
              <a:ext cx="0" cy="4572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5" name="Line 14"/>
            <p:cNvSpPr>
              <a:spLocks noChangeShapeType="1"/>
            </p:cNvSpPr>
            <p:nvPr/>
          </p:nvSpPr>
          <p:spPr bwMode="auto">
            <a:xfrm>
              <a:off x="1600200" y="1600200"/>
              <a:ext cx="1066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pic>
        <p:nvPicPr>
          <p:cNvPr id="1229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800" y="2179638"/>
            <a:ext cx="752475" cy="329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94" name="TextBox 4"/>
          <p:cNvSpPr txBox="1">
            <a:spLocks noChangeArrowheads="1"/>
          </p:cNvSpPr>
          <p:nvPr/>
        </p:nvSpPr>
        <p:spPr bwMode="auto">
          <a:xfrm>
            <a:off x="5561013" y="5537200"/>
            <a:ext cx="1452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r>
              <a:rPr lang="en-US" altLang="en-US" b="1" dirty="0"/>
              <a:t>Computational Mesh</a:t>
            </a:r>
          </a:p>
        </p:txBody>
      </p:sp>
      <p:sp>
        <p:nvSpPr>
          <p:cNvPr id="12295" name="TextBox 18"/>
          <p:cNvSpPr txBox="1">
            <a:spLocks noChangeArrowheads="1"/>
          </p:cNvSpPr>
          <p:nvPr/>
        </p:nvSpPr>
        <p:spPr bwMode="auto">
          <a:xfrm>
            <a:off x="5754687" y="1134844"/>
            <a:ext cx="27797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algn="ctr" eaLnBrk="1" hangingPunct="1"/>
            <a:r>
              <a:rPr lang="en-US" altLang="en-US" sz="1800" b="1" dirty="0" smtClean="0"/>
              <a:t>Piston Driven </a:t>
            </a:r>
            <a:br>
              <a:rPr lang="en-US" altLang="en-US" sz="1800" b="1" dirty="0" smtClean="0"/>
            </a:br>
            <a:r>
              <a:rPr lang="en-US" altLang="en-US" sz="1800" b="1" dirty="0" smtClean="0"/>
              <a:t>Droplet Generation</a:t>
            </a:r>
            <a:endParaRPr lang="en-US" altLang="en-US" sz="1800" b="1" dirty="0"/>
          </a:p>
        </p:txBody>
      </p:sp>
      <p:pic>
        <p:nvPicPr>
          <p:cNvPr id="18" name="DOD_Piston.avi">
            <a:hlinkClick r:id="" action="ppaction://media"/>
          </p:cNvPr>
          <p:cNvPicPr>
            <a:picLocks noChangeAspect="1" noChangeArrowheads="1"/>
          </p:cNvPicPr>
          <p:nvPr>
            <a:vide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7147308" y="1998575"/>
            <a:ext cx="1878445" cy="366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219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cs typeface="Arial" pitchFamily="34" charset="0"/>
              </a:rPr>
              <a:t>CFD </a:t>
            </a:r>
            <a:r>
              <a:rPr lang="en-US" altLang="en-US" b="1" dirty="0" smtClean="0">
                <a:cs typeface="Arial" pitchFamily="34" charset="0"/>
              </a:rPr>
              <a:t>Program Solution </a:t>
            </a:r>
            <a:r>
              <a:rPr lang="en-US" altLang="en-US" b="1" dirty="0">
                <a:cs typeface="Arial" pitchFamily="34" charset="0"/>
              </a:rPr>
              <a:t>Cycle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564758"/>
            <a:ext cx="7164187" cy="5257800"/>
          </a:xfrm>
        </p:spPr>
      </p:pic>
    </p:spTree>
    <p:extLst>
      <p:ext uri="{BB962C8B-B14F-4D97-AF65-F5344CB8AC3E}">
        <p14:creationId xmlns:p14="http://schemas.microsoft.com/office/powerpoint/2010/main" val="41950154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Title 1"/>
          <p:cNvSpPr>
            <a:spLocks noGrp="1"/>
          </p:cNvSpPr>
          <p:nvPr>
            <p:ph type="title" idx="4294967295"/>
          </p:nvPr>
        </p:nvSpPr>
        <p:spPr>
          <a:xfrm>
            <a:off x="461963" y="855663"/>
            <a:ext cx="8229600" cy="1143000"/>
          </a:xfrm>
        </p:spPr>
        <p:txBody>
          <a:bodyPr/>
          <a:lstStyle/>
          <a:p>
            <a:r>
              <a:rPr lang="en-US" altLang="en-US" sz="3200" b="1">
                <a:cs typeface="Arial" pitchFamily="34" charset="0"/>
              </a:rPr>
              <a:t>CFD Analysis Applied to Inkjet Printing</a:t>
            </a:r>
          </a:p>
        </p:txBody>
      </p:sp>
      <p:sp>
        <p:nvSpPr>
          <p:cNvPr id="762883" name="TextBox 3"/>
          <p:cNvSpPr txBox="1">
            <a:spLocks noChangeArrowheads="1"/>
          </p:cNvSpPr>
          <p:nvPr/>
        </p:nvSpPr>
        <p:spPr bwMode="auto">
          <a:xfrm>
            <a:off x="808038" y="2584450"/>
            <a:ext cx="7605712"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114300" indent="457200">
              <a:defRPr>
                <a:solidFill>
                  <a:schemeClr val="tx1"/>
                </a:solidFill>
                <a:latin typeface="Arial" pitchFamily="34" charset="0"/>
              </a:defRPr>
            </a:lvl2pPr>
            <a:lvl3pPr marL="10287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buFont typeface="Wingdings" pitchFamily="2" charset="2"/>
              <a:buChar char="Ø"/>
            </a:pPr>
            <a:r>
              <a:rPr lang="en-US" altLang="en-US" sz="2800" b="1">
                <a:cs typeface="Arial" pitchFamily="34" charset="0"/>
              </a:rPr>
              <a:t> Inkjet Printing Methods (DOD &amp; CIJ)</a:t>
            </a:r>
          </a:p>
          <a:p>
            <a:pPr>
              <a:buFont typeface="Wingdings" pitchFamily="2" charset="2"/>
              <a:buChar char="Ø"/>
            </a:pPr>
            <a:r>
              <a:rPr lang="en-US" altLang="en-US" sz="2800" b="1">
                <a:cs typeface="Arial" pitchFamily="34" charset="0"/>
              </a:rPr>
              <a:t> Phase Change Simulation</a:t>
            </a:r>
          </a:p>
          <a:p>
            <a:pPr>
              <a:buFont typeface="Wingdings" pitchFamily="2" charset="2"/>
              <a:buChar char="Ø"/>
            </a:pPr>
            <a:r>
              <a:rPr lang="en-US" altLang="en-US" sz="2800" b="1">
                <a:cs typeface="Arial" pitchFamily="34" charset="0"/>
              </a:rPr>
              <a:t> Thermal-Fluidic &amp; Free-Surface Analysis</a:t>
            </a:r>
          </a:p>
          <a:p>
            <a:pPr lvl="2">
              <a:buFontTx/>
              <a:buChar char="•"/>
            </a:pPr>
            <a:r>
              <a:rPr lang="en-US" altLang="en-US" sz="2000" b="1">
                <a:cs typeface="Arial" pitchFamily="34" charset="0"/>
              </a:rPr>
              <a:t>Droplet Generation</a:t>
            </a:r>
          </a:p>
          <a:p>
            <a:pPr lvl="2">
              <a:buFontTx/>
              <a:buChar char="•"/>
            </a:pPr>
            <a:r>
              <a:rPr lang="en-US" altLang="en-US" sz="2000" b="1">
                <a:cs typeface="Arial" pitchFamily="34" charset="0"/>
              </a:rPr>
              <a:t>Marangoni-Assisted Jet Instability</a:t>
            </a:r>
            <a:r>
              <a:rPr lang="en-US" altLang="en-US" sz="2800" b="1">
                <a:cs typeface="Arial" pitchFamily="34" charset="0"/>
              </a:rPr>
              <a:t> </a:t>
            </a:r>
          </a:p>
          <a:p>
            <a:pPr>
              <a:buFont typeface="Wingdings" pitchFamily="2" charset="2"/>
              <a:buChar char="Ø"/>
            </a:pPr>
            <a:r>
              <a:rPr lang="en-US" altLang="en-US" sz="2800" b="1">
                <a:cs typeface="Arial" pitchFamily="34" charset="0"/>
              </a:rPr>
              <a:t> Particle-Fluid Interactions</a:t>
            </a:r>
          </a:p>
          <a:p>
            <a:pPr lvl="2">
              <a:buFontTx/>
              <a:buChar char="•"/>
            </a:pPr>
            <a:r>
              <a:rPr lang="en-US" altLang="en-US" sz="2000" b="1">
                <a:cs typeface="Arial" pitchFamily="34" charset="0"/>
              </a:rPr>
              <a:t>Aerodynamic Analysis</a:t>
            </a:r>
          </a:p>
          <a:p>
            <a:pPr lvl="2">
              <a:buFontTx/>
              <a:buChar char="•"/>
            </a:pPr>
            <a:r>
              <a:rPr lang="en-US" altLang="en-US" sz="2000" b="1"/>
              <a:t>Nanofluids</a:t>
            </a:r>
            <a:endParaRPr lang="en-US" altLang="en-US" sz="2000" b="1">
              <a:cs typeface="Arial" pitchFamily="34" charset="0"/>
            </a:endParaRPr>
          </a:p>
          <a:p>
            <a:pPr>
              <a:buFont typeface="Wingdings" pitchFamily="2" charset="2"/>
              <a:buChar char="Ø"/>
            </a:pPr>
            <a:r>
              <a:rPr lang="en-US" altLang="en-US" sz="2800" b="1">
                <a:cs typeface="Arial" pitchFamily="34" charset="0"/>
              </a:rPr>
              <a:t> Fluid-Surface Interactions</a:t>
            </a:r>
          </a:p>
        </p:txBody>
      </p:sp>
    </p:spTree>
    <p:extLst>
      <p:ext uri="{BB962C8B-B14F-4D97-AF65-F5344CB8AC3E}">
        <p14:creationId xmlns:p14="http://schemas.microsoft.com/office/powerpoint/2010/main" val="29516124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idx="4294967295"/>
          </p:nvPr>
        </p:nvSpPr>
        <p:spPr/>
        <p:txBody>
          <a:bodyPr/>
          <a:lstStyle/>
          <a:p>
            <a:r>
              <a:rPr lang="en-US" altLang="en-US" sz="3200" b="1">
                <a:cs typeface="Arial" pitchFamily="34" charset="0"/>
              </a:rPr>
              <a:t>Microfluidic-based Printing</a:t>
            </a:r>
          </a:p>
        </p:txBody>
      </p:sp>
      <p:sp>
        <p:nvSpPr>
          <p:cNvPr id="231429" name="TextBox 4"/>
          <p:cNvSpPr txBox="1">
            <a:spLocks noChangeArrowheads="1"/>
          </p:cNvSpPr>
          <p:nvPr/>
        </p:nvSpPr>
        <p:spPr bwMode="auto">
          <a:xfrm>
            <a:off x="5122863" y="2362200"/>
            <a:ext cx="3273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en-US" sz="1800" b="1"/>
              <a:t>Continuous Printing</a:t>
            </a:r>
          </a:p>
        </p:txBody>
      </p:sp>
      <p:sp>
        <p:nvSpPr>
          <p:cNvPr id="231430" name="TextBox 5"/>
          <p:cNvSpPr txBox="1">
            <a:spLocks noChangeArrowheads="1"/>
          </p:cNvSpPr>
          <p:nvPr/>
        </p:nvSpPr>
        <p:spPr bwMode="auto">
          <a:xfrm>
            <a:off x="155575" y="2392363"/>
            <a:ext cx="37258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en-US" sz="1800" b="1"/>
              <a:t>Drop-on-Demand (DOD) Printing</a:t>
            </a:r>
          </a:p>
        </p:txBody>
      </p:sp>
      <p:pic>
        <p:nvPicPr>
          <p:cNvPr id="2314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5988" y="3006725"/>
            <a:ext cx="4271962" cy="2527300"/>
          </a:xfrm>
          <a:prstGeom prst="rect">
            <a:avLst/>
          </a:prstGeom>
          <a:noFill/>
          <a:extLst>
            <a:ext uri="{909E8E84-426E-40DD-AFC4-6F175D3DCCD1}">
              <a14:hiddenFill xmlns:a14="http://schemas.microsoft.com/office/drawing/2010/main">
                <a:solidFill>
                  <a:srgbClr val="FFFFFF"/>
                </a:solidFill>
              </a14:hiddenFill>
            </a:ext>
          </a:extLst>
        </p:spPr>
      </p:pic>
      <p:pic>
        <p:nvPicPr>
          <p:cNvPr id="2314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3121025"/>
            <a:ext cx="4378325" cy="2443163"/>
          </a:xfrm>
          <a:prstGeom prst="rect">
            <a:avLst/>
          </a:prstGeom>
          <a:noFill/>
          <a:extLst>
            <a:ext uri="{909E8E84-426E-40DD-AFC4-6F175D3DCCD1}">
              <a14:hiddenFill xmlns:a14="http://schemas.microsoft.com/office/drawing/2010/main">
                <a:solidFill>
                  <a:srgbClr val="FFFFFF"/>
                </a:solidFill>
              </a14:hiddenFill>
            </a:ext>
          </a:extLst>
        </p:spPr>
      </p:pic>
      <p:sp>
        <p:nvSpPr>
          <p:cNvPr id="231434" name="Line 10"/>
          <p:cNvSpPr>
            <a:spLocks noChangeShapeType="1"/>
          </p:cNvSpPr>
          <p:nvPr/>
        </p:nvSpPr>
        <p:spPr bwMode="auto">
          <a:xfrm>
            <a:off x="4533900" y="2468563"/>
            <a:ext cx="0" cy="3457575"/>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1435" name="Text Box 11"/>
          <p:cNvSpPr txBox="1">
            <a:spLocks noChangeArrowheads="1"/>
          </p:cNvSpPr>
          <p:nvPr/>
        </p:nvSpPr>
        <p:spPr bwMode="auto">
          <a:xfrm>
            <a:off x="309563" y="5964238"/>
            <a:ext cx="3994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solidFill>
                  <a:srgbClr val="FF0000"/>
                </a:solidFill>
              </a:rPr>
              <a:t>30,000 Drops Generated per sec from each Nozzle</a:t>
            </a:r>
          </a:p>
        </p:txBody>
      </p:sp>
      <p:sp>
        <p:nvSpPr>
          <p:cNvPr id="231436" name="Text Box 12"/>
          <p:cNvSpPr txBox="1">
            <a:spLocks noChangeArrowheads="1"/>
          </p:cNvSpPr>
          <p:nvPr/>
        </p:nvSpPr>
        <p:spPr bwMode="auto">
          <a:xfrm>
            <a:off x="4725988" y="5926138"/>
            <a:ext cx="3994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solidFill>
                  <a:srgbClr val="FF0000"/>
                </a:solidFill>
              </a:rPr>
              <a:t>500,000 Drops Generated per sec from each Nozzle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xfrm>
            <a:off x="385763" y="395288"/>
            <a:ext cx="8218487" cy="642937"/>
          </a:xfrm>
        </p:spPr>
        <p:txBody>
          <a:bodyPr/>
          <a:lstStyle/>
          <a:p>
            <a:r>
              <a:rPr lang="it-IT" altLang="en-US" sz="2800" b="1"/>
              <a:t>Emerging Microfluidic Printing Applications</a:t>
            </a:r>
          </a:p>
        </p:txBody>
      </p:sp>
      <p:sp>
        <p:nvSpPr>
          <p:cNvPr id="270339" name="Rectangle 3"/>
          <p:cNvSpPr>
            <a:spLocks noGrp="1" noChangeArrowheads="1"/>
          </p:cNvSpPr>
          <p:nvPr>
            <p:ph type="body" sz="half" idx="1"/>
          </p:nvPr>
        </p:nvSpPr>
        <p:spPr>
          <a:xfrm>
            <a:off x="1835150" y="1484313"/>
            <a:ext cx="2686050" cy="4537075"/>
          </a:xfrm>
        </p:spPr>
        <p:txBody>
          <a:bodyPr/>
          <a:lstStyle/>
          <a:p>
            <a:pPr marL="173038" indent="-173038">
              <a:lnSpc>
                <a:spcPct val="90000"/>
              </a:lnSpc>
            </a:pPr>
            <a:r>
              <a:rPr lang="it-IT" altLang="en-US" sz="1800" b="1"/>
              <a:t>Photovoltaics</a:t>
            </a:r>
          </a:p>
          <a:p>
            <a:pPr marL="173038" indent="-173038">
              <a:lnSpc>
                <a:spcPct val="90000"/>
              </a:lnSpc>
            </a:pPr>
            <a:r>
              <a:rPr lang="it-IT" altLang="en-US" sz="1800" b="1"/>
              <a:t>Fuel Cells</a:t>
            </a:r>
          </a:p>
          <a:p>
            <a:pPr marL="173038" indent="-173038">
              <a:lnSpc>
                <a:spcPct val="90000"/>
              </a:lnSpc>
            </a:pPr>
            <a:r>
              <a:rPr lang="it-IT" altLang="en-US" sz="1800" b="1"/>
              <a:t>Batteries</a:t>
            </a:r>
          </a:p>
          <a:p>
            <a:pPr marL="173038" indent="-173038">
              <a:lnSpc>
                <a:spcPct val="90000"/>
              </a:lnSpc>
            </a:pPr>
            <a:endParaRPr lang="it-IT" altLang="en-US" sz="1800" b="1"/>
          </a:p>
          <a:p>
            <a:pPr marL="173038" indent="-173038">
              <a:lnSpc>
                <a:spcPct val="90000"/>
              </a:lnSpc>
            </a:pPr>
            <a:endParaRPr lang="it-IT" altLang="en-US" sz="1800" b="1"/>
          </a:p>
          <a:p>
            <a:pPr marL="173038" indent="-173038">
              <a:lnSpc>
                <a:spcPct val="90000"/>
              </a:lnSpc>
            </a:pPr>
            <a:r>
              <a:rPr lang="it-IT" altLang="en-US" sz="1800" b="1"/>
              <a:t>Flex circuits</a:t>
            </a:r>
          </a:p>
          <a:p>
            <a:pPr marL="173038" indent="-173038">
              <a:lnSpc>
                <a:spcPct val="90000"/>
              </a:lnSpc>
            </a:pPr>
            <a:r>
              <a:rPr lang="it-IT" altLang="en-US" sz="1800" b="1"/>
              <a:t>Smart Textiles</a:t>
            </a:r>
          </a:p>
          <a:p>
            <a:pPr marL="173038" indent="-173038">
              <a:lnSpc>
                <a:spcPct val="90000"/>
              </a:lnSpc>
            </a:pPr>
            <a:r>
              <a:rPr lang="it-IT" altLang="en-US" sz="1800" b="1"/>
              <a:t>PCB Photomasks</a:t>
            </a:r>
          </a:p>
          <a:p>
            <a:pPr marL="173038" indent="-173038">
              <a:lnSpc>
                <a:spcPct val="90000"/>
              </a:lnSpc>
            </a:pPr>
            <a:r>
              <a:rPr lang="it-IT" altLang="en-US" sz="1800" b="1"/>
              <a:t>Interconnects</a:t>
            </a:r>
          </a:p>
          <a:p>
            <a:pPr marL="173038" indent="-173038">
              <a:lnSpc>
                <a:spcPct val="90000"/>
              </a:lnSpc>
            </a:pPr>
            <a:endParaRPr lang="it-IT" altLang="en-US" sz="1800" b="1"/>
          </a:p>
          <a:p>
            <a:pPr marL="173038" indent="-173038">
              <a:lnSpc>
                <a:spcPct val="90000"/>
              </a:lnSpc>
            </a:pPr>
            <a:endParaRPr lang="it-IT" altLang="en-US" sz="1800" b="1"/>
          </a:p>
          <a:p>
            <a:pPr marL="173038" indent="-173038">
              <a:lnSpc>
                <a:spcPct val="90000"/>
              </a:lnSpc>
            </a:pPr>
            <a:r>
              <a:rPr lang="it-IT" altLang="en-US" sz="1800" b="1"/>
              <a:t>Flat Panel Display</a:t>
            </a:r>
          </a:p>
          <a:p>
            <a:pPr marL="173038" indent="-173038">
              <a:lnSpc>
                <a:spcPct val="90000"/>
              </a:lnSpc>
            </a:pPr>
            <a:r>
              <a:rPr lang="it-IT" altLang="en-US" sz="1800" b="1"/>
              <a:t>PLED</a:t>
            </a:r>
          </a:p>
          <a:p>
            <a:pPr marL="173038" indent="-173038">
              <a:lnSpc>
                <a:spcPct val="90000"/>
              </a:lnSpc>
            </a:pPr>
            <a:r>
              <a:rPr lang="it-IT" altLang="en-US" sz="1800" b="1"/>
              <a:t>LCD</a:t>
            </a:r>
          </a:p>
          <a:p>
            <a:pPr marL="173038" indent="-173038">
              <a:lnSpc>
                <a:spcPct val="90000"/>
              </a:lnSpc>
            </a:pPr>
            <a:r>
              <a:rPr lang="it-IT" altLang="en-US" sz="1800" b="1"/>
              <a:t>Color filters</a:t>
            </a:r>
          </a:p>
          <a:p>
            <a:pPr marL="173038" indent="-173038">
              <a:lnSpc>
                <a:spcPct val="90000"/>
              </a:lnSpc>
            </a:pPr>
            <a:r>
              <a:rPr lang="it-IT" altLang="en-US" sz="1800" b="1"/>
              <a:t>Flexible displays</a:t>
            </a:r>
          </a:p>
        </p:txBody>
      </p:sp>
      <p:pic>
        <p:nvPicPr>
          <p:cNvPr id="270340" name="Picture 4" descr="cella sol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1270000"/>
            <a:ext cx="1554162" cy="1584325"/>
          </a:xfrm>
          <a:prstGeom prst="rect">
            <a:avLst/>
          </a:prstGeom>
          <a:noFill/>
          <a:extLst>
            <a:ext uri="{909E8E84-426E-40DD-AFC4-6F175D3DCCD1}">
              <a14:hiddenFill xmlns:a14="http://schemas.microsoft.com/office/drawing/2010/main">
                <a:solidFill>
                  <a:srgbClr val="FFFFFF"/>
                </a:solidFill>
              </a14:hiddenFill>
            </a:ext>
          </a:extLst>
        </p:spPr>
      </p:pic>
      <p:pic>
        <p:nvPicPr>
          <p:cNvPr id="270341" name="Picture 5" descr="flexible electron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263" y="3014663"/>
            <a:ext cx="1512887" cy="1511300"/>
          </a:xfrm>
          <a:prstGeom prst="rect">
            <a:avLst/>
          </a:prstGeom>
          <a:noFill/>
          <a:extLst>
            <a:ext uri="{909E8E84-426E-40DD-AFC4-6F175D3DCCD1}">
              <a14:hiddenFill xmlns:a14="http://schemas.microsoft.com/office/drawing/2010/main">
                <a:solidFill>
                  <a:srgbClr val="FFFFFF"/>
                </a:solidFill>
              </a14:hiddenFill>
            </a:ext>
          </a:extLst>
        </p:spPr>
      </p:pic>
      <p:pic>
        <p:nvPicPr>
          <p:cNvPr id="2703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22263" y="4827588"/>
            <a:ext cx="1512887" cy="151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0343" name="Picture 7" descr="rfid poly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7913" y="1484313"/>
            <a:ext cx="1568450" cy="1512887"/>
          </a:xfrm>
          <a:prstGeom prst="rect">
            <a:avLst/>
          </a:prstGeom>
          <a:noFill/>
          <a:extLst>
            <a:ext uri="{909E8E84-426E-40DD-AFC4-6F175D3DCCD1}">
              <a14:hiddenFill xmlns:a14="http://schemas.microsoft.com/office/drawing/2010/main">
                <a:solidFill>
                  <a:srgbClr val="FFFFFF"/>
                </a:solidFill>
              </a14:hiddenFill>
            </a:ext>
          </a:extLst>
        </p:spPr>
      </p:pic>
      <p:pic>
        <p:nvPicPr>
          <p:cNvPr id="270344" name="Picture 8" descr="pcb exam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7913" y="3213100"/>
            <a:ext cx="1584325" cy="1511300"/>
          </a:xfrm>
          <a:prstGeom prst="rect">
            <a:avLst/>
          </a:prstGeom>
          <a:noFill/>
          <a:extLst>
            <a:ext uri="{909E8E84-426E-40DD-AFC4-6F175D3DCCD1}">
              <a14:hiddenFill xmlns:a14="http://schemas.microsoft.com/office/drawing/2010/main">
                <a:solidFill>
                  <a:srgbClr val="FFFFFF"/>
                </a:solidFill>
              </a14:hiddenFill>
            </a:ext>
          </a:extLst>
        </p:spPr>
      </p:pic>
      <p:pic>
        <p:nvPicPr>
          <p:cNvPr id="270345" name="Picture 9" descr="smart packag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4850" y="4941888"/>
            <a:ext cx="2087563" cy="1614487"/>
          </a:xfrm>
          <a:prstGeom prst="rect">
            <a:avLst/>
          </a:prstGeom>
          <a:noFill/>
          <a:extLst>
            <a:ext uri="{909E8E84-426E-40DD-AFC4-6F175D3DCCD1}">
              <a14:hiddenFill xmlns:a14="http://schemas.microsoft.com/office/drawing/2010/main">
                <a:solidFill>
                  <a:srgbClr val="FFFFFF"/>
                </a:solidFill>
              </a14:hiddenFill>
            </a:ext>
          </a:extLst>
        </p:spPr>
      </p:pic>
      <p:sp>
        <p:nvSpPr>
          <p:cNvPr id="270346" name="Rectangle 10"/>
          <p:cNvSpPr>
            <a:spLocks noChangeArrowheads="1"/>
          </p:cNvSpPr>
          <p:nvPr/>
        </p:nvSpPr>
        <p:spPr bwMode="auto">
          <a:xfrm>
            <a:off x="6702425" y="1803400"/>
            <a:ext cx="2238375"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73038" indent="-173038">
              <a:spcBef>
                <a:spcPct val="20000"/>
              </a:spcBef>
              <a:buChar char="•"/>
              <a:defRPr sz="2800">
                <a:solidFill>
                  <a:schemeClr val="tx1"/>
                </a:solidFill>
                <a:latin typeface="Arial" pitchFamily="34" charset="0"/>
              </a:defRPr>
            </a:lvl1pPr>
            <a:lvl2pPr marL="827088" indent="-285750">
              <a:spcBef>
                <a:spcPct val="20000"/>
              </a:spcBef>
              <a:buChar char="–"/>
              <a:defRPr sz="2400">
                <a:solidFill>
                  <a:schemeClr val="tx1"/>
                </a:solidFill>
                <a:latin typeface="Arial" pitchFamily="34" charset="0"/>
              </a:defRPr>
            </a:lvl2pPr>
            <a:lvl3pPr marL="1235075" indent="-228600">
              <a:spcBef>
                <a:spcPct val="20000"/>
              </a:spcBef>
              <a:buChar char="•"/>
              <a:defRPr sz="2000">
                <a:solidFill>
                  <a:schemeClr val="tx1"/>
                </a:solidFill>
                <a:latin typeface="Arial" pitchFamily="34" charset="0"/>
              </a:defRPr>
            </a:lvl3pPr>
            <a:lvl4pPr marL="1643063" indent="-228600">
              <a:spcBef>
                <a:spcPct val="20000"/>
              </a:spcBef>
              <a:buChar char="–"/>
              <a:defRPr>
                <a:solidFill>
                  <a:schemeClr val="tx1"/>
                </a:solidFill>
                <a:latin typeface="Arial" pitchFamily="34" charset="0"/>
              </a:defRPr>
            </a:lvl4pPr>
            <a:lvl5pPr marL="2057400" indent="-228600">
              <a:spcBef>
                <a:spcPct val="20000"/>
              </a:spcBef>
              <a:buChar char="»"/>
              <a:defRPr>
                <a:solidFill>
                  <a:schemeClr val="tx1"/>
                </a:solidFill>
                <a:latin typeface="Arial" pitchFamily="34" charset="0"/>
              </a:defRPr>
            </a:lvl5pPr>
            <a:lvl6pPr marL="2514600" indent="-228600" fontAlgn="base">
              <a:spcBef>
                <a:spcPct val="20000"/>
              </a:spcBef>
              <a:spcAft>
                <a:spcPct val="0"/>
              </a:spcAft>
              <a:buChar char="»"/>
              <a:defRPr>
                <a:solidFill>
                  <a:schemeClr val="tx1"/>
                </a:solidFill>
                <a:latin typeface="Arial" pitchFamily="34" charset="0"/>
              </a:defRPr>
            </a:lvl6pPr>
            <a:lvl7pPr marL="2971800" indent="-228600" fontAlgn="base">
              <a:spcBef>
                <a:spcPct val="20000"/>
              </a:spcBef>
              <a:spcAft>
                <a:spcPct val="0"/>
              </a:spcAft>
              <a:buChar char="»"/>
              <a:defRPr>
                <a:solidFill>
                  <a:schemeClr val="tx1"/>
                </a:solidFill>
                <a:latin typeface="Arial" pitchFamily="34" charset="0"/>
              </a:defRPr>
            </a:lvl7pPr>
            <a:lvl8pPr marL="3429000" indent="-228600" fontAlgn="base">
              <a:spcBef>
                <a:spcPct val="20000"/>
              </a:spcBef>
              <a:spcAft>
                <a:spcPct val="0"/>
              </a:spcAft>
              <a:buChar char="»"/>
              <a:defRPr>
                <a:solidFill>
                  <a:schemeClr val="tx1"/>
                </a:solidFill>
                <a:latin typeface="Arial" pitchFamily="34" charset="0"/>
              </a:defRPr>
            </a:lvl8pPr>
            <a:lvl9pPr marL="3886200" indent="-228600" fontAlgn="base">
              <a:spcBef>
                <a:spcPct val="20000"/>
              </a:spcBef>
              <a:spcAft>
                <a:spcPct val="0"/>
              </a:spcAft>
              <a:buChar char="»"/>
              <a:defRPr>
                <a:solidFill>
                  <a:schemeClr val="tx1"/>
                </a:solidFill>
                <a:latin typeface="Arial" pitchFamily="34" charset="0"/>
              </a:defRPr>
            </a:lvl9pPr>
          </a:lstStyle>
          <a:p>
            <a:pPr>
              <a:lnSpc>
                <a:spcPct val="90000"/>
              </a:lnSpc>
            </a:pPr>
            <a:r>
              <a:rPr lang="it-IT" altLang="en-US" sz="1800" b="1"/>
              <a:t>RF- ID</a:t>
            </a:r>
          </a:p>
          <a:p>
            <a:pPr>
              <a:lnSpc>
                <a:spcPct val="90000"/>
              </a:lnSpc>
            </a:pPr>
            <a:r>
              <a:rPr lang="it-IT" altLang="en-US" sz="1800" b="1"/>
              <a:t>Antennas</a:t>
            </a:r>
          </a:p>
          <a:p>
            <a:pPr>
              <a:lnSpc>
                <a:spcPct val="90000"/>
              </a:lnSpc>
            </a:pPr>
            <a:endParaRPr lang="it-IT" altLang="en-US" sz="1800" b="1"/>
          </a:p>
          <a:p>
            <a:pPr>
              <a:lnSpc>
                <a:spcPct val="90000"/>
              </a:lnSpc>
            </a:pPr>
            <a:endParaRPr lang="it-IT" altLang="en-US" sz="1800" b="1"/>
          </a:p>
          <a:p>
            <a:pPr>
              <a:lnSpc>
                <a:spcPct val="90000"/>
              </a:lnSpc>
            </a:pPr>
            <a:endParaRPr lang="it-IT" altLang="en-US" sz="1800" b="1"/>
          </a:p>
          <a:p>
            <a:pPr>
              <a:lnSpc>
                <a:spcPct val="90000"/>
              </a:lnSpc>
            </a:pPr>
            <a:endParaRPr lang="it-IT" altLang="en-US" sz="1800" b="1"/>
          </a:p>
          <a:p>
            <a:pPr>
              <a:lnSpc>
                <a:spcPct val="90000"/>
              </a:lnSpc>
            </a:pPr>
            <a:r>
              <a:rPr lang="it-IT" altLang="en-US" sz="1800" b="1"/>
              <a:t>Printed Circuit Boards</a:t>
            </a:r>
          </a:p>
          <a:p>
            <a:pPr>
              <a:lnSpc>
                <a:spcPct val="90000"/>
              </a:lnSpc>
            </a:pPr>
            <a:endParaRPr lang="it-IT" altLang="en-US" sz="1800" b="1"/>
          </a:p>
          <a:p>
            <a:pPr>
              <a:lnSpc>
                <a:spcPct val="90000"/>
              </a:lnSpc>
            </a:pPr>
            <a:endParaRPr lang="it-IT" altLang="en-US" sz="1800" b="1"/>
          </a:p>
          <a:p>
            <a:pPr>
              <a:lnSpc>
                <a:spcPct val="90000"/>
              </a:lnSpc>
            </a:pPr>
            <a:endParaRPr lang="it-IT" altLang="en-US" sz="1800" b="1"/>
          </a:p>
          <a:p>
            <a:pPr>
              <a:lnSpc>
                <a:spcPct val="90000"/>
              </a:lnSpc>
            </a:pPr>
            <a:endParaRPr lang="it-IT" altLang="en-US" sz="1800" b="1"/>
          </a:p>
          <a:p>
            <a:pPr>
              <a:lnSpc>
                <a:spcPct val="90000"/>
              </a:lnSpc>
            </a:pPr>
            <a:r>
              <a:rPr lang="it-IT" altLang="en-US" sz="1800" b="1"/>
              <a:t>Smart Packaging</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p:nvPr>
        </p:nvSpPr>
        <p:spPr>
          <a:xfrm>
            <a:off x="501650" y="357188"/>
            <a:ext cx="5219700" cy="709612"/>
          </a:xfrm>
        </p:spPr>
        <p:txBody>
          <a:bodyPr/>
          <a:lstStyle/>
          <a:p>
            <a:r>
              <a:rPr lang="en-US" altLang="en-US" sz="3200" b="1"/>
              <a:t>Coating of Stents</a:t>
            </a:r>
          </a:p>
        </p:txBody>
      </p:sp>
      <p:sp>
        <p:nvSpPr>
          <p:cNvPr id="585731" name="Text Box 3"/>
          <p:cNvSpPr txBox="1">
            <a:spLocks noChangeArrowheads="1"/>
          </p:cNvSpPr>
          <p:nvPr/>
        </p:nvSpPr>
        <p:spPr bwMode="auto">
          <a:xfrm>
            <a:off x="0" y="2546350"/>
            <a:ext cx="53530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1"/>
              <a:t>Current coating methods: dipping, ultrasonic spray coating, painting (air brush), and deposition along the struts using syringes.</a:t>
            </a:r>
            <a:r>
              <a:rPr lang="en-US" altLang="en-US" sz="1800"/>
              <a:t> </a:t>
            </a:r>
          </a:p>
        </p:txBody>
      </p:sp>
      <p:sp>
        <p:nvSpPr>
          <p:cNvPr id="585732" name="Text Box 4"/>
          <p:cNvSpPr txBox="1">
            <a:spLocks noChangeArrowheads="1"/>
          </p:cNvSpPr>
          <p:nvPr/>
        </p:nvSpPr>
        <p:spPr bwMode="auto">
          <a:xfrm>
            <a:off x="241300" y="1325563"/>
            <a:ext cx="58769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Stent</a:t>
            </a:r>
            <a:r>
              <a:rPr lang="en-US" altLang="en-US" sz="1800"/>
              <a:t> - </a:t>
            </a:r>
            <a:r>
              <a:rPr lang="en-US" altLang="en-US" sz="1800" b="1"/>
              <a:t>fabricated from metals/alloys/polymers and surface treated with materials that reduce the rejection mechanisms. </a:t>
            </a:r>
          </a:p>
        </p:txBody>
      </p:sp>
      <p:pic>
        <p:nvPicPr>
          <p:cNvPr id="585733" name="Picture 5" descr="st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3" y="4503738"/>
            <a:ext cx="3532187" cy="1933575"/>
          </a:xfrm>
          <a:prstGeom prst="rect">
            <a:avLst/>
          </a:prstGeom>
          <a:noFill/>
          <a:extLst>
            <a:ext uri="{909E8E84-426E-40DD-AFC4-6F175D3DCCD1}">
              <a14:hiddenFill xmlns:a14="http://schemas.microsoft.com/office/drawing/2010/main">
                <a:solidFill>
                  <a:srgbClr val="FFFFFF"/>
                </a:solidFill>
              </a14:hiddenFill>
            </a:ext>
          </a:extLst>
        </p:spPr>
      </p:pic>
      <p:pic>
        <p:nvPicPr>
          <p:cNvPr id="585734" name="Picture 6" descr="stent_lowr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0975" y="0"/>
            <a:ext cx="2454275" cy="3725863"/>
          </a:xfrm>
          <a:prstGeom prst="rect">
            <a:avLst/>
          </a:prstGeom>
          <a:noFill/>
          <a:extLst>
            <a:ext uri="{909E8E84-426E-40DD-AFC4-6F175D3DCCD1}">
              <a14:hiddenFill xmlns:a14="http://schemas.microsoft.com/office/drawing/2010/main">
                <a:solidFill>
                  <a:srgbClr val="FFFFFF"/>
                </a:solidFill>
              </a14:hiddenFill>
            </a:ext>
          </a:extLst>
        </p:spPr>
      </p:pic>
      <p:sp>
        <p:nvSpPr>
          <p:cNvPr id="585735" name="Text Box 7"/>
          <p:cNvSpPr txBox="1">
            <a:spLocks noChangeArrowheads="1"/>
          </p:cNvSpPr>
          <p:nvPr/>
        </p:nvSpPr>
        <p:spPr bwMode="auto">
          <a:xfrm>
            <a:off x="501650" y="3929063"/>
            <a:ext cx="3649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t>Ink-jet based Stent coating</a:t>
            </a:r>
            <a:r>
              <a:rPr lang="en-US" altLang="en-US" sz="1800"/>
              <a:t> </a:t>
            </a:r>
          </a:p>
        </p:txBody>
      </p:sp>
      <p:pic>
        <p:nvPicPr>
          <p:cNvPr id="585737" name="StentCoatingSide.wmv">
            <a:hlinkClick r:id="" action="ppaction://media"/>
          </p:cNvPr>
          <p:cNvPicPr>
            <a:picLocks noRot="1" noChangeAspect="1" noChangeArrowheads="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4956175" y="3759200"/>
            <a:ext cx="3840163" cy="2881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8573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585737"/>
                                        </p:tgtEl>
                                      </p:cBhvr>
                                    </p:cmd>
                                  </p:childTnLst>
                                </p:cTn>
                              </p:par>
                            </p:childTnLst>
                          </p:cTn>
                        </p:par>
                      </p:childTnLst>
                    </p:cTn>
                  </p:par>
                </p:childTnLst>
              </p:cTn>
              <p:nextCondLst>
                <p:cond evt="onClick" delay="0">
                  <p:tgtEl>
                    <p:spTgt spid="585737"/>
                  </p:tgtEl>
                </p:cond>
              </p:nextCondLst>
            </p:seq>
            <p:video>
              <p:cMediaNode>
                <p:cTn id="7" fill="hold" display="0">
                  <p:stCondLst>
                    <p:cond delay="indefinite"/>
                  </p:stCondLst>
                  <p:endCondLst>
                    <p:cond evt="onNext" delay="0">
                      <p:tgtEl>
                        <p:sldTgt/>
                      </p:tgtEl>
                    </p:cond>
                    <p:cond evt="onPrev" delay="0">
                      <p:tgtEl>
                        <p:sldTgt/>
                      </p:tgtEl>
                    </p:cond>
                  </p:endCondLst>
                </p:cTn>
                <p:tgtEl>
                  <p:spTgt spid="585737"/>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idx="4294967295"/>
          </p:nvPr>
        </p:nvSpPr>
        <p:spPr>
          <a:xfrm>
            <a:off x="0" y="164575"/>
            <a:ext cx="9144000" cy="573087"/>
          </a:xfrm>
          <a:noFill/>
        </p:spPr>
        <p:txBody>
          <a:bodyPr lIns="90488" tIns="44450" rIns="90488" bIns="44450" anchor="b"/>
          <a:lstStyle/>
          <a:p>
            <a:r>
              <a:rPr lang="en-US" altLang="en-US" sz="2800" b="1" dirty="0"/>
              <a:t>Multiphase Computational Fluid Dynamics (CFD)</a:t>
            </a:r>
          </a:p>
        </p:txBody>
      </p:sp>
      <p:sp>
        <p:nvSpPr>
          <p:cNvPr id="309253" name="Line 5"/>
          <p:cNvSpPr>
            <a:spLocks noChangeShapeType="1"/>
          </p:cNvSpPr>
          <p:nvPr/>
        </p:nvSpPr>
        <p:spPr bwMode="auto">
          <a:xfrm>
            <a:off x="4418013" y="3646488"/>
            <a:ext cx="1587" cy="2735262"/>
          </a:xfrm>
          <a:prstGeom prst="line">
            <a:avLst/>
          </a:prstGeom>
          <a:noFill/>
          <a:ln w="25400">
            <a:solidFill>
              <a:srgbClr val="FC0128"/>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309254" name="Picture 6" descr="Water Droplet II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05" y="1886744"/>
            <a:ext cx="1019175" cy="1522412"/>
          </a:xfrm>
          <a:prstGeom prst="rect">
            <a:avLst/>
          </a:prstGeom>
          <a:noFill/>
          <a:extLst>
            <a:ext uri="{909E8E84-426E-40DD-AFC4-6F175D3DCCD1}">
              <a14:hiddenFill xmlns:a14="http://schemas.microsoft.com/office/drawing/2010/main">
                <a:solidFill>
                  <a:srgbClr val="FFFFFF"/>
                </a:solidFill>
              </a14:hiddenFill>
            </a:ext>
          </a:extLst>
        </p:spPr>
      </p:pic>
      <p:pic>
        <p:nvPicPr>
          <p:cNvPr id="309256" name="Picture 8" descr="crow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630" y="1886744"/>
            <a:ext cx="1728787" cy="1371600"/>
          </a:xfrm>
          <a:prstGeom prst="rect">
            <a:avLst/>
          </a:prstGeom>
          <a:noFill/>
          <a:extLst>
            <a:ext uri="{909E8E84-426E-40DD-AFC4-6F175D3DCCD1}">
              <a14:hiddenFill xmlns:a14="http://schemas.microsoft.com/office/drawing/2010/main">
                <a:solidFill>
                  <a:srgbClr val="FFFFFF"/>
                </a:solidFill>
              </a14:hiddenFill>
            </a:ext>
          </a:extLst>
        </p:spPr>
      </p:pic>
      <p:sp>
        <p:nvSpPr>
          <p:cNvPr id="309257" name="Text Box 9"/>
          <p:cNvSpPr txBox="1">
            <a:spLocks noChangeArrowheads="1"/>
          </p:cNvSpPr>
          <p:nvPr/>
        </p:nvSpPr>
        <p:spPr bwMode="auto">
          <a:xfrm>
            <a:off x="2526528" y="739943"/>
            <a:ext cx="3263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b="1" dirty="0">
                <a:solidFill>
                  <a:schemeClr val="tx2"/>
                </a:solidFill>
              </a:rPr>
              <a:t>Tracking an Interface</a:t>
            </a:r>
          </a:p>
        </p:txBody>
      </p:sp>
      <p:pic>
        <p:nvPicPr>
          <p:cNvPr id="309258" name="Picture 102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6325" y="4522788"/>
            <a:ext cx="2152650"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0925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4311650"/>
            <a:ext cx="4303713" cy="1719263"/>
          </a:xfrm>
          <a:prstGeom prst="rect">
            <a:avLst/>
          </a:prstGeom>
          <a:noFill/>
          <a:extLst>
            <a:ext uri="{909E8E84-426E-40DD-AFC4-6F175D3DCCD1}">
              <a14:hiddenFill xmlns:a14="http://schemas.microsoft.com/office/drawing/2010/main">
                <a:solidFill>
                  <a:srgbClr val="FFFFFF"/>
                </a:solidFill>
              </a14:hiddenFill>
            </a:ext>
          </a:extLst>
        </p:spPr>
      </p:pic>
      <p:sp>
        <p:nvSpPr>
          <p:cNvPr id="309260" name="Text Box 12"/>
          <p:cNvSpPr txBox="1">
            <a:spLocks noChangeArrowheads="1"/>
          </p:cNvSpPr>
          <p:nvPr/>
        </p:nvSpPr>
        <p:spPr bwMode="auto">
          <a:xfrm>
            <a:off x="5800725" y="3582988"/>
            <a:ext cx="2112963"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800" b="1"/>
              <a:t>Eulerian Methods</a:t>
            </a:r>
            <a:r>
              <a:rPr lang="en-US" altLang="en-US" sz="1800"/>
              <a:t/>
            </a:r>
            <a:br>
              <a:rPr lang="en-US" altLang="en-US" sz="1800"/>
            </a:br>
            <a:r>
              <a:rPr lang="en-US" altLang="en-US" sz="1600" b="1"/>
              <a:t>(Fixed Grid)</a:t>
            </a:r>
          </a:p>
        </p:txBody>
      </p:sp>
      <p:sp>
        <p:nvSpPr>
          <p:cNvPr id="309261" name="Text Box 13"/>
          <p:cNvSpPr txBox="1">
            <a:spLocks noChangeArrowheads="1"/>
          </p:cNvSpPr>
          <p:nvPr/>
        </p:nvSpPr>
        <p:spPr bwMode="auto">
          <a:xfrm>
            <a:off x="885825" y="3640138"/>
            <a:ext cx="2649538"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800" b="1"/>
              <a:t>Lagrangian Methods</a:t>
            </a:r>
            <a:r>
              <a:rPr lang="en-US" altLang="en-US" sz="1800"/>
              <a:t/>
            </a:r>
            <a:br>
              <a:rPr lang="en-US" altLang="en-US" sz="1800"/>
            </a:br>
            <a:r>
              <a:rPr lang="en-US" altLang="en-US" sz="1600" b="1"/>
              <a:t>(Adaptive Grid)</a:t>
            </a:r>
          </a:p>
        </p:txBody>
      </p:sp>
      <p:sp>
        <p:nvSpPr>
          <p:cNvPr id="309262" name="Text Box 14"/>
          <p:cNvSpPr txBox="1">
            <a:spLocks noChangeArrowheads="1"/>
          </p:cNvSpPr>
          <p:nvPr/>
        </p:nvSpPr>
        <p:spPr bwMode="auto">
          <a:xfrm>
            <a:off x="5262563" y="6159500"/>
            <a:ext cx="3111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Volume of Fluid (VOF) Method*</a:t>
            </a:r>
          </a:p>
        </p:txBody>
      </p:sp>
      <p:pic>
        <p:nvPicPr>
          <p:cNvPr id="2" name="Milk Crown Phenomenon - FLOW-3D CFD Simulation.wmv">
            <a:hlinkClick r:id="" action="ppaction://media"/>
          </p:cNvPr>
          <p:cNvPicPr>
            <a:picLocks noRot="1" noChangeAspect="1"/>
          </p:cNvPicPr>
          <p:nvPr>
            <a:videoFile r:link="rId1"/>
          </p:nvPr>
        </p:nvPicPr>
        <p:blipFill>
          <a:blip r:embed="rId8"/>
          <a:stretch>
            <a:fillRect/>
          </a:stretch>
        </p:blipFill>
        <p:spPr>
          <a:xfrm>
            <a:off x="2613345" y="1244768"/>
            <a:ext cx="3090266" cy="21643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1222375" y="320675"/>
            <a:ext cx="6607175" cy="809625"/>
          </a:xfrm>
        </p:spPr>
        <p:txBody>
          <a:bodyPr/>
          <a:lstStyle/>
          <a:p>
            <a:r>
              <a:rPr lang="en-US" altLang="en-US" sz="3200" b="1" dirty="0" err="1"/>
              <a:t>Multiscale</a:t>
            </a:r>
            <a:r>
              <a:rPr lang="en-US" altLang="en-US" sz="3200" b="1" dirty="0"/>
              <a:t> Modeling</a:t>
            </a:r>
          </a:p>
        </p:txBody>
      </p:sp>
      <p:sp>
        <p:nvSpPr>
          <p:cNvPr id="351236" name="Text Box 4"/>
          <p:cNvSpPr txBox="1">
            <a:spLocks noChangeArrowheads="1"/>
          </p:cNvSpPr>
          <p:nvPr/>
        </p:nvSpPr>
        <p:spPr bwMode="auto">
          <a:xfrm>
            <a:off x="1254125" y="1266825"/>
            <a:ext cx="71231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1">
                <a:cs typeface="Times New Roman" pitchFamily="18" charset="0"/>
              </a:rPr>
              <a:t>Modeling Phenomena Across Multiple Length and Time Scales</a:t>
            </a:r>
          </a:p>
        </p:txBody>
      </p:sp>
      <p:pic>
        <p:nvPicPr>
          <p:cNvPr id="351238" name="Picture 6" descr="Multiscale Mode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213" y="1624013"/>
            <a:ext cx="6683375" cy="5102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4"/>
          <p:cNvSpPr>
            <a:spLocks noGrp="1" noChangeArrowheads="1"/>
          </p:cNvSpPr>
          <p:nvPr>
            <p:ph type="title" idx="4294967295"/>
          </p:nvPr>
        </p:nvSpPr>
        <p:spPr>
          <a:xfrm>
            <a:off x="660400" y="355600"/>
            <a:ext cx="7772400" cy="825500"/>
          </a:xfrm>
          <a:noFill/>
        </p:spPr>
        <p:txBody>
          <a:bodyPr/>
          <a:lstStyle/>
          <a:p>
            <a:r>
              <a:rPr lang="en-US" altLang="en-US" sz="3200" b="1"/>
              <a:t>Drop-on-Demand Printing</a:t>
            </a:r>
            <a:br>
              <a:rPr lang="en-US" altLang="en-US" sz="3200" b="1"/>
            </a:br>
            <a:r>
              <a:rPr lang="en-US" altLang="en-US" sz="2800" b="1"/>
              <a:t>Thermal Bubble Jet</a:t>
            </a:r>
          </a:p>
        </p:txBody>
      </p:sp>
      <p:grpSp>
        <p:nvGrpSpPr>
          <p:cNvPr id="209955" name="Group 35"/>
          <p:cNvGrpSpPr>
            <a:grpSpLocks/>
          </p:cNvGrpSpPr>
          <p:nvPr/>
        </p:nvGrpSpPr>
        <p:grpSpPr bwMode="auto">
          <a:xfrm>
            <a:off x="0" y="1585913"/>
            <a:ext cx="8882063" cy="4716462"/>
            <a:chOff x="0" y="999"/>
            <a:chExt cx="5595" cy="2971"/>
          </a:xfrm>
        </p:grpSpPr>
        <p:graphicFrame>
          <p:nvGraphicFramePr>
            <p:cNvPr id="209923" name="Object 37"/>
            <p:cNvGraphicFramePr>
              <a:graphicFrameLocks noChangeAspect="1"/>
            </p:cNvGraphicFramePr>
            <p:nvPr/>
          </p:nvGraphicFramePr>
          <p:xfrm>
            <a:off x="2921" y="1331"/>
            <a:ext cx="2674" cy="1875"/>
          </p:xfrm>
          <a:graphic>
            <a:graphicData uri="http://schemas.openxmlformats.org/presentationml/2006/ole">
              <mc:AlternateContent xmlns:mc="http://schemas.openxmlformats.org/markup-compatibility/2006">
                <mc:Choice xmlns:v="urn:schemas-microsoft-com:vml" Requires="v">
                  <p:oleObj spid="_x0000_s209976" name="Bitmap Image" r:id="rId4" imgW="3924848" imgH="2752381" progId="Paint.Picture">
                    <p:embed/>
                  </p:oleObj>
                </mc:Choice>
                <mc:Fallback>
                  <p:oleObj name="Bitmap Image" r:id="rId4" imgW="3924848" imgH="2752381" progId="Paint.Picture">
                    <p:embed/>
                    <p:pic>
                      <p:nvPicPr>
                        <p:cNvPr id="0"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 y="1331"/>
                          <a:ext cx="2674" cy="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9924" name="Picture 5" descr="TIJ 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 y="1067"/>
              <a:ext cx="2228" cy="2110"/>
            </a:xfrm>
            <a:prstGeom prst="rect">
              <a:avLst/>
            </a:prstGeom>
            <a:noFill/>
            <a:extLst>
              <a:ext uri="{909E8E84-426E-40DD-AFC4-6F175D3DCCD1}">
                <a14:hiddenFill xmlns:a14="http://schemas.microsoft.com/office/drawing/2010/main">
                  <a:solidFill>
                    <a:schemeClr val="accent1"/>
                  </a:solidFill>
                </a14:hiddenFill>
              </a:ext>
            </a:extLst>
          </p:spPr>
        </p:pic>
        <p:sp>
          <p:nvSpPr>
            <p:cNvPr id="209925" name="Rectangle 9"/>
            <p:cNvSpPr>
              <a:spLocks noChangeArrowheads="1"/>
            </p:cNvSpPr>
            <p:nvPr/>
          </p:nvSpPr>
          <p:spPr bwMode="auto">
            <a:xfrm>
              <a:off x="0" y="2845"/>
              <a:ext cx="911" cy="4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endParaRPr lang="en-US" altLang="en-US" sz="1800">
                <a:latin typeface="Times New Roman" pitchFamily="18" charset="0"/>
              </a:endParaRPr>
            </a:p>
          </p:txBody>
        </p:sp>
        <p:sp>
          <p:nvSpPr>
            <p:cNvPr id="209926" name="Rectangle 11"/>
            <p:cNvSpPr>
              <a:spLocks noChangeArrowheads="1"/>
            </p:cNvSpPr>
            <p:nvPr/>
          </p:nvSpPr>
          <p:spPr bwMode="auto">
            <a:xfrm>
              <a:off x="206" y="1047"/>
              <a:ext cx="589" cy="70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endParaRPr lang="en-US" altLang="en-US" sz="1800">
                <a:latin typeface="Times New Roman" pitchFamily="18" charset="0"/>
              </a:endParaRPr>
            </a:p>
          </p:txBody>
        </p:sp>
        <p:sp>
          <p:nvSpPr>
            <p:cNvPr id="209927" name="Rectangle 14"/>
            <p:cNvSpPr>
              <a:spLocks noChangeArrowheads="1"/>
            </p:cNvSpPr>
            <p:nvPr/>
          </p:nvSpPr>
          <p:spPr bwMode="auto">
            <a:xfrm>
              <a:off x="1462" y="999"/>
              <a:ext cx="602" cy="72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endParaRPr lang="en-US" altLang="en-US" sz="1800">
                <a:latin typeface="Times New Roman" pitchFamily="18" charset="0"/>
              </a:endParaRPr>
            </a:p>
          </p:txBody>
        </p:sp>
        <p:sp>
          <p:nvSpPr>
            <p:cNvPr id="209928" name="Rectangle 7"/>
            <p:cNvSpPr>
              <a:spLocks noChangeArrowheads="1"/>
            </p:cNvSpPr>
            <p:nvPr/>
          </p:nvSpPr>
          <p:spPr bwMode="auto">
            <a:xfrm>
              <a:off x="2313" y="2132"/>
              <a:ext cx="368" cy="3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endParaRPr lang="en-US" altLang="en-US" sz="1800">
                <a:latin typeface="Times New Roman" pitchFamily="18" charset="0"/>
              </a:endParaRPr>
            </a:p>
          </p:txBody>
        </p:sp>
        <p:sp>
          <p:nvSpPr>
            <p:cNvPr id="209929" name="Text Box 8"/>
            <p:cNvSpPr txBox="1">
              <a:spLocks noChangeArrowheads="1"/>
            </p:cNvSpPr>
            <p:nvPr/>
          </p:nvSpPr>
          <p:spPr bwMode="auto">
            <a:xfrm>
              <a:off x="2339" y="2252"/>
              <a:ext cx="34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50000"/>
                </a:spcBef>
              </a:pPr>
              <a:r>
                <a:rPr lang="en-US" altLang="en-US" sz="1600" b="1"/>
                <a:t>Ink</a:t>
              </a:r>
            </a:p>
          </p:txBody>
        </p:sp>
        <p:sp>
          <p:nvSpPr>
            <p:cNvPr id="209930" name="Text Box 10"/>
            <p:cNvSpPr txBox="1">
              <a:spLocks noChangeArrowheads="1"/>
            </p:cNvSpPr>
            <p:nvPr/>
          </p:nvSpPr>
          <p:spPr bwMode="auto">
            <a:xfrm>
              <a:off x="24" y="2765"/>
              <a:ext cx="703" cy="2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600" b="1"/>
                <a:t>Heater</a:t>
              </a:r>
            </a:p>
          </p:txBody>
        </p:sp>
        <p:sp>
          <p:nvSpPr>
            <p:cNvPr id="209931" name="Text Box 13"/>
            <p:cNvSpPr txBox="1">
              <a:spLocks noChangeArrowheads="1"/>
            </p:cNvSpPr>
            <p:nvPr/>
          </p:nvSpPr>
          <p:spPr bwMode="auto">
            <a:xfrm>
              <a:off x="348" y="1514"/>
              <a:ext cx="62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50000"/>
                </a:spcBef>
              </a:pPr>
              <a:r>
                <a:rPr lang="en-US" altLang="en-US" sz="1600" b="1"/>
                <a:t>Orifice</a:t>
              </a:r>
            </a:p>
          </p:txBody>
        </p:sp>
        <p:sp>
          <p:nvSpPr>
            <p:cNvPr id="209932" name="Text Box 39"/>
            <p:cNvSpPr txBox="1">
              <a:spLocks noChangeArrowheads="1"/>
            </p:cNvSpPr>
            <p:nvPr/>
          </p:nvSpPr>
          <p:spPr bwMode="auto">
            <a:xfrm>
              <a:off x="1840" y="3110"/>
              <a:ext cx="10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50000"/>
                </a:spcBef>
              </a:pPr>
              <a:r>
                <a:rPr lang="en-US" altLang="en-US" sz="1800" b="1"/>
                <a:t>Vapor Bubble</a:t>
              </a:r>
            </a:p>
          </p:txBody>
        </p:sp>
        <p:sp>
          <p:nvSpPr>
            <p:cNvPr id="209933" name="Line 40"/>
            <p:cNvSpPr>
              <a:spLocks noChangeShapeType="1"/>
            </p:cNvSpPr>
            <p:nvPr/>
          </p:nvSpPr>
          <p:spPr bwMode="auto">
            <a:xfrm flipH="1" flipV="1">
              <a:off x="1110" y="2233"/>
              <a:ext cx="917" cy="86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9934" name="Line 41"/>
            <p:cNvSpPr>
              <a:spLocks noChangeShapeType="1"/>
            </p:cNvSpPr>
            <p:nvPr/>
          </p:nvSpPr>
          <p:spPr bwMode="auto">
            <a:xfrm flipV="1">
              <a:off x="2667" y="2599"/>
              <a:ext cx="1248" cy="50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9935" name="Text Box 15"/>
            <p:cNvSpPr txBox="1">
              <a:spLocks noChangeArrowheads="1"/>
            </p:cNvSpPr>
            <p:nvPr/>
          </p:nvSpPr>
          <p:spPr bwMode="auto">
            <a:xfrm>
              <a:off x="1493" y="1514"/>
              <a:ext cx="132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600" b="1"/>
                <a:t>Pressure Chamber</a:t>
              </a:r>
            </a:p>
          </p:txBody>
        </p:sp>
        <p:sp>
          <p:nvSpPr>
            <p:cNvPr id="209936" name="Line 45"/>
            <p:cNvSpPr>
              <a:spLocks noChangeShapeType="1"/>
            </p:cNvSpPr>
            <p:nvPr/>
          </p:nvSpPr>
          <p:spPr bwMode="auto">
            <a:xfrm flipV="1">
              <a:off x="3287" y="3156"/>
              <a:ext cx="375" cy="0"/>
            </a:xfrm>
            <a:prstGeom prst="line">
              <a:avLst/>
            </a:prstGeom>
            <a:noFill/>
            <a:ln w="317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9937" name="Text Box 46"/>
            <p:cNvSpPr txBox="1">
              <a:spLocks noChangeArrowheads="1"/>
            </p:cNvSpPr>
            <p:nvPr/>
          </p:nvSpPr>
          <p:spPr bwMode="auto">
            <a:xfrm>
              <a:off x="2803" y="3686"/>
              <a:ext cx="1354" cy="19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b="1"/>
                <a:t>Heater pulse duration</a:t>
              </a:r>
            </a:p>
          </p:txBody>
        </p:sp>
        <p:sp>
          <p:nvSpPr>
            <p:cNvPr id="209938" name="Text Box 47"/>
            <p:cNvSpPr txBox="1">
              <a:spLocks noChangeArrowheads="1"/>
            </p:cNvSpPr>
            <p:nvPr/>
          </p:nvSpPr>
          <p:spPr bwMode="auto">
            <a:xfrm>
              <a:off x="3094" y="3201"/>
              <a:ext cx="8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50000"/>
                </a:spcBef>
              </a:pPr>
              <a:r>
                <a:rPr lang="en-US" altLang="en-US" sz="1800" b="1">
                  <a:sym typeface="Symbol" pitchFamily="18" charset="2"/>
                </a:rPr>
                <a:t> </a:t>
              </a:r>
              <a:r>
                <a:rPr lang="en-US" altLang="en-US" sz="1800" b="1"/>
                <a:t> 250 ns</a:t>
              </a:r>
            </a:p>
          </p:txBody>
        </p:sp>
        <p:grpSp>
          <p:nvGrpSpPr>
            <p:cNvPr id="209939" name="Group 49"/>
            <p:cNvGrpSpPr>
              <a:grpSpLocks/>
            </p:cNvGrpSpPr>
            <p:nvPr/>
          </p:nvGrpSpPr>
          <p:grpSpPr bwMode="auto">
            <a:xfrm>
              <a:off x="402" y="3004"/>
              <a:ext cx="2057" cy="966"/>
              <a:chOff x="527" y="3173"/>
              <a:chExt cx="2057" cy="966"/>
            </a:xfrm>
          </p:grpSpPr>
          <p:sp>
            <p:nvSpPr>
              <p:cNvPr id="209940" name="Line 21"/>
              <p:cNvSpPr>
                <a:spLocks noChangeShapeType="1"/>
              </p:cNvSpPr>
              <p:nvPr/>
            </p:nvSpPr>
            <p:spPr bwMode="auto">
              <a:xfrm flipV="1">
                <a:off x="920" y="3173"/>
                <a:ext cx="2" cy="746"/>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9941" name="Line 22"/>
              <p:cNvSpPr>
                <a:spLocks noChangeShapeType="1"/>
              </p:cNvSpPr>
              <p:nvPr/>
            </p:nvSpPr>
            <p:spPr bwMode="auto">
              <a:xfrm>
                <a:off x="917" y="3626"/>
                <a:ext cx="1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42" name="Line 23"/>
              <p:cNvSpPr>
                <a:spLocks noChangeShapeType="1"/>
              </p:cNvSpPr>
              <p:nvPr/>
            </p:nvSpPr>
            <p:spPr bwMode="auto">
              <a:xfrm>
                <a:off x="1067" y="3626"/>
                <a:ext cx="0" cy="2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43" name="Line 24"/>
              <p:cNvSpPr>
                <a:spLocks noChangeShapeType="1"/>
              </p:cNvSpPr>
              <p:nvPr/>
            </p:nvSpPr>
            <p:spPr bwMode="auto">
              <a:xfrm flipV="1">
                <a:off x="1498" y="3627"/>
                <a:ext cx="2" cy="2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44" name="Line 25"/>
              <p:cNvSpPr>
                <a:spLocks noChangeShapeType="1"/>
              </p:cNvSpPr>
              <p:nvPr/>
            </p:nvSpPr>
            <p:spPr bwMode="auto">
              <a:xfrm>
                <a:off x="1506" y="3630"/>
                <a:ext cx="1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45" name="Line 26"/>
              <p:cNvSpPr>
                <a:spLocks noChangeShapeType="1"/>
              </p:cNvSpPr>
              <p:nvPr/>
            </p:nvSpPr>
            <p:spPr bwMode="auto">
              <a:xfrm flipH="1">
                <a:off x="1640" y="3634"/>
                <a:ext cx="0" cy="2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946" name="Text Box 27"/>
              <p:cNvSpPr txBox="1">
                <a:spLocks noChangeArrowheads="1"/>
              </p:cNvSpPr>
              <p:nvPr/>
            </p:nvSpPr>
            <p:spPr bwMode="auto">
              <a:xfrm>
                <a:off x="829" y="3945"/>
                <a:ext cx="2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altLang="en-US" b="1"/>
                  <a:t>0</a:t>
                </a:r>
              </a:p>
            </p:txBody>
          </p:sp>
          <p:sp>
            <p:nvSpPr>
              <p:cNvPr id="209947" name="Text Box 29"/>
              <p:cNvSpPr txBox="1">
                <a:spLocks noChangeArrowheads="1"/>
              </p:cNvSpPr>
              <p:nvPr/>
            </p:nvSpPr>
            <p:spPr bwMode="auto">
              <a:xfrm>
                <a:off x="2412" y="3947"/>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altLang="en-US" b="1"/>
                  <a:t>t</a:t>
                </a:r>
              </a:p>
            </p:txBody>
          </p:sp>
          <p:sp>
            <p:nvSpPr>
              <p:cNvPr id="209948" name="Line 30"/>
              <p:cNvSpPr>
                <a:spLocks noChangeShapeType="1"/>
              </p:cNvSpPr>
              <p:nvPr/>
            </p:nvSpPr>
            <p:spPr bwMode="auto">
              <a:xfrm>
                <a:off x="921" y="3917"/>
                <a:ext cx="15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9949" name="Text Box 31"/>
              <p:cNvSpPr txBox="1">
                <a:spLocks noChangeArrowheads="1"/>
              </p:cNvSpPr>
              <p:nvPr/>
            </p:nvSpPr>
            <p:spPr bwMode="auto">
              <a:xfrm>
                <a:off x="1780" y="3516"/>
                <a:ext cx="4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altLang="en-US" sz="3200" b="1">
                    <a:latin typeface="Times New Roman" pitchFamily="18" charset="0"/>
                  </a:rPr>
                  <a:t>…</a:t>
                </a:r>
              </a:p>
            </p:txBody>
          </p:sp>
          <p:sp>
            <p:nvSpPr>
              <p:cNvPr id="209950" name="Text Box 32"/>
              <p:cNvSpPr txBox="1">
                <a:spLocks noChangeArrowheads="1"/>
              </p:cNvSpPr>
              <p:nvPr/>
            </p:nvSpPr>
            <p:spPr bwMode="auto">
              <a:xfrm>
                <a:off x="527" y="3198"/>
                <a:ext cx="3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b="1">
                    <a:latin typeface="Times New Roman" pitchFamily="18" charset="0"/>
                  </a:rPr>
                  <a:t>V(t)</a:t>
                </a:r>
              </a:p>
            </p:txBody>
          </p:sp>
          <p:sp>
            <p:nvSpPr>
              <p:cNvPr id="209951" name="Text Box 48"/>
              <p:cNvSpPr txBox="1">
                <a:spLocks noChangeArrowheads="1"/>
              </p:cNvSpPr>
              <p:nvPr/>
            </p:nvSpPr>
            <p:spPr bwMode="auto">
              <a:xfrm>
                <a:off x="965" y="3901"/>
                <a:ext cx="2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50000"/>
                  </a:spcBef>
                </a:pPr>
                <a:r>
                  <a:rPr lang="en-US" altLang="en-US" sz="1800" b="1">
                    <a:sym typeface="Symbol" pitchFamily="18" charset="2"/>
                  </a:rPr>
                  <a:t></a:t>
                </a:r>
              </a:p>
            </p:txBody>
          </p:sp>
        </p:grpSp>
        <p:sp>
          <p:nvSpPr>
            <p:cNvPr id="209953" name="Line 33"/>
            <p:cNvSpPr>
              <a:spLocks noChangeShapeType="1"/>
            </p:cNvSpPr>
            <p:nvPr/>
          </p:nvSpPr>
          <p:spPr bwMode="auto">
            <a:xfrm flipV="1">
              <a:off x="3481" y="3443"/>
              <a:ext cx="0" cy="24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818" name="Group 2"/>
          <p:cNvGrpSpPr>
            <a:grpSpLocks/>
          </p:cNvGrpSpPr>
          <p:nvPr/>
        </p:nvGrpSpPr>
        <p:grpSpPr bwMode="auto">
          <a:xfrm>
            <a:off x="5992813" y="5081588"/>
            <a:ext cx="1076325" cy="500062"/>
            <a:chOff x="3956" y="3039"/>
            <a:chExt cx="661" cy="315"/>
          </a:xfrm>
        </p:grpSpPr>
        <p:sp>
          <p:nvSpPr>
            <p:cNvPr id="290819" name="Freeform 3"/>
            <p:cNvSpPr>
              <a:spLocks/>
            </p:cNvSpPr>
            <p:nvPr/>
          </p:nvSpPr>
          <p:spPr bwMode="auto">
            <a:xfrm>
              <a:off x="3956" y="3039"/>
              <a:ext cx="661" cy="315"/>
            </a:xfrm>
            <a:custGeom>
              <a:avLst/>
              <a:gdLst>
                <a:gd name="T0" fmla="*/ 392 w 661"/>
                <a:gd name="T1" fmla="*/ 121 h 315"/>
                <a:gd name="T2" fmla="*/ 380 w 661"/>
                <a:gd name="T3" fmla="*/ 101 h 315"/>
                <a:gd name="T4" fmla="*/ 384 w 661"/>
                <a:gd name="T5" fmla="*/ 141 h 315"/>
                <a:gd name="T6" fmla="*/ 372 w 661"/>
                <a:gd name="T7" fmla="*/ 97 h 315"/>
                <a:gd name="T8" fmla="*/ 364 w 661"/>
                <a:gd name="T9" fmla="*/ 97 h 315"/>
                <a:gd name="T10" fmla="*/ 356 w 661"/>
                <a:gd name="T11" fmla="*/ 137 h 315"/>
                <a:gd name="T12" fmla="*/ 328 w 661"/>
                <a:gd name="T13" fmla="*/ 77 h 315"/>
                <a:gd name="T14" fmla="*/ 328 w 661"/>
                <a:gd name="T15" fmla="*/ 97 h 315"/>
                <a:gd name="T16" fmla="*/ 360 w 661"/>
                <a:gd name="T17" fmla="*/ 29 h 315"/>
                <a:gd name="T18" fmla="*/ 340 w 661"/>
                <a:gd name="T19" fmla="*/ 65 h 315"/>
                <a:gd name="T20" fmla="*/ 387 w 661"/>
                <a:gd name="T21" fmla="*/ 0 h 315"/>
                <a:gd name="T22" fmla="*/ 384 w 661"/>
                <a:gd name="T23" fmla="*/ 3 h 315"/>
                <a:gd name="T24" fmla="*/ 382 w 661"/>
                <a:gd name="T25" fmla="*/ 10 h 315"/>
                <a:gd name="T26" fmla="*/ 379 w 661"/>
                <a:gd name="T27" fmla="*/ 13 h 315"/>
                <a:gd name="T28" fmla="*/ 377 w 661"/>
                <a:gd name="T29" fmla="*/ 21 h 315"/>
                <a:gd name="T30" fmla="*/ 374 w 661"/>
                <a:gd name="T31" fmla="*/ 24 h 315"/>
                <a:gd name="T32" fmla="*/ 376 w 661"/>
                <a:gd name="T33" fmla="*/ 50 h 315"/>
                <a:gd name="T34" fmla="*/ 379 w 661"/>
                <a:gd name="T35" fmla="*/ 54 h 315"/>
                <a:gd name="T36" fmla="*/ 381 w 661"/>
                <a:gd name="T37" fmla="*/ 59 h 315"/>
                <a:gd name="T38" fmla="*/ 384 w 661"/>
                <a:gd name="T39" fmla="*/ 64 h 315"/>
                <a:gd name="T40" fmla="*/ 386 w 661"/>
                <a:gd name="T41" fmla="*/ 67 h 315"/>
                <a:gd name="T42" fmla="*/ 423 w 661"/>
                <a:gd name="T43" fmla="*/ 80 h 315"/>
                <a:gd name="T44" fmla="*/ 463 w 661"/>
                <a:gd name="T45" fmla="*/ 72 h 315"/>
                <a:gd name="T46" fmla="*/ 523 w 661"/>
                <a:gd name="T47" fmla="*/ 43 h 315"/>
                <a:gd name="T48" fmla="*/ 606 w 661"/>
                <a:gd name="T49" fmla="*/ 70 h 315"/>
                <a:gd name="T50" fmla="*/ 653 w 661"/>
                <a:gd name="T51" fmla="*/ 93 h 315"/>
                <a:gd name="T52" fmla="*/ 660 w 661"/>
                <a:gd name="T53" fmla="*/ 278 h 315"/>
                <a:gd name="T54" fmla="*/ 9 w 661"/>
                <a:gd name="T55" fmla="*/ 278 h 315"/>
                <a:gd name="T56" fmla="*/ 66 w 661"/>
                <a:gd name="T57" fmla="*/ 62 h 315"/>
                <a:gd name="T58" fmla="*/ 142 w 661"/>
                <a:gd name="T59" fmla="*/ 38 h 315"/>
                <a:gd name="T60" fmla="*/ 184 w 661"/>
                <a:gd name="T61" fmla="*/ 35 h 315"/>
                <a:gd name="T62" fmla="*/ 197 w 661"/>
                <a:gd name="T63" fmla="*/ 70 h 315"/>
                <a:gd name="T64" fmla="*/ 244 w 661"/>
                <a:gd name="T65" fmla="*/ 85 h 315"/>
                <a:gd name="T66" fmla="*/ 285 w 661"/>
                <a:gd name="T67" fmla="*/ 67 h 315"/>
                <a:gd name="T68" fmla="*/ 287 w 661"/>
                <a:gd name="T69" fmla="*/ 64 h 315"/>
                <a:gd name="T70" fmla="*/ 290 w 661"/>
                <a:gd name="T71" fmla="*/ 59 h 315"/>
                <a:gd name="T72" fmla="*/ 292 w 661"/>
                <a:gd name="T73" fmla="*/ 54 h 315"/>
                <a:gd name="T74" fmla="*/ 295 w 661"/>
                <a:gd name="T75" fmla="*/ 50 h 315"/>
                <a:gd name="T76" fmla="*/ 293 w 661"/>
                <a:gd name="T77" fmla="*/ 16 h 315"/>
                <a:gd name="T78" fmla="*/ 290 w 661"/>
                <a:gd name="T79" fmla="*/ 13 h 315"/>
                <a:gd name="T80" fmla="*/ 284 w 661"/>
                <a:gd name="T81" fmla="*/ 97 h 315"/>
                <a:gd name="T82" fmla="*/ 285 w 661"/>
                <a:gd name="T83" fmla="*/ 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1" h="315">
                  <a:moveTo>
                    <a:pt x="396" y="117"/>
                  </a:moveTo>
                  <a:lnTo>
                    <a:pt x="408" y="201"/>
                  </a:lnTo>
                  <a:lnTo>
                    <a:pt x="392" y="121"/>
                  </a:lnTo>
                  <a:lnTo>
                    <a:pt x="368" y="137"/>
                  </a:lnTo>
                  <a:lnTo>
                    <a:pt x="384" y="121"/>
                  </a:lnTo>
                  <a:lnTo>
                    <a:pt x="380" y="101"/>
                  </a:lnTo>
                  <a:lnTo>
                    <a:pt x="376" y="97"/>
                  </a:lnTo>
                  <a:lnTo>
                    <a:pt x="352" y="101"/>
                  </a:lnTo>
                  <a:lnTo>
                    <a:pt x="384" y="141"/>
                  </a:lnTo>
                  <a:lnTo>
                    <a:pt x="440" y="213"/>
                  </a:lnTo>
                  <a:lnTo>
                    <a:pt x="356" y="113"/>
                  </a:lnTo>
                  <a:lnTo>
                    <a:pt x="372" y="97"/>
                  </a:lnTo>
                  <a:lnTo>
                    <a:pt x="356" y="141"/>
                  </a:lnTo>
                  <a:lnTo>
                    <a:pt x="352" y="113"/>
                  </a:lnTo>
                  <a:lnTo>
                    <a:pt x="364" y="97"/>
                  </a:lnTo>
                  <a:lnTo>
                    <a:pt x="352" y="101"/>
                  </a:lnTo>
                  <a:lnTo>
                    <a:pt x="368" y="97"/>
                  </a:lnTo>
                  <a:lnTo>
                    <a:pt x="356" y="137"/>
                  </a:lnTo>
                  <a:lnTo>
                    <a:pt x="360" y="125"/>
                  </a:lnTo>
                  <a:lnTo>
                    <a:pt x="368" y="97"/>
                  </a:lnTo>
                  <a:lnTo>
                    <a:pt x="328" y="77"/>
                  </a:lnTo>
                  <a:lnTo>
                    <a:pt x="332" y="53"/>
                  </a:lnTo>
                  <a:lnTo>
                    <a:pt x="328" y="69"/>
                  </a:lnTo>
                  <a:lnTo>
                    <a:pt x="328" y="97"/>
                  </a:lnTo>
                  <a:lnTo>
                    <a:pt x="356" y="105"/>
                  </a:lnTo>
                  <a:lnTo>
                    <a:pt x="304" y="149"/>
                  </a:lnTo>
                  <a:lnTo>
                    <a:pt x="360" y="29"/>
                  </a:lnTo>
                  <a:lnTo>
                    <a:pt x="336" y="81"/>
                  </a:lnTo>
                  <a:lnTo>
                    <a:pt x="324" y="45"/>
                  </a:lnTo>
                  <a:lnTo>
                    <a:pt x="340" y="65"/>
                  </a:lnTo>
                  <a:lnTo>
                    <a:pt x="340" y="93"/>
                  </a:lnTo>
                  <a:lnTo>
                    <a:pt x="324" y="77"/>
                  </a:lnTo>
                  <a:lnTo>
                    <a:pt x="387" y="0"/>
                  </a:lnTo>
                  <a:lnTo>
                    <a:pt x="386" y="2"/>
                  </a:lnTo>
                  <a:lnTo>
                    <a:pt x="344" y="113"/>
                  </a:lnTo>
                  <a:lnTo>
                    <a:pt x="384" y="3"/>
                  </a:lnTo>
                  <a:lnTo>
                    <a:pt x="384" y="6"/>
                  </a:lnTo>
                  <a:lnTo>
                    <a:pt x="382" y="6"/>
                  </a:lnTo>
                  <a:lnTo>
                    <a:pt x="382" y="10"/>
                  </a:lnTo>
                  <a:lnTo>
                    <a:pt x="381" y="10"/>
                  </a:lnTo>
                  <a:lnTo>
                    <a:pt x="381" y="13"/>
                  </a:lnTo>
                  <a:lnTo>
                    <a:pt x="379" y="13"/>
                  </a:lnTo>
                  <a:lnTo>
                    <a:pt x="379" y="16"/>
                  </a:lnTo>
                  <a:lnTo>
                    <a:pt x="377" y="16"/>
                  </a:lnTo>
                  <a:lnTo>
                    <a:pt x="377" y="21"/>
                  </a:lnTo>
                  <a:lnTo>
                    <a:pt x="376" y="21"/>
                  </a:lnTo>
                  <a:lnTo>
                    <a:pt x="376" y="24"/>
                  </a:lnTo>
                  <a:lnTo>
                    <a:pt x="374" y="24"/>
                  </a:lnTo>
                  <a:lnTo>
                    <a:pt x="374" y="45"/>
                  </a:lnTo>
                  <a:lnTo>
                    <a:pt x="376" y="46"/>
                  </a:lnTo>
                  <a:lnTo>
                    <a:pt x="376" y="50"/>
                  </a:lnTo>
                  <a:lnTo>
                    <a:pt x="377" y="50"/>
                  </a:lnTo>
                  <a:lnTo>
                    <a:pt x="377" y="53"/>
                  </a:lnTo>
                  <a:lnTo>
                    <a:pt x="379" y="54"/>
                  </a:lnTo>
                  <a:lnTo>
                    <a:pt x="379" y="58"/>
                  </a:lnTo>
                  <a:lnTo>
                    <a:pt x="381" y="58"/>
                  </a:lnTo>
                  <a:lnTo>
                    <a:pt x="381" y="59"/>
                  </a:lnTo>
                  <a:lnTo>
                    <a:pt x="382" y="61"/>
                  </a:lnTo>
                  <a:lnTo>
                    <a:pt x="382" y="62"/>
                  </a:lnTo>
                  <a:lnTo>
                    <a:pt x="384" y="64"/>
                  </a:lnTo>
                  <a:lnTo>
                    <a:pt x="384" y="66"/>
                  </a:lnTo>
                  <a:lnTo>
                    <a:pt x="386" y="66"/>
                  </a:lnTo>
                  <a:lnTo>
                    <a:pt x="386" y="67"/>
                  </a:lnTo>
                  <a:lnTo>
                    <a:pt x="387" y="69"/>
                  </a:lnTo>
                  <a:lnTo>
                    <a:pt x="410" y="77"/>
                  </a:lnTo>
                  <a:lnTo>
                    <a:pt x="423" y="80"/>
                  </a:lnTo>
                  <a:lnTo>
                    <a:pt x="436" y="80"/>
                  </a:lnTo>
                  <a:lnTo>
                    <a:pt x="449" y="77"/>
                  </a:lnTo>
                  <a:lnTo>
                    <a:pt x="463" y="72"/>
                  </a:lnTo>
                  <a:lnTo>
                    <a:pt x="493" y="58"/>
                  </a:lnTo>
                  <a:lnTo>
                    <a:pt x="493" y="35"/>
                  </a:lnTo>
                  <a:lnTo>
                    <a:pt x="523" y="43"/>
                  </a:lnTo>
                  <a:lnTo>
                    <a:pt x="541" y="48"/>
                  </a:lnTo>
                  <a:lnTo>
                    <a:pt x="561" y="53"/>
                  </a:lnTo>
                  <a:lnTo>
                    <a:pt x="606" y="70"/>
                  </a:lnTo>
                  <a:lnTo>
                    <a:pt x="627" y="78"/>
                  </a:lnTo>
                  <a:lnTo>
                    <a:pt x="643" y="86"/>
                  </a:lnTo>
                  <a:lnTo>
                    <a:pt x="653" y="93"/>
                  </a:lnTo>
                  <a:lnTo>
                    <a:pt x="660" y="98"/>
                  </a:lnTo>
                  <a:lnTo>
                    <a:pt x="661" y="106"/>
                  </a:lnTo>
                  <a:lnTo>
                    <a:pt x="660" y="278"/>
                  </a:lnTo>
                  <a:lnTo>
                    <a:pt x="431" y="315"/>
                  </a:lnTo>
                  <a:lnTo>
                    <a:pt x="215" y="315"/>
                  </a:lnTo>
                  <a:lnTo>
                    <a:pt x="9" y="278"/>
                  </a:lnTo>
                  <a:lnTo>
                    <a:pt x="0" y="91"/>
                  </a:lnTo>
                  <a:lnTo>
                    <a:pt x="30" y="77"/>
                  </a:lnTo>
                  <a:lnTo>
                    <a:pt x="66" y="62"/>
                  </a:lnTo>
                  <a:lnTo>
                    <a:pt x="107" y="48"/>
                  </a:lnTo>
                  <a:lnTo>
                    <a:pt x="126" y="43"/>
                  </a:lnTo>
                  <a:lnTo>
                    <a:pt x="142" y="38"/>
                  </a:lnTo>
                  <a:lnTo>
                    <a:pt x="157" y="37"/>
                  </a:lnTo>
                  <a:lnTo>
                    <a:pt x="167" y="35"/>
                  </a:lnTo>
                  <a:lnTo>
                    <a:pt x="184" y="35"/>
                  </a:lnTo>
                  <a:lnTo>
                    <a:pt x="184" y="50"/>
                  </a:lnTo>
                  <a:lnTo>
                    <a:pt x="186" y="59"/>
                  </a:lnTo>
                  <a:lnTo>
                    <a:pt x="197" y="70"/>
                  </a:lnTo>
                  <a:lnTo>
                    <a:pt x="210" y="80"/>
                  </a:lnTo>
                  <a:lnTo>
                    <a:pt x="227" y="86"/>
                  </a:lnTo>
                  <a:lnTo>
                    <a:pt x="244" y="85"/>
                  </a:lnTo>
                  <a:lnTo>
                    <a:pt x="264" y="78"/>
                  </a:lnTo>
                  <a:lnTo>
                    <a:pt x="283" y="69"/>
                  </a:lnTo>
                  <a:lnTo>
                    <a:pt x="285" y="67"/>
                  </a:lnTo>
                  <a:lnTo>
                    <a:pt x="285" y="66"/>
                  </a:lnTo>
                  <a:lnTo>
                    <a:pt x="287" y="66"/>
                  </a:lnTo>
                  <a:lnTo>
                    <a:pt x="287" y="64"/>
                  </a:lnTo>
                  <a:lnTo>
                    <a:pt x="288" y="62"/>
                  </a:lnTo>
                  <a:lnTo>
                    <a:pt x="288" y="61"/>
                  </a:lnTo>
                  <a:lnTo>
                    <a:pt x="290" y="59"/>
                  </a:lnTo>
                  <a:lnTo>
                    <a:pt x="292" y="117"/>
                  </a:lnTo>
                  <a:lnTo>
                    <a:pt x="320" y="105"/>
                  </a:lnTo>
                  <a:lnTo>
                    <a:pt x="292" y="54"/>
                  </a:lnTo>
                  <a:lnTo>
                    <a:pt x="293" y="53"/>
                  </a:lnTo>
                  <a:lnTo>
                    <a:pt x="293" y="50"/>
                  </a:lnTo>
                  <a:lnTo>
                    <a:pt x="295" y="50"/>
                  </a:lnTo>
                  <a:lnTo>
                    <a:pt x="295" y="21"/>
                  </a:lnTo>
                  <a:lnTo>
                    <a:pt x="293" y="21"/>
                  </a:lnTo>
                  <a:lnTo>
                    <a:pt x="293" y="16"/>
                  </a:lnTo>
                  <a:lnTo>
                    <a:pt x="292" y="16"/>
                  </a:lnTo>
                  <a:lnTo>
                    <a:pt x="304" y="81"/>
                  </a:lnTo>
                  <a:lnTo>
                    <a:pt x="290" y="13"/>
                  </a:lnTo>
                  <a:lnTo>
                    <a:pt x="352" y="153"/>
                  </a:lnTo>
                  <a:lnTo>
                    <a:pt x="288" y="10"/>
                  </a:lnTo>
                  <a:lnTo>
                    <a:pt x="284" y="97"/>
                  </a:lnTo>
                  <a:lnTo>
                    <a:pt x="264" y="101"/>
                  </a:lnTo>
                  <a:lnTo>
                    <a:pt x="287" y="3"/>
                  </a:lnTo>
                  <a:lnTo>
                    <a:pt x="285" y="3"/>
                  </a:lnTo>
                  <a:lnTo>
                    <a:pt x="285" y="2"/>
                  </a:lnTo>
                  <a:lnTo>
                    <a:pt x="340" y="57"/>
                  </a:lnTo>
                </a:path>
              </a:pathLst>
            </a:custGeom>
            <a:solidFill>
              <a:srgbClr val="000000"/>
            </a:solidFill>
            <a:ln w="0">
              <a:solidFill>
                <a:srgbClr val="000000"/>
              </a:solidFill>
              <a:prstDash val="solid"/>
              <a:round/>
              <a:headEnd/>
              <a:tailEnd/>
            </a:ln>
          </p:spPr>
          <p:txBody>
            <a:bodyPr/>
            <a:lstStyle/>
            <a:p>
              <a:endParaRPr lang="en-US"/>
            </a:p>
          </p:txBody>
        </p:sp>
        <p:sp>
          <p:nvSpPr>
            <p:cNvPr id="290820" name="Freeform 4"/>
            <p:cNvSpPr>
              <a:spLocks/>
            </p:cNvSpPr>
            <p:nvPr/>
          </p:nvSpPr>
          <p:spPr bwMode="auto">
            <a:xfrm>
              <a:off x="4137" y="3039"/>
              <a:ext cx="330" cy="164"/>
            </a:xfrm>
            <a:custGeom>
              <a:avLst/>
              <a:gdLst>
                <a:gd name="T0" fmla="*/ 3 w 330"/>
                <a:gd name="T1" fmla="*/ 37 h 164"/>
                <a:gd name="T2" fmla="*/ 79 w 330"/>
                <a:gd name="T3" fmla="*/ 5 h 164"/>
                <a:gd name="T4" fmla="*/ 227 w 330"/>
                <a:gd name="T5" fmla="*/ 5 h 164"/>
                <a:gd name="T6" fmla="*/ 319 w 330"/>
                <a:gd name="T7" fmla="*/ 37 h 164"/>
                <a:gd name="T8" fmla="*/ 295 w 330"/>
                <a:gd name="T9" fmla="*/ 85 h 164"/>
                <a:gd name="T10" fmla="*/ 199 w 330"/>
                <a:gd name="T11" fmla="*/ 157 h 164"/>
                <a:gd name="T12" fmla="*/ 63 w 330"/>
                <a:gd name="T13" fmla="*/ 125 h 164"/>
                <a:gd name="T14" fmla="*/ 3 w 330"/>
                <a:gd name="T15" fmla="*/ 37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164">
                  <a:moveTo>
                    <a:pt x="3" y="37"/>
                  </a:moveTo>
                  <a:cubicBezTo>
                    <a:pt x="6" y="17"/>
                    <a:pt x="42" y="10"/>
                    <a:pt x="79" y="5"/>
                  </a:cubicBezTo>
                  <a:cubicBezTo>
                    <a:pt x="116" y="0"/>
                    <a:pt x="187" y="0"/>
                    <a:pt x="227" y="5"/>
                  </a:cubicBezTo>
                  <a:cubicBezTo>
                    <a:pt x="267" y="10"/>
                    <a:pt x="308" y="24"/>
                    <a:pt x="319" y="37"/>
                  </a:cubicBezTo>
                  <a:cubicBezTo>
                    <a:pt x="330" y="50"/>
                    <a:pt x="315" y="65"/>
                    <a:pt x="295" y="85"/>
                  </a:cubicBezTo>
                  <a:cubicBezTo>
                    <a:pt x="275" y="105"/>
                    <a:pt x="238" y="150"/>
                    <a:pt x="199" y="157"/>
                  </a:cubicBezTo>
                  <a:cubicBezTo>
                    <a:pt x="160" y="164"/>
                    <a:pt x="98" y="142"/>
                    <a:pt x="63" y="125"/>
                  </a:cubicBezTo>
                  <a:cubicBezTo>
                    <a:pt x="28" y="108"/>
                    <a:pt x="0" y="57"/>
                    <a:pt x="3" y="37"/>
                  </a:cubicBezTo>
                  <a:close/>
                </a:path>
              </a:pathLst>
            </a:custGeom>
            <a:solidFill>
              <a:schemeClr val="tx1"/>
            </a:solidFill>
            <a:ln>
              <a:noFill/>
            </a:ln>
            <a:effectLst/>
            <a:extLst>
              <a:ext uri="{91240B29-F687-4F45-9708-019B960494DF}">
                <a14:hiddenLine xmlns:a14="http://schemas.microsoft.com/office/drawing/2010/main" w="12700"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endParaRPr lang="en-US"/>
            </a:p>
          </p:txBody>
        </p:sp>
      </p:grpSp>
      <p:grpSp>
        <p:nvGrpSpPr>
          <p:cNvPr id="290821" name="Group 5"/>
          <p:cNvGrpSpPr>
            <a:grpSpLocks/>
          </p:cNvGrpSpPr>
          <p:nvPr/>
        </p:nvGrpSpPr>
        <p:grpSpPr bwMode="auto">
          <a:xfrm>
            <a:off x="949325" y="1285875"/>
            <a:ext cx="4705350" cy="2940050"/>
            <a:chOff x="1377" y="1056"/>
            <a:chExt cx="3211" cy="1852"/>
          </a:xfrm>
        </p:grpSpPr>
        <p:sp>
          <p:nvSpPr>
            <p:cNvPr id="290822" name="Oval 6"/>
            <p:cNvSpPr>
              <a:spLocks noChangeArrowheads="1"/>
            </p:cNvSpPr>
            <p:nvPr/>
          </p:nvSpPr>
          <p:spPr bwMode="auto">
            <a:xfrm>
              <a:off x="3943" y="1274"/>
              <a:ext cx="65" cy="101"/>
            </a:xfrm>
            <a:prstGeom prst="ellipse">
              <a:avLst/>
            </a:prstGeom>
            <a:solidFill>
              <a:srgbClr val="F9F9F9"/>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823" name="Oval 7"/>
            <p:cNvSpPr>
              <a:spLocks noChangeArrowheads="1"/>
            </p:cNvSpPr>
            <p:nvPr/>
          </p:nvSpPr>
          <p:spPr bwMode="auto">
            <a:xfrm>
              <a:off x="3947" y="1276"/>
              <a:ext cx="59" cy="97"/>
            </a:xfrm>
            <a:prstGeom prst="ellipse">
              <a:avLst/>
            </a:prstGeom>
            <a:solidFill>
              <a:srgbClr val="A68D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824" name="Freeform 8"/>
            <p:cNvSpPr>
              <a:spLocks/>
            </p:cNvSpPr>
            <p:nvPr/>
          </p:nvSpPr>
          <p:spPr bwMode="auto">
            <a:xfrm>
              <a:off x="3651" y="1089"/>
              <a:ext cx="279" cy="48"/>
            </a:xfrm>
            <a:custGeom>
              <a:avLst/>
              <a:gdLst>
                <a:gd name="T0" fmla="*/ 14 w 279"/>
                <a:gd name="T1" fmla="*/ 0 h 48"/>
                <a:gd name="T2" fmla="*/ 0 w 279"/>
                <a:gd name="T3" fmla="*/ 9 h 48"/>
                <a:gd name="T4" fmla="*/ 263 w 279"/>
                <a:gd name="T5" fmla="*/ 47 h 48"/>
                <a:gd name="T6" fmla="*/ 278 w 279"/>
                <a:gd name="T7" fmla="*/ 36 h 48"/>
                <a:gd name="T8" fmla="*/ 14 w 279"/>
                <a:gd name="T9" fmla="*/ 0 h 48"/>
              </a:gdLst>
              <a:ahLst/>
              <a:cxnLst>
                <a:cxn ang="0">
                  <a:pos x="T0" y="T1"/>
                </a:cxn>
                <a:cxn ang="0">
                  <a:pos x="T2" y="T3"/>
                </a:cxn>
                <a:cxn ang="0">
                  <a:pos x="T4" y="T5"/>
                </a:cxn>
                <a:cxn ang="0">
                  <a:pos x="T6" y="T7"/>
                </a:cxn>
                <a:cxn ang="0">
                  <a:pos x="T8" y="T9"/>
                </a:cxn>
              </a:cxnLst>
              <a:rect l="0" t="0" r="r" b="b"/>
              <a:pathLst>
                <a:path w="279" h="48">
                  <a:moveTo>
                    <a:pt x="14" y="0"/>
                  </a:moveTo>
                  <a:lnTo>
                    <a:pt x="0" y="9"/>
                  </a:lnTo>
                  <a:lnTo>
                    <a:pt x="263" y="47"/>
                  </a:lnTo>
                  <a:lnTo>
                    <a:pt x="278" y="36"/>
                  </a:lnTo>
                  <a:lnTo>
                    <a:pt x="14" y="0"/>
                  </a:lnTo>
                </a:path>
              </a:pathLst>
            </a:custGeom>
            <a:solidFill>
              <a:srgbClr val="A38B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25" name="Freeform 9"/>
            <p:cNvSpPr>
              <a:spLocks/>
            </p:cNvSpPr>
            <p:nvPr/>
          </p:nvSpPr>
          <p:spPr bwMode="auto">
            <a:xfrm>
              <a:off x="3651" y="1088"/>
              <a:ext cx="283" cy="52"/>
            </a:xfrm>
            <a:custGeom>
              <a:avLst/>
              <a:gdLst>
                <a:gd name="T0" fmla="*/ 15 w 283"/>
                <a:gd name="T1" fmla="*/ 0 h 52"/>
                <a:gd name="T2" fmla="*/ 0 w 283"/>
                <a:gd name="T3" fmla="*/ 9 h 52"/>
                <a:gd name="T4" fmla="*/ 267 w 283"/>
                <a:gd name="T5" fmla="*/ 51 h 52"/>
                <a:gd name="T6" fmla="*/ 282 w 283"/>
                <a:gd name="T7" fmla="*/ 40 h 52"/>
                <a:gd name="T8" fmla="*/ 15 w 283"/>
                <a:gd name="T9" fmla="*/ 0 h 52"/>
              </a:gdLst>
              <a:ahLst/>
              <a:cxnLst>
                <a:cxn ang="0">
                  <a:pos x="T0" y="T1"/>
                </a:cxn>
                <a:cxn ang="0">
                  <a:pos x="T2" y="T3"/>
                </a:cxn>
                <a:cxn ang="0">
                  <a:pos x="T4" y="T5"/>
                </a:cxn>
                <a:cxn ang="0">
                  <a:pos x="T6" y="T7"/>
                </a:cxn>
                <a:cxn ang="0">
                  <a:pos x="T8" y="T9"/>
                </a:cxn>
              </a:cxnLst>
              <a:rect l="0" t="0" r="r" b="b"/>
              <a:pathLst>
                <a:path w="283" h="52">
                  <a:moveTo>
                    <a:pt x="15" y="0"/>
                  </a:moveTo>
                  <a:lnTo>
                    <a:pt x="0" y="9"/>
                  </a:lnTo>
                  <a:lnTo>
                    <a:pt x="267" y="51"/>
                  </a:lnTo>
                  <a:lnTo>
                    <a:pt x="282" y="40"/>
                  </a:lnTo>
                  <a:lnTo>
                    <a:pt x="15"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26" name="Freeform 10"/>
            <p:cNvSpPr>
              <a:spLocks/>
            </p:cNvSpPr>
            <p:nvPr/>
          </p:nvSpPr>
          <p:spPr bwMode="auto">
            <a:xfrm>
              <a:off x="3581" y="1068"/>
              <a:ext cx="394" cy="562"/>
            </a:xfrm>
            <a:custGeom>
              <a:avLst/>
              <a:gdLst>
                <a:gd name="T0" fmla="*/ 0 w 394"/>
                <a:gd name="T1" fmla="*/ 175 h 562"/>
                <a:gd name="T2" fmla="*/ 0 w 394"/>
                <a:gd name="T3" fmla="*/ 42 h 562"/>
                <a:gd name="T4" fmla="*/ 0 w 394"/>
                <a:gd name="T5" fmla="*/ 19 h 562"/>
                <a:gd name="T6" fmla="*/ 5 w 394"/>
                <a:gd name="T7" fmla="*/ 10 h 562"/>
                <a:gd name="T8" fmla="*/ 18 w 394"/>
                <a:gd name="T9" fmla="*/ 0 h 562"/>
                <a:gd name="T10" fmla="*/ 40 w 394"/>
                <a:gd name="T11" fmla="*/ 2 h 562"/>
                <a:gd name="T12" fmla="*/ 69 w 394"/>
                <a:gd name="T13" fmla="*/ 10 h 562"/>
                <a:gd name="T14" fmla="*/ 69 w 394"/>
                <a:gd name="T15" fmla="*/ 30 h 562"/>
                <a:gd name="T16" fmla="*/ 333 w 394"/>
                <a:gd name="T17" fmla="*/ 70 h 562"/>
                <a:gd name="T18" fmla="*/ 333 w 394"/>
                <a:gd name="T19" fmla="*/ 46 h 562"/>
                <a:gd name="T20" fmla="*/ 356 w 394"/>
                <a:gd name="T21" fmla="*/ 47 h 562"/>
                <a:gd name="T22" fmla="*/ 376 w 394"/>
                <a:gd name="T23" fmla="*/ 55 h 562"/>
                <a:gd name="T24" fmla="*/ 384 w 394"/>
                <a:gd name="T25" fmla="*/ 65 h 562"/>
                <a:gd name="T26" fmla="*/ 390 w 394"/>
                <a:gd name="T27" fmla="*/ 88 h 562"/>
                <a:gd name="T28" fmla="*/ 393 w 394"/>
                <a:gd name="T29" fmla="*/ 118 h 562"/>
                <a:gd name="T30" fmla="*/ 393 w 394"/>
                <a:gd name="T31" fmla="*/ 517 h 562"/>
                <a:gd name="T32" fmla="*/ 390 w 394"/>
                <a:gd name="T33" fmla="*/ 547 h 562"/>
                <a:gd name="T34" fmla="*/ 388 w 394"/>
                <a:gd name="T35" fmla="*/ 555 h 562"/>
                <a:gd name="T36" fmla="*/ 376 w 394"/>
                <a:gd name="T37" fmla="*/ 561 h 562"/>
                <a:gd name="T38" fmla="*/ 234 w 394"/>
                <a:gd name="T39" fmla="*/ 525 h 562"/>
                <a:gd name="T40" fmla="*/ 0 w 394"/>
                <a:gd name="T41" fmla="*/ 17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4" h="562">
                  <a:moveTo>
                    <a:pt x="0" y="175"/>
                  </a:moveTo>
                  <a:lnTo>
                    <a:pt x="0" y="42"/>
                  </a:lnTo>
                  <a:lnTo>
                    <a:pt x="0" y="19"/>
                  </a:lnTo>
                  <a:lnTo>
                    <a:pt x="5" y="10"/>
                  </a:lnTo>
                  <a:lnTo>
                    <a:pt x="18" y="0"/>
                  </a:lnTo>
                  <a:lnTo>
                    <a:pt x="40" y="2"/>
                  </a:lnTo>
                  <a:lnTo>
                    <a:pt x="69" y="10"/>
                  </a:lnTo>
                  <a:lnTo>
                    <a:pt x="69" y="30"/>
                  </a:lnTo>
                  <a:lnTo>
                    <a:pt x="333" y="70"/>
                  </a:lnTo>
                  <a:lnTo>
                    <a:pt x="333" y="46"/>
                  </a:lnTo>
                  <a:lnTo>
                    <a:pt x="356" y="47"/>
                  </a:lnTo>
                  <a:lnTo>
                    <a:pt x="376" y="55"/>
                  </a:lnTo>
                  <a:lnTo>
                    <a:pt x="384" y="65"/>
                  </a:lnTo>
                  <a:lnTo>
                    <a:pt x="390" y="88"/>
                  </a:lnTo>
                  <a:lnTo>
                    <a:pt x="393" y="118"/>
                  </a:lnTo>
                  <a:lnTo>
                    <a:pt x="393" y="517"/>
                  </a:lnTo>
                  <a:lnTo>
                    <a:pt x="390" y="547"/>
                  </a:lnTo>
                  <a:lnTo>
                    <a:pt x="388" y="555"/>
                  </a:lnTo>
                  <a:lnTo>
                    <a:pt x="376" y="561"/>
                  </a:lnTo>
                  <a:lnTo>
                    <a:pt x="234" y="525"/>
                  </a:lnTo>
                  <a:lnTo>
                    <a:pt x="0" y="175"/>
                  </a:lnTo>
                </a:path>
              </a:pathLst>
            </a:custGeom>
            <a:solidFill>
              <a:srgbClr val="D4B4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27" name="Freeform 11"/>
            <p:cNvSpPr>
              <a:spLocks/>
            </p:cNvSpPr>
            <p:nvPr/>
          </p:nvSpPr>
          <p:spPr bwMode="auto">
            <a:xfrm>
              <a:off x="3622" y="1117"/>
              <a:ext cx="314" cy="453"/>
            </a:xfrm>
            <a:custGeom>
              <a:avLst/>
              <a:gdLst>
                <a:gd name="T0" fmla="*/ 0 w 314"/>
                <a:gd name="T1" fmla="*/ 0 h 453"/>
                <a:gd name="T2" fmla="*/ 313 w 314"/>
                <a:gd name="T3" fmla="*/ 46 h 453"/>
                <a:gd name="T4" fmla="*/ 313 w 314"/>
                <a:gd name="T5" fmla="*/ 452 h 453"/>
                <a:gd name="T6" fmla="*/ 206 w 314"/>
                <a:gd name="T7" fmla="*/ 423 h 453"/>
                <a:gd name="T8" fmla="*/ 0 w 314"/>
                <a:gd name="T9" fmla="*/ 196 h 453"/>
                <a:gd name="T10" fmla="*/ 0 w 314"/>
                <a:gd name="T11" fmla="*/ 0 h 453"/>
              </a:gdLst>
              <a:ahLst/>
              <a:cxnLst>
                <a:cxn ang="0">
                  <a:pos x="T0" y="T1"/>
                </a:cxn>
                <a:cxn ang="0">
                  <a:pos x="T2" y="T3"/>
                </a:cxn>
                <a:cxn ang="0">
                  <a:pos x="T4" y="T5"/>
                </a:cxn>
                <a:cxn ang="0">
                  <a:pos x="T6" y="T7"/>
                </a:cxn>
                <a:cxn ang="0">
                  <a:pos x="T8" y="T9"/>
                </a:cxn>
                <a:cxn ang="0">
                  <a:pos x="T10" y="T11"/>
                </a:cxn>
              </a:cxnLst>
              <a:rect l="0" t="0" r="r" b="b"/>
              <a:pathLst>
                <a:path w="314" h="453">
                  <a:moveTo>
                    <a:pt x="0" y="0"/>
                  </a:moveTo>
                  <a:lnTo>
                    <a:pt x="313" y="46"/>
                  </a:lnTo>
                  <a:lnTo>
                    <a:pt x="313" y="452"/>
                  </a:lnTo>
                  <a:lnTo>
                    <a:pt x="206" y="423"/>
                  </a:lnTo>
                  <a:lnTo>
                    <a:pt x="0" y="196"/>
                  </a:lnTo>
                  <a:lnTo>
                    <a:pt x="0" y="0"/>
                  </a:lnTo>
                </a:path>
              </a:pathLst>
            </a:custGeom>
            <a:solidFill>
              <a:srgbClr val="FAD4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28" name="Freeform 12"/>
            <p:cNvSpPr>
              <a:spLocks/>
            </p:cNvSpPr>
            <p:nvPr/>
          </p:nvSpPr>
          <p:spPr bwMode="auto">
            <a:xfrm>
              <a:off x="3810" y="1300"/>
              <a:ext cx="100" cy="129"/>
            </a:xfrm>
            <a:custGeom>
              <a:avLst/>
              <a:gdLst>
                <a:gd name="T0" fmla="*/ 99 w 100"/>
                <a:gd name="T1" fmla="*/ 16 h 129"/>
                <a:gd name="T2" fmla="*/ 99 w 100"/>
                <a:gd name="T3" fmla="*/ 128 h 129"/>
                <a:gd name="T4" fmla="*/ 0 w 100"/>
                <a:gd name="T5" fmla="*/ 108 h 129"/>
                <a:gd name="T6" fmla="*/ 7 w 100"/>
                <a:gd name="T7" fmla="*/ 0 h 129"/>
                <a:gd name="T8" fmla="*/ 99 w 100"/>
                <a:gd name="T9" fmla="*/ 16 h 129"/>
              </a:gdLst>
              <a:ahLst/>
              <a:cxnLst>
                <a:cxn ang="0">
                  <a:pos x="T0" y="T1"/>
                </a:cxn>
                <a:cxn ang="0">
                  <a:pos x="T2" y="T3"/>
                </a:cxn>
                <a:cxn ang="0">
                  <a:pos x="T4" y="T5"/>
                </a:cxn>
                <a:cxn ang="0">
                  <a:pos x="T6" y="T7"/>
                </a:cxn>
                <a:cxn ang="0">
                  <a:pos x="T8" y="T9"/>
                </a:cxn>
              </a:cxnLst>
              <a:rect l="0" t="0" r="r" b="b"/>
              <a:pathLst>
                <a:path w="100" h="129">
                  <a:moveTo>
                    <a:pt x="99" y="16"/>
                  </a:moveTo>
                  <a:lnTo>
                    <a:pt x="99" y="128"/>
                  </a:lnTo>
                  <a:lnTo>
                    <a:pt x="0" y="108"/>
                  </a:lnTo>
                  <a:lnTo>
                    <a:pt x="7" y="0"/>
                  </a:lnTo>
                  <a:lnTo>
                    <a:pt x="99" y="16"/>
                  </a:lnTo>
                </a:path>
              </a:pathLst>
            </a:custGeom>
            <a:solidFill>
              <a:srgbClr val="D4B4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29" name="Freeform 13"/>
            <p:cNvSpPr>
              <a:spLocks/>
            </p:cNvSpPr>
            <p:nvPr/>
          </p:nvSpPr>
          <p:spPr bwMode="auto">
            <a:xfrm>
              <a:off x="3810" y="1300"/>
              <a:ext cx="103" cy="133"/>
            </a:xfrm>
            <a:custGeom>
              <a:avLst/>
              <a:gdLst>
                <a:gd name="T0" fmla="*/ 102 w 103"/>
                <a:gd name="T1" fmla="*/ 16 h 133"/>
                <a:gd name="T2" fmla="*/ 102 w 103"/>
                <a:gd name="T3" fmla="*/ 132 h 133"/>
                <a:gd name="T4" fmla="*/ 0 w 103"/>
                <a:gd name="T5" fmla="*/ 110 h 133"/>
                <a:gd name="T6" fmla="*/ 9 w 103"/>
                <a:gd name="T7" fmla="*/ 0 h 133"/>
                <a:gd name="T8" fmla="*/ 102 w 103"/>
                <a:gd name="T9" fmla="*/ 16 h 133"/>
              </a:gdLst>
              <a:ahLst/>
              <a:cxnLst>
                <a:cxn ang="0">
                  <a:pos x="T0" y="T1"/>
                </a:cxn>
                <a:cxn ang="0">
                  <a:pos x="T2" y="T3"/>
                </a:cxn>
                <a:cxn ang="0">
                  <a:pos x="T4" y="T5"/>
                </a:cxn>
                <a:cxn ang="0">
                  <a:pos x="T6" y="T7"/>
                </a:cxn>
                <a:cxn ang="0">
                  <a:pos x="T8" y="T9"/>
                </a:cxn>
              </a:cxnLst>
              <a:rect l="0" t="0" r="r" b="b"/>
              <a:pathLst>
                <a:path w="103" h="133">
                  <a:moveTo>
                    <a:pt x="102" y="16"/>
                  </a:moveTo>
                  <a:lnTo>
                    <a:pt x="102" y="132"/>
                  </a:lnTo>
                  <a:lnTo>
                    <a:pt x="0" y="110"/>
                  </a:lnTo>
                  <a:lnTo>
                    <a:pt x="9" y="0"/>
                  </a:lnTo>
                  <a:lnTo>
                    <a:pt x="102" y="1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0" name="Freeform 14"/>
            <p:cNvSpPr>
              <a:spLocks/>
            </p:cNvSpPr>
            <p:nvPr/>
          </p:nvSpPr>
          <p:spPr bwMode="auto">
            <a:xfrm>
              <a:off x="3622" y="1117"/>
              <a:ext cx="317" cy="456"/>
            </a:xfrm>
            <a:custGeom>
              <a:avLst/>
              <a:gdLst>
                <a:gd name="T0" fmla="*/ 0 w 317"/>
                <a:gd name="T1" fmla="*/ 0 h 456"/>
                <a:gd name="T2" fmla="*/ 316 w 317"/>
                <a:gd name="T3" fmla="*/ 47 h 456"/>
                <a:gd name="T4" fmla="*/ 316 w 317"/>
                <a:gd name="T5" fmla="*/ 455 h 456"/>
                <a:gd name="T6" fmla="*/ 209 w 317"/>
                <a:gd name="T7" fmla="*/ 426 h 456"/>
                <a:gd name="T8" fmla="*/ 0 w 317"/>
                <a:gd name="T9" fmla="*/ 197 h 456"/>
                <a:gd name="T10" fmla="*/ 0 w 317"/>
                <a:gd name="T11" fmla="*/ 0 h 456"/>
              </a:gdLst>
              <a:ahLst/>
              <a:cxnLst>
                <a:cxn ang="0">
                  <a:pos x="T0" y="T1"/>
                </a:cxn>
                <a:cxn ang="0">
                  <a:pos x="T2" y="T3"/>
                </a:cxn>
                <a:cxn ang="0">
                  <a:pos x="T4" y="T5"/>
                </a:cxn>
                <a:cxn ang="0">
                  <a:pos x="T6" y="T7"/>
                </a:cxn>
                <a:cxn ang="0">
                  <a:pos x="T8" y="T9"/>
                </a:cxn>
                <a:cxn ang="0">
                  <a:pos x="T10" y="T11"/>
                </a:cxn>
              </a:cxnLst>
              <a:rect l="0" t="0" r="r" b="b"/>
              <a:pathLst>
                <a:path w="317" h="456">
                  <a:moveTo>
                    <a:pt x="0" y="0"/>
                  </a:moveTo>
                  <a:lnTo>
                    <a:pt x="316" y="47"/>
                  </a:lnTo>
                  <a:lnTo>
                    <a:pt x="316" y="455"/>
                  </a:lnTo>
                  <a:lnTo>
                    <a:pt x="209" y="426"/>
                  </a:lnTo>
                  <a:lnTo>
                    <a:pt x="0" y="197"/>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1" name="Freeform 15"/>
            <p:cNvSpPr>
              <a:spLocks/>
            </p:cNvSpPr>
            <p:nvPr/>
          </p:nvSpPr>
          <p:spPr bwMode="auto">
            <a:xfrm>
              <a:off x="3581" y="1068"/>
              <a:ext cx="398" cy="566"/>
            </a:xfrm>
            <a:custGeom>
              <a:avLst/>
              <a:gdLst>
                <a:gd name="T0" fmla="*/ 0 w 398"/>
                <a:gd name="T1" fmla="*/ 175 h 566"/>
                <a:gd name="T2" fmla="*/ 0 w 398"/>
                <a:gd name="T3" fmla="*/ 42 h 566"/>
                <a:gd name="T4" fmla="*/ 0 w 398"/>
                <a:gd name="T5" fmla="*/ 19 h 566"/>
                <a:gd name="T6" fmla="*/ 5 w 398"/>
                <a:gd name="T7" fmla="*/ 10 h 566"/>
                <a:gd name="T8" fmla="*/ 18 w 398"/>
                <a:gd name="T9" fmla="*/ 0 h 566"/>
                <a:gd name="T10" fmla="*/ 40 w 398"/>
                <a:gd name="T11" fmla="*/ 2 h 566"/>
                <a:gd name="T12" fmla="*/ 70 w 398"/>
                <a:gd name="T13" fmla="*/ 10 h 566"/>
                <a:gd name="T14" fmla="*/ 70 w 398"/>
                <a:gd name="T15" fmla="*/ 30 h 566"/>
                <a:gd name="T16" fmla="*/ 336 w 398"/>
                <a:gd name="T17" fmla="*/ 71 h 566"/>
                <a:gd name="T18" fmla="*/ 336 w 398"/>
                <a:gd name="T19" fmla="*/ 46 h 566"/>
                <a:gd name="T20" fmla="*/ 358 w 398"/>
                <a:gd name="T21" fmla="*/ 48 h 566"/>
                <a:gd name="T22" fmla="*/ 380 w 398"/>
                <a:gd name="T23" fmla="*/ 55 h 566"/>
                <a:gd name="T24" fmla="*/ 388 w 398"/>
                <a:gd name="T25" fmla="*/ 65 h 566"/>
                <a:gd name="T26" fmla="*/ 394 w 398"/>
                <a:gd name="T27" fmla="*/ 88 h 566"/>
                <a:gd name="T28" fmla="*/ 397 w 398"/>
                <a:gd name="T29" fmla="*/ 118 h 566"/>
                <a:gd name="T30" fmla="*/ 397 w 398"/>
                <a:gd name="T31" fmla="*/ 522 h 566"/>
                <a:gd name="T32" fmla="*/ 395 w 398"/>
                <a:gd name="T33" fmla="*/ 551 h 566"/>
                <a:gd name="T34" fmla="*/ 392 w 398"/>
                <a:gd name="T35" fmla="*/ 559 h 566"/>
                <a:gd name="T36" fmla="*/ 380 w 398"/>
                <a:gd name="T37" fmla="*/ 565 h 566"/>
                <a:gd name="T38" fmla="*/ 236 w 398"/>
                <a:gd name="T39" fmla="*/ 529 h 566"/>
                <a:gd name="T40" fmla="*/ 0 w 398"/>
                <a:gd name="T41" fmla="*/ 175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8" h="566">
                  <a:moveTo>
                    <a:pt x="0" y="175"/>
                  </a:moveTo>
                  <a:lnTo>
                    <a:pt x="0" y="42"/>
                  </a:lnTo>
                  <a:lnTo>
                    <a:pt x="0" y="19"/>
                  </a:lnTo>
                  <a:lnTo>
                    <a:pt x="5" y="10"/>
                  </a:lnTo>
                  <a:lnTo>
                    <a:pt x="18" y="0"/>
                  </a:lnTo>
                  <a:lnTo>
                    <a:pt x="40" y="2"/>
                  </a:lnTo>
                  <a:lnTo>
                    <a:pt x="70" y="10"/>
                  </a:lnTo>
                  <a:lnTo>
                    <a:pt x="70" y="30"/>
                  </a:lnTo>
                  <a:lnTo>
                    <a:pt x="336" y="71"/>
                  </a:lnTo>
                  <a:lnTo>
                    <a:pt x="336" y="46"/>
                  </a:lnTo>
                  <a:lnTo>
                    <a:pt x="358" y="48"/>
                  </a:lnTo>
                  <a:lnTo>
                    <a:pt x="380" y="55"/>
                  </a:lnTo>
                  <a:lnTo>
                    <a:pt x="388" y="65"/>
                  </a:lnTo>
                  <a:lnTo>
                    <a:pt x="394" y="88"/>
                  </a:lnTo>
                  <a:lnTo>
                    <a:pt x="397" y="118"/>
                  </a:lnTo>
                  <a:lnTo>
                    <a:pt x="397" y="522"/>
                  </a:lnTo>
                  <a:lnTo>
                    <a:pt x="395" y="551"/>
                  </a:lnTo>
                  <a:lnTo>
                    <a:pt x="392" y="559"/>
                  </a:lnTo>
                  <a:lnTo>
                    <a:pt x="380" y="565"/>
                  </a:lnTo>
                  <a:lnTo>
                    <a:pt x="236" y="529"/>
                  </a:lnTo>
                  <a:lnTo>
                    <a:pt x="0" y="175"/>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2" name="Freeform 16"/>
            <p:cNvSpPr>
              <a:spLocks/>
            </p:cNvSpPr>
            <p:nvPr/>
          </p:nvSpPr>
          <p:spPr bwMode="auto">
            <a:xfrm>
              <a:off x="3918" y="1103"/>
              <a:ext cx="65" cy="28"/>
            </a:xfrm>
            <a:custGeom>
              <a:avLst/>
              <a:gdLst>
                <a:gd name="T0" fmla="*/ 13 w 65"/>
                <a:gd name="T1" fmla="*/ 0 h 28"/>
                <a:gd name="T2" fmla="*/ 0 w 65"/>
                <a:gd name="T3" fmla="*/ 9 h 28"/>
                <a:gd name="T4" fmla="*/ 21 w 65"/>
                <a:gd name="T5" fmla="*/ 11 h 28"/>
                <a:gd name="T6" fmla="*/ 41 w 65"/>
                <a:gd name="T7" fmla="*/ 17 h 28"/>
                <a:gd name="T8" fmla="*/ 47 w 65"/>
                <a:gd name="T9" fmla="*/ 27 h 28"/>
                <a:gd name="T10" fmla="*/ 64 w 65"/>
                <a:gd name="T11" fmla="*/ 17 h 28"/>
                <a:gd name="T12" fmla="*/ 56 w 65"/>
                <a:gd name="T13" fmla="*/ 9 h 28"/>
                <a:gd name="T14" fmla="*/ 36 w 65"/>
                <a:gd name="T15" fmla="*/ 1 h 28"/>
                <a:gd name="T16" fmla="*/ 13 w 65"/>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28">
                  <a:moveTo>
                    <a:pt x="13" y="0"/>
                  </a:moveTo>
                  <a:lnTo>
                    <a:pt x="0" y="9"/>
                  </a:lnTo>
                  <a:lnTo>
                    <a:pt x="21" y="11"/>
                  </a:lnTo>
                  <a:lnTo>
                    <a:pt x="41" y="17"/>
                  </a:lnTo>
                  <a:lnTo>
                    <a:pt x="47" y="27"/>
                  </a:lnTo>
                  <a:lnTo>
                    <a:pt x="64" y="17"/>
                  </a:lnTo>
                  <a:lnTo>
                    <a:pt x="56" y="9"/>
                  </a:lnTo>
                  <a:lnTo>
                    <a:pt x="36" y="1"/>
                  </a:lnTo>
                  <a:lnTo>
                    <a:pt x="13" y="0"/>
                  </a:lnTo>
                </a:path>
              </a:pathLst>
            </a:custGeom>
            <a:solidFill>
              <a:srgbClr val="A38B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3" name="Freeform 17"/>
            <p:cNvSpPr>
              <a:spLocks/>
            </p:cNvSpPr>
            <p:nvPr/>
          </p:nvSpPr>
          <p:spPr bwMode="auto">
            <a:xfrm>
              <a:off x="3918" y="1104"/>
              <a:ext cx="67" cy="31"/>
            </a:xfrm>
            <a:custGeom>
              <a:avLst/>
              <a:gdLst>
                <a:gd name="T0" fmla="*/ 14 w 67"/>
                <a:gd name="T1" fmla="*/ 0 h 31"/>
                <a:gd name="T2" fmla="*/ 0 w 67"/>
                <a:gd name="T3" fmla="*/ 10 h 31"/>
                <a:gd name="T4" fmla="*/ 21 w 67"/>
                <a:gd name="T5" fmla="*/ 12 h 31"/>
                <a:gd name="T6" fmla="*/ 43 w 67"/>
                <a:gd name="T7" fmla="*/ 19 h 31"/>
                <a:gd name="T8" fmla="*/ 49 w 67"/>
                <a:gd name="T9" fmla="*/ 30 h 31"/>
                <a:gd name="T10" fmla="*/ 66 w 67"/>
                <a:gd name="T11" fmla="*/ 19 h 31"/>
                <a:gd name="T12" fmla="*/ 59 w 67"/>
                <a:gd name="T13" fmla="*/ 10 h 31"/>
                <a:gd name="T14" fmla="*/ 37 w 67"/>
                <a:gd name="T15" fmla="*/ 1 h 31"/>
                <a:gd name="T16" fmla="*/ 14 w 67"/>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31">
                  <a:moveTo>
                    <a:pt x="14" y="0"/>
                  </a:moveTo>
                  <a:lnTo>
                    <a:pt x="0" y="10"/>
                  </a:lnTo>
                  <a:lnTo>
                    <a:pt x="21" y="12"/>
                  </a:lnTo>
                  <a:lnTo>
                    <a:pt x="43" y="19"/>
                  </a:lnTo>
                  <a:lnTo>
                    <a:pt x="49" y="30"/>
                  </a:lnTo>
                  <a:lnTo>
                    <a:pt x="66" y="19"/>
                  </a:lnTo>
                  <a:lnTo>
                    <a:pt x="59" y="10"/>
                  </a:lnTo>
                  <a:lnTo>
                    <a:pt x="37" y="1"/>
                  </a:lnTo>
                  <a:lnTo>
                    <a:pt x="14"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4" name="Freeform 18"/>
            <p:cNvSpPr>
              <a:spLocks/>
            </p:cNvSpPr>
            <p:nvPr/>
          </p:nvSpPr>
          <p:spPr bwMode="auto">
            <a:xfrm>
              <a:off x="3651" y="1067"/>
              <a:ext cx="17" cy="28"/>
            </a:xfrm>
            <a:custGeom>
              <a:avLst/>
              <a:gdLst>
                <a:gd name="T0" fmla="*/ 16 w 17"/>
                <a:gd name="T1" fmla="*/ 0 h 28"/>
                <a:gd name="T2" fmla="*/ 0 w 17"/>
                <a:gd name="T3" fmla="*/ 9 h 28"/>
                <a:gd name="T4" fmla="*/ 0 w 17"/>
                <a:gd name="T5" fmla="*/ 27 h 28"/>
                <a:gd name="T6" fmla="*/ 16 w 17"/>
                <a:gd name="T7" fmla="*/ 19 h 28"/>
                <a:gd name="T8" fmla="*/ 16 w 17"/>
                <a:gd name="T9" fmla="*/ 0 h 28"/>
              </a:gdLst>
              <a:ahLst/>
              <a:cxnLst>
                <a:cxn ang="0">
                  <a:pos x="T0" y="T1"/>
                </a:cxn>
                <a:cxn ang="0">
                  <a:pos x="T2" y="T3"/>
                </a:cxn>
                <a:cxn ang="0">
                  <a:pos x="T4" y="T5"/>
                </a:cxn>
                <a:cxn ang="0">
                  <a:pos x="T6" y="T7"/>
                </a:cxn>
                <a:cxn ang="0">
                  <a:pos x="T8" y="T9"/>
                </a:cxn>
              </a:cxnLst>
              <a:rect l="0" t="0" r="r" b="b"/>
              <a:pathLst>
                <a:path w="17" h="28">
                  <a:moveTo>
                    <a:pt x="16" y="0"/>
                  </a:moveTo>
                  <a:lnTo>
                    <a:pt x="0" y="9"/>
                  </a:lnTo>
                  <a:lnTo>
                    <a:pt x="0" y="27"/>
                  </a:lnTo>
                  <a:lnTo>
                    <a:pt x="16" y="19"/>
                  </a:lnTo>
                  <a:lnTo>
                    <a:pt x="16" y="0"/>
                  </a:lnTo>
                </a:path>
              </a:pathLst>
            </a:custGeom>
            <a:solidFill>
              <a:srgbClr val="B1B1B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5" name="Freeform 19"/>
            <p:cNvSpPr>
              <a:spLocks/>
            </p:cNvSpPr>
            <p:nvPr/>
          </p:nvSpPr>
          <p:spPr bwMode="auto">
            <a:xfrm>
              <a:off x="3651" y="1068"/>
              <a:ext cx="17" cy="31"/>
            </a:xfrm>
            <a:custGeom>
              <a:avLst/>
              <a:gdLst>
                <a:gd name="T0" fmla="*/ 16 w 17"/>
                <a:gd name="T1" fmla="*/ 0 h 31"/>
                <a:gd name="T2" fmla="*/ 0 w 17"/>
                <a:gd name="T3" fmla="*/ 10 h 31"/>
                <a:gd name="T4" fmla="*/ 0 w 17"/>
                <a:gd name="T5" fmla="*/ 30 h 31"/>
                <a:gd name="T6" fmla="*/ 16 w 17"/>
                <a:gd name="T7" fmla="*/ 21 h 31"/>
                <a:gd name="T8" fmla="*/ 16 w 17"/>
                <a:gd name="T9" fmla="*/ 0 h 31"/>
              </a:gdLst>
              <a:ahLst/>
              <a:cxnLst>
                <a:cxn ang="0">
                  <a:pos x="T0" y="T1"/>
                </a:cxn>
                <a:cxn ang="0">
                  <a:pos x="T2" y="T3"/>
                </a:cxn>
                <a:cxn ang="0">
                  <a:pos x="T4" y="T5"/>
                </a:cxn>
                <a:cxn ang="0">
                  <a:pos x="T6" y="T7"/>
                </a:cxn>
                <a:cxn ang="0">
                  <a:pos x="T8" y="T9"/>
                </a:cxn>
              </a:cxnLst>
              <a:rect l="0" t="0" r="r" b="b"/>
              <a:pathLst>
                <a:path w="17" h="31">
                  <a:moveTo>
                    <a:pt x="16" y="0"/>
                  </a:moveTo>
                  <a:lnTo>
                    <a:pt x="0" y="10"/>
                  </a:lnTo>
                  <a:lnTo>
                    <a:pt x="0" y="30"/>
                  </a:lnTo>
                  <a:lnTo>
                    <a:pt x="16" y="21"/>
                  </a:lnTo>
                  <a:lnTo>
                    <a:pt x="16"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6" name="Freeform 20"/>
            <p:cNvSpPr>
              <a:spLocks/>
            </p:cNvSpPr>
            <p:nvPr/>
          </p:nvSpPr>
          <p:spPr bwMode="auto">
            <a:xfrm>
              <a:off x="3599" y="1058"/>
              <a:ext cx="65" cy="18"/>
            </a:xfrm>
            <a:custGeom>
              <a:avLst/>
              <a:gdLst>
                <a:gd name="T0" fmla="*/ 64 w 65"/>
                <a:gd name="T1" fmla="*/ 7 h 18"/>
                <a:gd name="T2" fmla="*/ 36 w 65"/>
                <a:gd name="T3" fmla="*/ 1 h 18"/>
                <a:gd name="T4" fmla="*/ 14 w 65"/>
                <a:gd name="T5" fmla="*/ 0 h 18"/>
                <a:gd name="T6" fmla="*/ 0 w 65"/>
                <a:gd name="T7" fmla="*/ 7 h 18"/>
                <a:gd name="T8" fmla="*/ 3 w 65"/>
                <a:gd name="T9" fmla="*/ 7 h 18"/>
                <a:gd name="T10" fmla="*/ 22 w 65"/>
                <a:gd name="T11" fmla="*/ 9 h 18"/>
                <a:gd name="T12" fmla="*/ 49 w 65"/>
                <a:gd name="T13" fmla="*/ 17 h 18"/>
                <a:gd name="T14" fmla="*/ 64 w 65"/>
                <a:gd name="T15" fmla="*/ 7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8">
                  <a:moveTo>
                    <a:pt x="64" y="7"/>
                  </a:moveTo>
                  <a:lnTo>
                    <a:pt x="36" y="1"/>
                  </a:lnTo>
                  <a:lnTo>
                    <a:pt x="14" y="0"/>
                  </a:lnTo>
                  <a:lnTo>
                    <a:pt x="0" y="7"/>
                  </a:lnTo>
                  <a:lnTo>
                    <a:pt x="3" y="7"/>
                  </a:lnTo>
                  <a:lnTo>
                    <a:pt x="22" y="9"/>
                  </a:lnTo>
                  <a:lnTo>
                    <a:pt x="49" y="17"/>
                  </a:lnTo>
                  <a:lnTo>
                    <a:pt x="64" y="7"/>
                  </a:lnTo>
                </a:path>
              </a:pathLst>
            </a:custGeom>
            <a:solidFill>
              <a:srgbClr val="A38B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7" name="Freeform 21"/>
            <p:cNvSpPr>
              <a:spLocks/>
            </p:cNvSpPr>
            <p:nvPr/>
          </p:nvSpPr>
          <p:spPr bwMode="auto">
            <a:xfrm>
              <a:off x="3599" y="1058"/>
              <a:ext cx="68" cy="21"/>
            </a:xfrm>
            <a:custGeom>
              <a:avLst/>
              <a:gdLst>
                <a:gd name="T0" fmla="*/ 67 w 68"/>
                <a:gd name="T1" fmla="*/ 10 h 21"/>
                <a:gd name="T2" fmla="*/ 38 w 68"/>
                <a:gd name="T3" fmla="*/ 2 h 21"/>
                <a:gd name="T4" fmla="*/ 16 w 68"/>
                <a:gd name="T5" fmla="*/ 0 h 21"/>
                <a:gd name="T6" fmla="*/ 0 w 68"/>
                <a:gd name="T7" fmla="*/ 10 h 21"/>
                <a:gd name="T8" fmla="*/ 3 w 68"/>
                <a:gd name="T9" fmla="*/ 10 h 21"/>
                <a:gd name="T10" fmla="*/ 22 w 68"/>
                <a:gd name="T11" fmla="*/ 12 h 21"/>
                <a:gd name="T12" fmla="*/ 51 w 68"/>
                <a:gd name="T13" fmla="*/ 20 h 21"/>
                <a:gd name="T14" fmla="*/ 67 w 68"/>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1">
                  <a:moveTo>
                    <a:pt x="67" y="10"/>
                  </a:moveTo>
                  <a:lnTo>
                    <a:pt x="38" y="2"/>
                  </a:lnTo>
                  <a:lnTo>
                    <a:pt x="16" y="0"/>
                  </a:lnTo>
                  <a:lnTo>
                    <a:pt x="0" y="10"/>
                  </a:lnTo>
                  <a:lnTo>
                    <a:pt x="3" y="10"/>
                  </a:lnTo>
                  <a:lnTo>
                    <a:pt x="22" y="12"/>
                  </a:lnTo>
                  <a:lnTo>
                    <a:pt x="51" y="20"/>
                  </a:lnTo>
                  <a:lnTo>
                    <a:pt x="67" y="1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8" name="Freeform 22"/>
            <p:cNvSpPr>
              <a:spLocks/>
            </p:cNvSpPr>
            <p:nvPr/>
          </p:nvSpPr>
          <p:spPr bwMode="auto">
            <a:xfrm>
              <a:off x="3962" y="1123"/>
              <a:ext cx="28" cy="507"/>
            </a:xfrm>
            <a:custGeom>
              <a:avLst/>
              <a:gdLst>
                <a:gd name="T0" fmla="*/ 19 w 28"/>
                <a:gd name="T1" fmla="*/ 0 h 507"/>
                <a:gd name="T2" fmla="*/ 6 w 28"/>
                <a:gd name="T3" fmla="*/ 10 h 507"/>
                <a:gd name="T4" fmla="*/ 12 w 28"/>
                <a:gd name="T5" fmla="*/ 33 h 507"/>
                <a:gd name="T6" fmla="*/ 13 w 28"/>
                <a:gd name="T7" fmla="*/ 63 h 507"/>
                <a:gd name="T8" fmla="*/ 12 w 28"/>
                <a:gd name="T9" fmla="*/ 492 h 507"/>
                <a:gd name="T10" fmla="*/ 9 w 28"/>
                <a:gd name="T11" fmla="*/ 500 h 507"/>
                <a:gd name="T12" fmla="*/ 0 w 28"/>
                <a:gd name="T13" fmla="*/ 506 h 507"/>
                <a:gd name="T14" fmla="*/ 23 w 28"/>
                <a:gd name="T15" fmla="*/ 490 h 507"/>
                <a:gd name="T16" fmla="*/ 25 w 28"/>
                <a:gd name="T17" fmla="*/ 481 h 507"/>
                <a:gd name="T18" fmla="*/ 27 w 28"/>
                <a:gd name="T19" fmla="*/ 453 h 507"/>
                <a:gd name="T20" fmla="*/ 27 w 28"/>
                <a:gd name="T21" fmla="*/ 52 h 507"/>
                <a:gd name="T22" fmla="*/ 24 w 28"/>
                <a:gd name="T23" fmla="*/ 23 h 507"/>
                <a:gd name="T24" fmla="*/ 19 w 28"/>
                <a:gd name="T25"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507">
                  <a:moveTo>
                    <a:pt x="19" y="0"/>
                  </a:moveTo>
                  <a:lnTo>
                    <a:pt x="6" y="10"/>
                  </a:lnTo>
                  <a:lnTo>
                    <a:pt x="12" y="33"/>
                  </a:lnTo>
                  <a:lnTo>
                    <a:pt x="13" y="63"/>
                  </a:lnTo>
                  <a:lnTo>
                    <a:pt x="12" y="492"/>
                  </a:lnTo>
                  <a:lnTo>
                    <a:pt x="9" y="500"/>
                  </a:lnTo>
                  <a:lnTo>
                    <a:pt x="0" y="506"/>
                  </a:lnTo>
                  <a:lnTo>
                    <a:pt x="23" y="490"/>
                  </a:lnTo>
                  <a:lnTo>
                    <a:pt x="25" y="481"/>
                  </a:lnTo>
                  <a:lnTo>
                    <a:pt x="27" y="453"/>
                  </a:lnTo>
                  <a:lnTo>
                    <a:pt x="27" y="52"/>
                  </a:lnTo>
                  <a:lnTo>
                    <a:pt x="24" y="23"/>
                  </a:lnTo>
                  <a:lnTo>
                    <a:pt x="19" y="0"/>
                  </a:lnTo>
                </a:path>
              </a:pathLst>
            </a:custGeom>
            <a:solidFill>
              <a:srgbClr val="C2A5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9" name="Freeform 23"/>
            <p:cNvSpPr>
              <a:spLocks/>
            </p:cNvSpPr>
            <p:nvPr/>
          </p:nvSpPr>
          <p:spPr bwMode="auto">
            <a:xfrm>
              <a:off x="3962" y="1123"/>
              <a:ext cx="32" cy="511"/>
            </a:xfrm>
            <a:custGeom>
              <a:avLst/>
              <a:gdLst>
                <a:gd name="T0" fmla="*/ 23 w 32"/>
                <a:gd name="T1" fmla="*/ 0 h 511"/>
                <a:gd name="T2" fmla="*/ 7 w 32"/>
                <a:gd name="T3" fmla="*/ 10 h 511"/>
                <a:gd name="T4" fmla="*/ 13 w 32"/>
                <a:gd name="T5" fmla="*/ 33 h 511"/>
                <a:gd name="T6" fmla="*/ 15 w 32"/>
                <a:gd name="T7" fmla="*/ 63 h 511"/>
                <a:gd name="T8" fmla="*/ 14 w 32"/>
                <a:gd name="T9" fmla="*/ 496 h 511"/>
                <a:gd name="T10" fmla="*/ 11 w 32"/>
                <a:gd name="T11" fmla="*/ 504 h 511"/>
                <a:gd name="T12" fmla="*/ 0 w 32"/>
                <a:gd name="T13" fmla="*/ 510 h 511"/>
                <a:gd name="T14" fmla="*/ 25 w 32"/>
                <a:gd name="T15" fmla="*/ 493 h 511"/>
                <a:gd name="T16" fmla="*/ 29 w 32"/>
                <a:gd name="T17" fmla="*/ 485 h 511"/>
                <a:gd name="T18" fmla="*/ 31 w 32"/>
                <a:gd name="T19" fmla="*/ 455 h 511"/>
                <a:gd name="T20" fmla="*/ 31 w 32"/>
                <a:gd name="T21" fmla="*/ 54 h 511"/>
                <a:gd name="T22" fmla="*/ 28 w 32"/>
                <a:gd name="T23" fmla="*/ 23 h 511"/>
                <a:gd name="T24" fmla="*/ 23 w 32"/>
                <a:gd name="T25" fmla="*/ 0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11">
                  <a:moveTo>
                    <a:pt x="23" y="0"/>
                  </a:moveTo>
                  <a:lnTo>
                    <a:pt x="7" y="10"/>
                  </a:lnTo>
                  <a:lnTo>
                    <a:pt x="13" y="33"/>
                  </a:lnTo>
                  <a:lnTo>
                    <a:pt x="15" y="63"/>
                  </a:lnTo>
                  <a:lnTo>
                    <a:pt x="14" y="496"/>
                  </a:lnTo>
                  <a:lnTo>
                    <a:pt x="11" y="504"/>
                  </a:lnTo>
                  <a:lnTo>
                    <a:pt x="0" y="510"/>
                  </a:lnTo>
                  <a:lnTo>
                    <a:pt x="25" y="493"/>
                  </a:lnTo>
                  <a:lnTo>
                    <a:pt x="29" y="485"/>
                  </a:lnTo>
                  <a:lnTo>
                    <a:pt x="31" y="455"/>
                  </a:lnTo>
                  <a:lnTo>
                    <a:pt x="31" y="54"/>
                  </a:lnTo>
                  <a:lnTo>
                    <a:pt x="28" y="23"/>
                  </a:lnTo>
                  <a:lnTo>
                    <a:pt x="23"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40" name="Freeform 24"/>
            <p:cNvSpPr>
              <a:spLocks/>
            </p:cNvSpPr>
            <p:nvPr/>
          </p:nvSpPr>
          <p:spPr bwMode="auto">
            <a:xfrm>
              <a:off x="3185" y="1224"/>
              <a:ext cx="665" cy="340"/>
            </a:xfrm>
            <a:custGeom>
              <a:avLst/>
              <a:gdLst>
                <a:gd name="T0" fmla="*/ 0 w 665"/>
                <a:gd name="T1" fmla="*/ 281 h 340"/>
                <a:gd name="T2" fmla="*/ 292 w 665"/>
                <a:gd name="T3" fmla="*/ 0 h 340"/>
                <a:gd name="T4" fmla="*/ 664 w 665"/>
                <a:gd name="T5" fmla="*/ 52 h 340"/>
                <a:gd name="T6" fmla="*/ 390 w 665"/>
                <a:gd name="T7" fmla="*/ 339 h 340"/>
                <a:gd name="T8" fmla="*/ 0 w 665"/>
                <a:gd name="T9" fmla="*/ 281 h 340"/>
              </a:gdLst>
              <a:ahLst/>
              <a:cxnLst>
                <a:cxn ang="0">
                  <a:pos x="T0" y="T1"/>
                </a:cxn>
                <a:cxn ang="0">
                  <a:pos x="T2" y="T3"/>
                </a:cxn>
                <a:cxn ang="0">
                  <a:pos x="T4" y="T5"/>
                </a:cxn>
                <a:cxn ang="0">
                  <a:pos x="T6" y="T7"/>
                </a:cxn>
                <a:cxn ang="0">
                  <a:pos x="T8" y="T9"/>
                </a:cxn>
              </a:cxnLst>
              <a:rect l="0" t="0" r="r" b="b"/>
              <a:pathLst>
                <a:path w="665" h="340">
                  <a:moveTo>
                    <a:pt x="0" y="281"/>
                  </a:moveTo>
                  <a:lnTo>
                    <a:pt x="292" y="0"/>
                  </a:lnTo>
                  <a:lnTo>
                    <a:pt x="664" y="52"/>
                  </a:lnTo>
                  <a:lnTo>
                    <a:pt x="390" y="339"/>
                  </a:lnTo>
                  <a:lnTo>
                    <a:pt x="0" y="281"/>
                  </a:lnTo>
                </a:path>
              </a:pathLst>
            </a:custGeom>
            <a:solidFill>
              <a:srgbClr val="A38B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41" name="Freeform 25"/>
            <p:cNvSpPr>
              <a:spLocks/>
            </p:cNvSpPr>
            <p:nvPr/>
          </p:nvSpPr>
          <p:spPr bwMode="auto">
            <a:xfrm>
              <a:off x="3186" y="1224"/>
              <a:ext cx="667" cy="343"/>
            </a:xfrm>
            <a:custGeom>
              <a:avLst/>
              <a:gdLst>
                <a:gd name="T0" fmla="*/ 0 w 667"/>
                <a:gd name="T1" fmla="*/ 284 h 343"/>
                <a:gd name="T2" fmla="*/ 293 w 667"/>
                <a:gd name="T3" fmla="*/ 0 h 343"/>
                <a:gd name="T4" fmla="*/ 666 w 667"/>
                <a:gd name="T5" fmla="*/ 52 h 343"/>
                <a:gd name="T6" fmla="*/ 391 w 667"/>
                <a:gd name="T7" fmla="*/ 342 h 343"/>
                <a:gd name="T8" fmla="*/ 0 w 667"/>
                <a:gd name="T9" fmla="*/ 284 h 343"/>
              </a:gdLst>
              <a:ahLst/>
              <a:cxnLst>
                <a:cxn ang="0">
                  <a:pos x="T0" y="T1"/>
                </a:cxn>
                <a:cxn ang="0">
                  <a:pos x="T2" y="T3"/>
                </a:cxn>
                <a:cxn ang="0">
                  <a:pos x="T4" y="T5"/>
                </a:cxn>
                <a:cxn ang="0">
                  <a:pos x="T6" y="T7"/>
                </a:cxn>
                <a:cxn ang="0">
                  <a:pos x="T8" y="T9"/>
                </a:cxn>
              </a:cxnLst>
              <a:rect l="0" t="0" r="r" b="b"/>
              <a:pathLst>
                <a:path w="667" h="343">
                  <a:moveTo>
                    <a:pt x="0" y="284"/>
                  </a:moveTo>
                  <a:lnTo>
                    <a:pt x="293" y="0"/>
                  </a:lnTo>
                  <a:lnTo>
                    <a:pt x="666" y="52"/>
                  </a:lnTo>
                  <a:lnTo>
                    <a:pt x="391" y="342"/>
                  </a:lnTo>
                  <a:lnTo>
                    <a:pt x="0" y="284"/>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42" name="Freeform 26"/>
            <p:cNvSpPr>
              <a:spLocks/>
            </p:cNvSpPr>
            <p:nvPr/>
          </p:nvSpPr>
          <p:spPr bwMode="auto">
            <a:xfrm>
              <a:off x="3186" y="1509"/>
              <a:ext cx="389" cy="511"/>
            </a:xfrm>
            <a:custGeom>
              <a:avLst/>
              <a:gdLst>
                <a:gd name="T0" fmla="*/ 0 w 389"/>
                <a:gd name="T1" fmla="*/ 0 h 511"/>
                <a:gd name="T2" fmla="*/ 388 w 389"/>
                <a:gd name="T3" fmla="*/ 57 h 511"/>
                <a:gd name="T4" fmla="*/ 388 w 389"/>
                <a:gd name="T5" fmla="*/ 510 h 511"/>
                <a:gd name="T6" fmla="*/ 0 w 389"/>
                <a:gd name="T7" fmla="*/ 451 h 511"/>
                <a:gd name="T8" fmla="*/ 0 w 389"/>
                <a:gd name="T9" fmla="*/ 0 h 511"/>
              </a:gdLst>
              <a:ahLst/>
              <a:cxnLst>
                <a:cxn ang="0">
                  <a:pos x="T0" y="T1"/>
                </a:cxn>
                <a:cxn ang="0">
                  <a:pos x="T2" y="T3"/>
                </a:cxn>
                <a:cxn ang="0">
                  <a:pos x="T4" y="T5"/>
                </a:cxn>
                <a:cxn ang="0">
                  <a:pos x="T6" y="T7"/>
                </a:cxn>
                <a:cxn ang="0">
                  <a:pos x="T8" y="T9"/>
                </a:cxn>
              </a:cxnLst>
              <a:rect l="0" t="0" r="r" b="b"/>
              <a:pathLst>
                <a:path w="389" h="511">
                  <a:moveTo>
                    <a:pt x="0" y="0"/>
                  </a:moveTo>
                  <a:lnTo>
                    <a:pt x="388" y="57"/>
                  </a:lnTo>
                  <a:lnTo>
                    <a:pt x="388" y="510"/>
                  </a:lnTo>
                  <a:lnTo>
                    <a:pt x="0" y="451"/>
                  </a:lnTo>
                  <a:lnTo>
                    <a:pt x="0" y="0"/>
                  </a:lnTo>
                </a:path>
              </a:pathLst>
            </a:custGeom>
            <a:solidFill>
              <a:srgbClr val="A68D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43" name="Freeform 27"/>
            <p:cNvSpPr>
              <a:spLocks/>
            </p:cNvSpPr>
            <p:nvPr/>
          </p:nvSpPr>
          <p:spPr bwMode="auto">
            <a:xfrm>
              <a:off x="3186" y="1509"/>
              <a:ext cx="393" cy="515"/>
            </a:xfrm>
            <a:custGeom>
              <a:avLst/>
              <a:gdLst>
                <a:gd name="T0" fmla="*/ 0 w 393"/>
                <a:gd name="T1" fmla="*/ 0 h 515"/>
                <a:gd name="T2" fmla="*/ 392 w 393"/>
                <a:gd name="T3" fmla="*/ 57 h 515"/>
                <a:gd name="T4" fmla="*/ 392 w 393"/>
                <a:gd name="T5" fmla="*/ 514 h 515"/>
                <a:gd name="T6" fmla="*/ 0 w 393"/>
                <a:gd name="T7" fmla="*/ 455 h 515"/>
                <a:gd name="T8" fmla="*/ 0 w 393"/>
                <a:gd name="T9" fmla="*/ 0 h 515"/>
              </a:gdLst>
              <a:ahLst/>
              <a:cxnLst>
                <a:cxn ang="0">
                  <a:pos x="T0" y="T1"/>
                </a:cxn>
                <a:cxn ang="0">
                  <a:pos x="T2" y="T3"/>
                </a:cxn>
                <a:cxn ang="0">
                  <a:pos x="T4" y="T5"/>
                </a:cxn>
                <a:cxn ang="0">
                  <a:pos x="T6" y="T7"/>
                </a:cxn>
                <a:cxn ang="0">
                  <a:pos x="T8" y="T9"/>
                </a:cxn>
              </a:cxnLst>
              <a:rect l="0" t="0" r="r" b="b"/>
              <a:pathLst>
                <a:path w="393" h="515">
                  <a:moveTo>
                    <a:pt x="0" y="0"/>
                  </a:moveTo>
                  <a:lnTo>
                    <a:pt x="392" y="57"/>
                  </a:lnTo>
                  <a:lnTo>
                    <a:pt x="392" y="514"/>
                  </a:lnTo>
                  <a:lnTo>
                    <a:pt x="0" y="455"/>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44" name="Oval 28"/>
            <p:cNvSpPr>
              <a:spLocks noChangeArrowheads="1"/>
            </p:cNvSpPr>
            <p:nvPr/>
          </p:nvSpPr>
          <p:spPr bwMode="auto">
            <a:xfrm>
              <a:off x="3247" y="1594"/>
              <a:ext cx="92" cy="61"/>
            </a:xfrm>
            <a:prstGeom prst="ellipse">
              <a:avLst/>
            </a:prstGeom>
            <a:solidFill>
              <a:srgbClr val="F9F9F9"/>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845" name="Oval 29"/>
            <p:cNvSpPr>
              <a:spLocks noChangeArrowheads="1"/>
            </p:cNvSpPr>
            <p:nvPr/>
          </p:nvSpPr>
          <p:spPr bwMode="auto">
            <a:xfrm>
              <a:off x="3250" y="1597"/>
              <a:ext cx="85" cy="55"/>
            </a:xfrm>
            <a:prstGeom prst="ellipse">
              <a:avLst/>
            </a:prstGeom>
            <a:solidFill>
              <a:srgbClr val="DFDFD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846" name="Freeform 30"/>
            <p:cNvSpPr>
              <a:spLocks/>
            </p:cNvSpPr>
            <p:nvPr/>
          </p:nvSpPr>
          <p:spPr bwMode="auto">
            <a:xfrm>
              <a:off x="3578" y="1275"/>
              <a:ext cx="272" cy="745"/>
            </a:xfrm>
            <a:custGeom>
              <a:avLst/>
              <a:gdLst>
                <a:gd name="T0" fmla="*/ 271 w 272"/>
                <a:gd name="T1" fmla="*/ 0 h 745"/>
                <a:gd name="T2" fmla="*/ 271 w 272"/>
                <a:gd name="T3" fmla="*/ 453 h 745"/>
                <a:gd name="T4" fmla="*/ 0 w 272"/>
                <a:gd name="T5" fmla="*/ 744 h 745"/>
                <a:gd name="T6" fmla="*/ 0 w 272"/>
                <a:gd name="T7" fmla="*/ 289 h 745"/>
                <a:gd name="T8" fmla="*/ 271 w 272"/>
                <a:gd name="T9" fmla="*/ 0 h 745"/>
              </a:gdLst>
              <a:ahLst/>
              <a:cxnLst>
                <a:cxn ang="0">
                  <a:pos x="T0" y="T1"/>
                </a:cxn>
                <a:cxn ang="0">
                  <a:pos x="T2" y="T3"/>
                </a:cxn>
                <a:cxn ang="0">
                  <a:pos x="T4" y="T5"/>
                </a:cxn>
                <a:cxn ang="0">
                  <a:pos x="T6" y="T7"/>
                </a:cxn>
                <a:cxn ang="0">
                  <a:pos x="T8" y="T9"/>
                </a:cxn>
              </a:cxnLst>
              <a:rect l="0" t="0" r="r" b="b"/>
              <a:pathLst>
                <a:path w="272" h="745">
                  <a:moveTo>
                    <a:pt x="271" y="0"/>
                  </a:moveTo>
                  <a:lnTo>
                    <a:pt x="271" y="453"/>
                  </a:lnTo>
                  <a:lnTo>
                    <a:pt x="0" y="744"/>
                  </a:lnTo>
                  <a:lnTo>
                    <a:pt x="0" y="289"/>
                  </a:lnTo>
                  <a:lnTo>
                    <a:pt x="271" y="0"/>
                  </a:lnTo>
                </a:path>
              </a:pathLst>
            </a:custGeom>
            <a:solidFill>
              <a:srgbClr val="917B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47" name="Freeform 31"/>
            <p:cNvSpPr>
              <a:spLocks/>
            </p:cNvSpPr>
            <p:nvPr/>
          </p:nvSpPr>
          <p:spPr bwMode="auto">
            <a:xfrm>
              <a:off x="3578" y="1275"/>
              <a:ext cx="275" cy="749"/>
            </a:xfrm>
            <a:custGeom>
              <a:avLst/>
              <a:gdLst>
                <a:gd name="T0" fmla="*/ 274 w 275"/>
                <a:gd name="T1" fmla="*/ 0 h 749"/>
                <a:gd name="T2" fmla="*/ 274 w 275"/>
                <a:gd name="T3" fmla="*/ 456 h 749"/>
                <a:gd name="T4" fmla="*/ 0 w 275"/>
                <a:gd name="T5" fmla="*/ 748 h 749"/>
                <a:gd name="T6" fmla="*/ 0 w 275"/>
                <a:gd name="T7" fmla="*/ 290 h 749"/>
                <a:gd name="T8" fmla="*/ 274 w 275"/>
                <a:gd name="T9" fmla="*/ 0 h 749"/>
              </a:gdLst>
              <a:ahLst/>
              <a:cxnLst>
                <a:cxn ang="0">
                  <a:pos x="T0" y="T1"/>
                </a:cxn>
                <a:cxn ang="0">
                  <a:pos x="T2" y="T3"/>
                </a:cxn>
                <a:cxn ang="0">
                  <a:pos x="T4" y="T5"/>
                </a:cxn>
                <a:cxn ang="0">
                  <a:pos x="T6" y="T7"/>
                </a:cxn>
                <a:cxn ang="0">
                  <a:pos x="T8" y="T9"/>
                </a:cxn>
              </a:cxnLst>
              <a:rect l="0" t="0" r="r" b="b"/>
              <a:pathLst>
                <a:path w="275" h="749">
                  <a:moveTo>
                    <a:pt x="274" y="0"/>
                  </a:moveTo>
                  <a:lnTo>
                    <a:pt x="274" y="456"/>
                  </a:lnTo>
                  <a:lnTo>
                    <a:pt x="0" y="748"/>
                  </a:lnTo>
                  <a:lnTo>
                    <a:pt x="0" y="290"/>
                  </a:lnTo>
                  <a:lnTo>
                    <a:pt x="274"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48" name="Oval 32"/>
            <p:cNvSpPr>
              <a:spLocks noChangeArrowheads="1"/>
            </p:cNvSpPr>
            <p:nvPr/>
          </p:nvSpPr>
          <p:spPr bwMode="auto">
            <a:xfrm>
              <a:off x="2464" y="2448"/>
              <a:ext cx="39" cy="78"/>
            </a:xfrm>
            <a:prstGeom prst="ellipse">
              <a:avLst/>
            </a:prstGeom>
            <a:solidFill>
              <a:srgbClr val="FA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849" name="Freeform 33"/>
            <p:cNvSpPr>
              <a:spLocks/>
            </p:cNvSpPr>
            <p:nvPr/>
          </p:nvSpPr>
          <p:spPr bwMode="auto">
            <a:xfrm>
              <a:off x="2319" y="2546"/>
              <a:ext cx="93" cy="135"/>
            </a:xfrm>
            <a:custGeom>
              <a:avLst/>
              <a:gdLst>
                <a:gd name="T0" fmla="*/ 0 w 93"/>
                <a:gd name="T1" fmla="*/ 0 h 135"/>
                <a:gd name="T2" fmla="*/ 92 w 93"/>
                <a:gd name="T3" fmla="*/ 13 h 135"/>
                <a:gd name="T4" fmla="*/ 92 w 93"/>
                <a:gd name="T5" fmla="*/ 134 h 135"/>
                <a:gd name="T6" fmla="*/ 0 w 93"/>
                <a:gd name="T7" fmla="*/ 118 h 135"/>
                <a:gd name="T8" fmla="*/ 0 w 93"/>
                <a:gd name="T9" fmla="*/ 0 h 135"/>
              </a:gdLst>
              <a:ahLst/>
              <a:cxnLst>
                <a:cxn ang="0">
                  <a:pos x="T0" y="T1"/>
                </a:cxn>
                <a:cxn ang="0">
                  <a:pos x="T2" y="T3"/>
                </a:cxn>
                <a:cxn ang="0">
                  <a:pos x="T4" y="T5"/>
                </a:cxn>
                <a:cxn ang="0">
                  <a:pos x="T6" y="T7"/>
                </a:cxn>
                <a:cxn ang="0">
                  <a:pos x="T8" y="T9"/>
                </a:cxn>
              </a:cxnLst>
              <a:rect l="0" t="0" r="r" b="b"/>
              <a:pathLst>
                <a:path w="93" h="135">
                  <a:moveTo>
                    <a:pt x="0" y="0"/>
                  </a:moveTo>
                  <a:lnTo>
                    <a:pt x="92" y="13"/>
                  </a:lnTo>
                  <a:lnTo>
                    <a:pt x="92" y="134"/>
                  </a:lnTo>
                  <a:lnTo>
                    <a:pt x="0" y="118"/>
                  </a:lnTo>
                  <a:lnTo>
                    <a:pt x="0" y="0"/>
                  </a:lnTo>
                </a:path>
              </a:pathLst>
            </a:custGeom>
            <a:solidFill>
              <a:srgbClr val="FADA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0" name="Freeform 34"/>
            <p:cNvSpPr>
              <a:spLocks/>
            </p:cNvSpPr>
            <p:nvPr/>
          </p:nvSpPr>
          <p:spPr bwMode="auto">
            <a:xfrm>
              <a:off x="2319" y="2546"/>
              <a:ext cx="97" cy="138"/>
            </a:xfrm>
            <a:custGeom>
              <a:avLst/>
              <a:gdLst>
                <a:gd name="T0" fmla="*/ 0 w 97"/>
                <a:gd name="T1" fmla="*/ 0 h 138"/>
                <a:gd name="T2" fmla="*/ 96 w 97"/>
                <a:gd name="T3" fmla="*/ 15 h 138"/>
                <a:gd name="T4" fmla="*/ 96 w 97"/>
                <a:gd name="T5" fmla="*/ 137 h 138"/>
                <a:gd name="T6" fmla="*/ 0 w 97"/>
                <a:gd name="T7" fmla="*/ 122 h 138"/>
                <a:gd name="T8" fmla="*/ 0 w 97"/>
                <a:gd name="T9" fmla="*/ 0 h 138"/>
              </a:gdLst>
              <a:ahLst/>
              <a:cxnLst>
                <a:cxn ang="0">
                  <a:pos x="T0" y="T1"/>
                </a:cxn>
                <a:cxn ang="0">
                  <a:pos x="T2" y="T3"/>
                </a:cxn>
                <a:cxn ang="0">
                  <a:pos x="T4" y="T5"/>
                </a:cxn>
                <a:cxn ang="0">
                  <a:pos x="T6" y="T7"/>
                </a:cxn>
                <a:cxn ang="0">
                  <a:pos x="T8" y="T9"/>
                </a:cxn>
              </a:cxnLst>
              <a:rect l="0" t="0" r="r" b="b"/>
              <a:pathLst>
                <a:path w="97" h="138">
                  <a:moveTo>
                    <a:pt x="0" y="0"/>
                  </a:moveTo>
                  <a:lnTo>
                    <a:pt x="96" y="15"/>
                  </a:lnTo>
                  <a:lnTo>
                    <a:pt x="96" y="137"/>
                  </a:lnTo>
                  <a:lnTo>
                    <a:pt x="0" y="122"/>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1" name="Freeform 35"/>
            <p:cNvSpPr>
              <a:spLocks/>
            </p:cNvSpPr>
            <p:nvPr/>
          </p:nvSpPr>
          <p:spPr bwMode="auto">
            <a:xfrm>
              <a:off x="2319" y="2542"/>
              <a:ext cx="99" cy="17"/>
            </a:xfrm>
            <a:custGeom>
              <a:avLst/>
              <a:gdLst>
                <a:gd name="T0" fmla="*/ 0 w 99"/>
                <a:gd name="T1" fmla="*/ 3 h 17"/>
                <a:gd name="T2" fmla="*/ 5 w 99"/>
                <a:gd name="T3" fmla="*/ 0 h 17"/>
                <a:gd name="T4" fmla="*/ 98 w 99"/>
                <a:gd name="T5" fmla="*/ 12 h 17"/>
                <a:gd name="T6" fmla="*/ 92 w 99"/>
                <a:gd name="T7" fmla="*/ 16 h 17"/>
                <a:gd name="T8" fmla="*/ 0 w 99"/>
                <a:gd name="T9" fmla="*/ 3 h 17"/>
              </a:gdLst>
              <a:ahLst/>
              <a:cxnLst>
                <a:cxn ang="0">
                  <a:pos x="T0" y="T1"/>
                </a:cxn>
                <a:cxn ang="0">
                  <a:pos x="T2" y="T3"/>
                </a:cxn>
                <a:cxn ang="0">
                  <a:pos x="T4" y="T5"/>
                </a:cxn>
                <a:cxn ang="0">
                  <a:pos x="T6" y="T7"/>
                </a:cxn>
                <a:cxn ang="0">
                  <a:pos x="T8" y="T9"/>
                </a:cxn>
              </a:cxnLst>
              <a:rect l="0" t="0" r="r" b="b"/>
              <a:pathLst>
                <a:path w="99" h="17">
                  <a:moveTo>
                    <a:pt x="0" y="3"/>
                  </a:moveTo>
                  <a:lnTo>
                    <a:pt x="5" y="0"/>
                  </a:lnTo>
                  <a:lnTo>
                    <a:pt x="98" y="12"/>
                  </a:lnTo>
                  <a:lnTo>
                    <a:pt x="92" y="16"/>
                  </a:lnTo>
                  <a:lnTo>
                    <a:pt x="0" y="3"/>
                  </a:lnTo>
                </a:path>
              </a:pathLst>
            </a:custGeom>
            <a:solidFill>
              <a:srgbClr val="BDA5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2" name="Freeform 36"/>
            <p:cNvSpPr>
              <a:spLocks/>
            </p:cNvSpPr>
            <p:nvPr/>
          </p:nvSpPr>
          <p:spPr bwMode="auto">
            <a:xfrm>
              <a:off x="2319" y="2542"/>
              <a:ext cx="103" cy="20"/>
            </a:xfrm>
            <a:custGeom>
              <a:avLst/>
              <a:gdLst>
                <a:gd name="T0" fmla="*/ 0 w 103"/>
                <a:gd name="T1" fmla="*/ 4 h 20"/>
                <a:gd name="T2" fmla="*/ 5 w 103"/>
                <a:gd name="T3" fmla="*/ 0 h 20"/>
                <a:gd name="T4" fmla="*/ 102 w 103"/>
                <a:gd name="T5" fmla="*/ 14 h 20"/>
                <a:gd name="T6" fmla="*/ 96 w 103"/>
                <a:gd name="T7" fmla="*/ 19 h 20"/>
                <a:gd name="T8" fmla="*/ 0 w 103"/>
                <a:gd name="T9" fmla="*/ 4 h 20"/>
              </a:gdLst>
              <a:ahLst/>
              <a:cxnLst>
                <a:cxn ang="0">
                  <a:pos x="T0" y="T1"/>
                </a:cxn>
                <a:cxn ang="0">
                  <a:pos x="T2" y="T3"/>
                </a:cxn>
                <a:cxn ang="0">
                  <a:pos x="T4" y="T5"/>
                </a:cxn>
                <a:cxn ang="0">
                  <a:pos x="T6" y="T7"/>
                </a:cxn>
                <a:cxn ang="0">
                  <a:pos x="T8" y="T9"/>
                </a:cxn>
              </a:cxnLst>
              <a:rect l="0" t="0" r="r" b="b"/>
              <a:pathLst>
                <a:path w="103" h="20">
                  <a:moveTo>
                    <a:pt x="0" y="4"/>
                  </a:moveTo>
                  <a:lnTo>
                    <a:pt x="5" y="0"/>
                  </a:lnTo>
                  <a:lnTo>
                    <a:pt x="102" y="14"/>
                  </a:lnTo>
                  <a:lnTo>
                    <a:pt x="96" y="19"/>
                  </a:lnTo>
                  <a:lnTo>
                    <a:pt x="0" y="4"/>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3" name="Freeform 37"/>
            <p:cNvSpPr>
              <a:spLocks/>
            </p:cNvSpPr>
            <p:nvPr/>
          </p:nvSpPr>
          <p:spPr bwMode="auto">
            <a:xfrm>
              <a:off x="2416" y="2557"/>
              <a:ext cx="17" cy="124"/>
            </a:xfrm>
            <a:custGeom>
              <a:avLst/>
              <a:gdLst>
                <a:gd name="T0" fmla="*/ 0 w 17"/>
                <a:gd name="T1" fmla="*/ 4 h 124"/>
                <a:gd name="T2" fmla="*/ 16 w 17"/>
                <a:gd name="T3" fmla="*/ 0 h 124"/>
                <a:gd name="T4" fmla="*/ 16 w 17"/>
                <a:gd name="T5" fmla="*/ 118 h 124"/>
                <a:gd name="T6" fmla="*/ 0 w 17"/>
                <a:gd name="T7" fmla="*/ 123 h 124"/>
                <a:gd name="T8" fmla="*/ 0 w 17"/>
                <a:gd name="T9" fmla="*/ 4 h 124"/>
              </a:gdLst>
              <a:ahLst/>
              <a:cxnLst>
                <a:cxn ang="0">
                  <a:pos x="T0" y="T1"/>
                </a:cxn>
                <a:cxn ang="0">
                  <a:pos x="T2" y="T3"/>
                </a:cxn>
                <a:cxn ang="0">
                  <a:pos x="T4" y="T5"/>
                </a:cxn>
                <a:cxn ang="0">
                  <a:pos x="T6" y="T7"/>
                </a:cxn>
                <a:cxn ang="0">
                  <a:pos x="T8" y="T9"/>
                </a:cxn>
              </a:cxnLst>
              <a:rect l="0" t="0" r="r" b="b"/>
              <a:pathLst>
                <a:path w="17" h="124">
                  <a:moveTo>
                    <a:pt x="0" y="4"/>
                  </a:moveTo>
                  <a:lnTo>
                    <a:pt x="16" y="0"/>
                  </a:lnTo>
                  <a:lnTo>
                    <a:pt x="16" y="118"/>
                  </a:lnTo>
                  <a:lnTo>
                    <a:pt x="0" y="123"/>
                  </a:lnTo>
                  <a:lnTo>
                    <a:pt x="0" y="4"/>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4" name="Freeform 38"/>
            <p:cNvSpPr>
              <a:spLocks/>
            </p:cNvSpPr>
            <p:nvPr/>
          </p:nvSpPr>
          <p:spPr bwMode="auto">
            <a:xfrm>
              <a:off x="2414" y="2557"/>
              <a:ext cx="17" cy="127"/>
            </a:xfrm>
            <a:custGeom>
              <a:avLst/>
              <a:gdLst>
                <a:gd name="T0" fmla="*/ 0 w 17"/>
                <a:gd name="T1" fmla="*/ 4 h 127"/>
                <a:gd name="T2" fmla="*/ 16 w 17"/>
                <a:gd name="T3" fmla="*/ 0 h 127"/>
                <a:gd name="T4" fmla="*/ 16 w 17"/>
                <a:gd name="T5" fmla="*/ 121 h 127"/>
                <a:gd name="T6" fmla="*/ 0 w 17"/>
                <a:gd name="T7" fmla="*/ 126 h 127"/>
                <a:gd name="T8" fmla="*/ 0 w 17"/>
                <a:gd name="T9" fmla="*/ 4 h 127"/>
              </a:gdLst>
              <a:ahLst/>
              <a:cxnLst>
                <a:cxn ang="0">
                  <a:pos x="T0" y="T1"/>
                </a:cxn>
                <a:cxn ang="0">
                  <a:pos x="T2" y="T3"/>
                </a:cxn>
                <a:cxn ang="0">
                  <a:pos x="T4" y="T5"/>
                </a:cxn>
                <a:cxn ang="0">
                  <a:pos x="T6" y="T7"/>
                </a:cxn>
                <a:cxn ang="0">
                  <a:pos x="T8" y="T9"/>
                </a:cxn>
              </a:cxnLst>
              <a:rect l="0" t="0" r="r" b="b"/>
              <a:pathLst>
                <a:path w="17" h="127">
                  <a:moveTo>
                    <a:pt x="0" y="4"/>
                  </a:moveTo>
                  <a:lnTo>
                    <a:pt x="16" y="0"/>
                  </a:lnTo>
                  <a:lnTo>
                    <a:pt x="16" y="121"/>
                  </a:lnTo>
                  <a:lnTo>
                    <a:pt x="0" y="126"/>
                  </a:lnTo>
                  <a:lnTo>
                    <a:pt x="0" y="4"/>
                  </a:lnTo>
                </a:path>
              </a:pathLst>
            </a:custGeom>
            <a:solidFill>
              <a:srgbClr val="61616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5" name="Freeform 39"/>
            <p:cNvSpPr>
              <a:spLocks/>
            </p:cNvSpPr>
            <p:nvPr/>
          </p:nvSpPr>
          <p:spPr bwMode="auto">
            <a:xfrm>
              <a:off x="2910" y="1663"/>
              <a:ext cx="494" cy="626"/>
            </a:xfrm>
            <a:custGeom>
              <a:avLst/>
              <a:gdLst>
                <a:gd name="T0" fmla="*/ 0 w 494"/>
                <a:gd name="T1" fmla="*/ 38 h 626"/>
                <a:gd name="T2" fmla="*/ 0 w 494"/>
                <a:gd name="T3" fmla="*/ 18 h 626"/>
                <a:gd name="T4" fmla="*/ 12 w 494"/>
                <a:gd name="T5" fmla="*/ 5 h 626"/>
                <a:gd name="T6" fmla="*/ 31 w 494"/>
                <a:gd name="T7" fmla="*/ 0 h 626"/>
                <a:gd name="T8" fmla="*/ 52 w 494"/>
                <a:gd name="T9" fmla="*/ 5 h 626"/>
                <a:gd name="T10" fmla="*/ 461 w 494"/>
                <a:gd name="T11" fmla="*/ 68 h 626"/>
                <a:gd name="T12" fmla="*/ 479 w 494"/>
                <a:gd name="T13" fmla="*/ 83 h 626"/>
                <a:gd name="T14" fmla="*/ 486 w 494"/>
                <a:gd name="T15" fmla="*/ 104 h 626"/>
                <a:gd name="T16" fmla="*/ 493 w 494"/>
                <a:gd name="T17" fmla="*/ 125 h 626"/>
                <a:gd name="T18" fmla="*/ 493 w 494"/>
                <a:gd name="T19" fmla="*/ 597 h 626"/>
                <a:gd name="T20" fmla="*/ 484 w 494"/>
                <a:gd name="T21" fmla="*/ 612 h 626"/>
                <a:gd name="T22" fmla="*/ 474 w 494"/>
                <a:gd name="T23" fmla="*/ 620 h 626"/>
                <a:gd name="T24" fmla="*/ 461 w 494"/>
                <a:gd name="T25" fmla="*/ 625 h 626"/>
                <a:gd name="T26" fmla="*/ 21 w 494"/>
                <a:gd name="T27" fmla="*/ 62 h 626"/>
                <a:gd name="T28" fmla="*/ 0 w 494"/>
                <a:gd name="T29" fmla="*/ 38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626">
                  <a:moveTo>
                    <a:pt x="0" y="38"/>
                  </a:moveTo>
                  <a:lnTo>
                    <a:pt x="0" y="18"/>
                  </a:lnTo>
                  <a:lnTo>
                    <a:pt x="12" y="5"/>
                  </a:lnTo>
                  <a:lnTo>
                    <a:pt x="31" y="0"/>
                  </a:lnTo>
                  <a:lnTo>
                    <a:pt x="52" y="5"/>
                  </a:lnTo>
                  <a:lnTo>
                    <a:pt x="461" y="68"/>
                  </a:lnTo>
                  <a:lnTo>
                    <a:pt x="479" y="83"/>
                  </a:lnTo>
                  <a:lnTo>
                    <a:pt x="486" y="104"/>
                  </a:lnTo>
                  <a:lnTo>
                    <a:pt x="493" y="125"/>
                  </a:lnTo>
                  <a:lnTo>
                    <a:pt x="493" y="597"/>
                  </a:lnTo>
                  <a:lnTo>
                    <a:pt x="484" y="612"/>
                  </a:lnTo>
                  <a:lnTo>
                    <a:pt x="474" y="620"/>
                  </a:lnTo>
                  <a:lnTo>
                    <a:pt x="461" y="625"/>
                  </a:lnTo>
                  <a:lnTo>
                    <a:pt x="21" y="62"/>
                  </a:lnTo>
                  <a:lnTo>
                    <a:pt x="0" y="38"/>
                  </a:lnTo>
                </a:path>
              </a:pathLst>
            </a:custGeom>
            <a:solidFill>
              <a:srgbClr val="848484"/>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6" name="Freeform 40"/>
            <p:cNvSpPr>
              <a:spLocks/>
            </p:cNvSpPr>
            <p:nvPr/>
          </p:nvSpPr>
          <p:spPr bwMode="auto">
            <a:xfrm>
              <a:off x="2910" y="1663"/>
              <a:ext cx="497" cy="631"/>
            </a:xfrm>
            <a:custGeom>
              <a:avLst/>
              <a:gdLst>
                <a:gd name="T0" fmla="*/ 0 w 497"/>
                <a:gd name="T1" fmla="*/ 39 h 631"/>
                <a:gd name="T2" fmla="*/ 0 w 497"/>
                <a:gd name="T3" fmla="*/ 18 h 631"/>
                <a:gd name="T4" fmla="*/ 12 w 497"/>
                <a:gd name="T5" fmla="*/ 5 h 631"/>
                <a:gd name="T6" fmla="*/ 31 w 497"/>
                <a:gd name="T7" fmla="*/ 0 h 631"/>
                <a:gd name="T8" fmla="*/ 52 w 497"/>
                <a:gd name="T9" fmla="*/ 5 h 631"/>
                <a:gd name="T10" fmla="*/ 465 w 497"/>
                <a:gd name="T11" fmla="*/ 69 h 631"/>
                <a:gd name="T12" fmla="*/ 483 w 497"/>
                <a:gd name="T13" fmla="*/ 84 h 631"/>
                <a:gd name="T14" fmla="*/ 490 w 497"/>
                <a:gd name="T15" fmla="*/ 104 h 631"/>
                <a:gd name="T16" fmla="*/ 496 w 497"/>
                <a:gd name="T17" fmla="*/ 125 h 631"/>
                <a:gd name="T18" fmla="*/ 496 w 497"/>
                <a:gd name="T19" fmla="*/ 601 h 631"/>
                <a:gd name="T20" fmla="*/ 488 w 497"/>
                <a:gd name="T21" fmla="*/ 616 h 631"/>
                <a:gd name="T22" fmla="*/ 477 w 497"/>
                <a:gd name="T23" fmla="*/ 624 h 631"/>
                <a:gd name="T24" fmla="*/ 465 w 497"/>
                <a:gd name="T25" fmla="*/ 630 h 631"/>
                <a:gd name="T26" fmla="*/ 21 w 497"/>
                <a:gd name="T27" fmla="*/ 64 h 631"/>
                <a:gd name="T28" fmla="*/ 0 w 497"/>
                <a:gd name="T29" fmla="*/ 3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7" h="631">
                  <a:moveTo>
                    <a:pt x="0" y="39"/>
                  </a:moveTo>
                  <a:lnTo>
                    <a:pt x="0" y="18"/>
                  </a:lnTo>
                  <a:lnTo>
                    <a:pt x="12" y="5"/>
                  </a:lnTo>
                  <a:lnTo>
                    <a:pt x="31" y="0"/>
                  </a:lnTo>
                  <a:lnTo>
                    <a:pt x="52" y="5"/>
                  </a:lnTo>
                  <a:lnTo>
                    <a:pt x="465" y="69"/>
                  </a:lnTo>
                  <a:lnTo>
                    <a:pt x="483" y="84"/>
                  </a:lnTo>
                  <a:lnTo>
                    <a:pt x="490" y="104"/>
                  </a:lnTo>
                  <a:lnTo>
                    <a:pt x="496" y="125"/>
                  </a:lnTo>
                  <a:lnTo>
                    <a:pt x="496" y="601"/>
                  </a:lnTo>
                  <a:lnTo>
                    <a:pt x="488" y="616"/>
                  </a:lnTo>
                  <a:lnTo>
                    <a:pt x="477" y="624"/>
                  </a:lnTo>
                  <a:lnTo>
                    <a:pt x="465" y="630"/>
                  </a:lnTo>
                  <a:lnTo>
                    <a:pt x="21" y="64"/>
                  </a:lnTo>
                  <a:lnTo>
                    <a:pt x="0" y="39"/>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7" name="Freeform 41"/>
            <p:cNvSpPr>
              <a:spLocks/>
            </p:cNvSpPr>
            <p:nvPr/>
          </p:nvSpPr>
          <p:spPr bwMode="auto">
            <a:xfrm>
              <a:off x="2896" y="1673"/>
              <a:ext cx="495" cy="627"/>
            </a:xfrm>
            <a:custGeom>
              <a:avLst/>
              <a:gdLst>
                <a:gd name="T0" fmla="*/ 0 w 495"/>
                <a:gd name="T1" fmla="*/ 39 h 627"/>
                <a:gd name="T2" fmla="*/ 0 w 495"/>
                <a:gd name="T3" fmla="*/ 18 h 627"/>
                <a:gd name="T4" fmla="*/ 13 w 495"/>
                <a:gd name="T5" fmla="*/ 6 h 627"/>
                <a:gd name="T6" fmla="*/ 32 w 495"/>
                <a:gd name="T7" fmla="*/ 0 h 627"/>
                <a:gd name="T8" fmla="*/ 53 w 495"/>
                <a:gd name="T9" fmla="*/ 6 h 627"/>
                <a:gd name="T10" fmla="*/ 463 w 495"/>
                <a:gd name="T11" fmla="*/ 67 h 627"/>
                <a:gd name="T12" fmla="*/ 480 w 495"/>
                <a:gd name="T13" fmla="*/ 84 h 627"/>
                <a:gd name="T14" fmla="*/ 488 w 495"/>
                <a:gd name="T15" fmla="*/ 105 h 627"/>
                <a:gd name="T16" fmla="*/ 494 w 495"/>
                <a:gd name="T17" fmla="*/ 124 h 627"/>
                <a:gd name="T18" fmla="*/ 494 w 495"/>
                <a:gd name="T19" fmla="*/ 597 h 627"/>
                <a:gd name="T20" fmla="*/ 486 w 495"/>
                <a:gd name="T21" fmla="*/ 612 h 627"/>
                <a:gd name="T22" fmla="*/ 475 w 495"/>
                <a:gd name="T23" fmla="*/ 621 h 627"/>
                <a:gd name="T24" fmla="*/ 463 w 495"/>
                <a:gd name="T25" fmla="*/ 626 h 627"/>
                <a:gd name="T26" fmla="*/ 21 w 495"/>
                <a:gd name="T27" fmla="*/ 63 h 627"/>
                <a:gd name="T28" fmla="*/ 0 w 495"/>
                <a:gd name="T29" fmla="*/ 3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 h="627">
                  <a:moveTo>
                    <a:pt x="0" y="39"/>
                  </a:moveTo>
                  <a:lnTo>
                    <a:pt x="0" y="18"/>
                  </a:lnTo>
                  <a:lnTo>
                    <a:pt x="13" y="6"/>
                  </a:lnTo>
                  <a:lnTo>
                    <a:pt x="32" y="0"/>
                  </a:lnTo>
                  <a:lnTo>
                    <a:pt x="53" y="6"/>
                  </a:lnTo>
                  <a:lnTo>
                    <a:pt x="463" y="67"/>
                  </a:lnTo>
                  <a:lnTo>
                    <a:pt x="480" y="84"/>
                  </a:lnTo>
                  <a:lnTo>
                    <a:pt x="488" y="105"/>
                  </a:lnTo>
                  <a:lnTo>
                    <a:pt x="494" y="124"/>
                  </a:lnTo>
                  <a:lnTo>
                    <a:pt x="494" y="597"/>
                  </a:lnTo>
                  <a:lnTo>
                    <a:pt x="486" y="612"/>
                  </a:lnTo>
                  <a:lnTo>
                    <a:pt x="475" y="621"/>
                  </a:lnTo>
                  <a:lnTo>
                    <a:pt x="463" y="626"/>
                  </a:lnTo>
                  <a:lnTo>
                    <a:pt x="21" y="63"/>
                  </a:lnTo>
                  <a:lnTo>
                    <a:pt x="0" y="39"/>
                  </a:lnTo>
                </a:path>
              </a:pathLst>
            </a:custGeom>
            <a:solidFill>
              <a:srgbClr val="B0B0B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8" name="Freeform 42"/>
            <p:cNvSpPr>
              <a:spLocks/>
            </p:cNvSpPr>
            <p:nvPr/>
          </p:nvSpPr>
          <p:spPr bwMode="auto">
            <a:xfrm>
              <a:off x="2897" y="1673"/>
              <a:ext cx="497" cy="630"/>
            </a:xfrm>
            <a:custGeom>
              <a:avLst/>
              <a:gdLst>
                <a:gd name="T0" fmla="*/ 0 w 497"/>
                <a:gd name="T1" fmla="*/ 39 h 630"/>
                <a:gd name="T2" fmla="*/ 0 w 497"/>
                <a:gd name="T3" fmla="*/ 18 h 630"/>
                <a:gd name="T4" fmla="*/ 13 w 497"/>
                <a:gd name="T5" fmla="*/ 6 h 630"/>
                <a:gd name="T6" fmla="*/ 32 w 497"/>
                <a:gd name="T7" fmla="*/ 0 h 630"/>
                <a:gd name="T8" fmla="*/ 53 w 497"/>
                <a:gd name="T9" fmla="*/ 6 h 630"/>
                <a:gd name="T10" fmla="*/ 464 w 497"/>
                <a:gd name="T11" fmla="*/ 69 h 630"/>
                <a:gd name="T12" fmla="*/ 483 w 497"/>
                <a:gd name="T13" fmla="*/ 84 h 630"/>
                <a:gd name="T14" fmla="*/ 490 w 497"/>
                <a:gd name="T15" fmla="*/ 105 h 630"/>
                <a:gd name="T16" fmla="*/ 496 w 497"/>
                <a:gd name="T17" fmla="*/ 125 h 630"/>
                <a:gd name="T18" fmla="*/ 496 w 497"/>
                <a:gd name="T19" fmla="*/ 600 h 630"/>
                <a:gd name="T20" fmla="*/ 488 w 497"/>
                <a:gd name="T21" fmla="*/ 616 h 630"/>
                <a:gd name="T22" fmla="*/ 478 w 497"/>
                <a:gd name="T23" fmla="*/ 624 h 630"/>
                <a:gd name="T24" fmla="*/ 464 w 497"/>
                <a:gd name="T25" fmla="*/ 629 h 630"/>
                <a:gd name="T26" fmla="*/ 22 w 497"/>
                <a:gd name="T27" fmla="*/ 64 h 630"/>
                <a:gd name="T28" fmla="*/ 0 w 497"/>
                <a:gd name="T29" fmla="*/ 3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7" h="630">
                  <a:moveTo>
                    <a:pt x="0" y="39"/>
                  </a:moveTo>
                  <a:lnTo>
                    <a:pt x="0" y="18"/>
                  </a:lnTo>
                  <a:lnTo>
                    <a:pt x="13" y="6"/>
                  </a:lnTo>
                  <a:lnTo>
                    <a:pt x="32" y="0"/>
                  </a:lnTo>
                  <a:lnTo>
                    <a:pt x="53" y="6"/>
                  </a:lnTo>
                  <a:lnTo>
                    <a:pt x="464" y="69"/>
                  </a:lnTo>
                  <a:lnTo>
                    <a:pt x="483" y="84"/>
                  </a:lnTo>
                  <a:lnTo>
                    <a:pt x="490" y="105"/>
                  </a:lnTo>
                  <a:lnTo>
                    <a:pt x="496" y="125"/>
                  </a:lnTo>
                  <a:lnTo>
                    <a:pt x="496" y="600"/>
                  </a:lnTo>
                  <a:lnTo>
                    <a:pt x="488" y="616"/>
                  </a:lnTo>
                  <a:lnTo>
                    <a:pt x="478" y="624"/>
                  </a:lnTo>
                  <a:lnTo>
                    <a:pt x="464" y="629"/>
                  </a:lnTo>
                  <a:lnTo>
                    <a:pt x="22" y="64"/>
                  </a:lnTo>
                  <a:lnTo>
                    <a:pt x="0" y="39"/>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9" name="Freeform 43"/>
            <p:cNvSpPr>
              <a:spLocks/>
            </p:cNvSpPr>
            <p:nvPr/>
          </p:nvSpPr>
          <p:spPr bwMode="auto">
            <a:xfrm>
              <a:off x="2553" y="2134"/>
              <a:ext cx="456" cy="565"/>
            </a:xfrm>
            <a:custGeom>
              <a:avLst/>
              <a:gdLst>
                <a:gd name="T0" fmla="*/ 0 w 456"/>
                <a:gd name="T1" fmla="*/ 119 h 565"/>
                <a:gd name="T2" fmla="*/ 2 w 456"/>
                <a:gd name="T3" fmla="*/ 439 h 565"/>
                <a:gd name="T4" fmla="*/ 4 w 456"/>
                <a:gd name="T5" fmla="*/ 465 h 565"/>
                <a:gd name="T6" fmla="*/ 10 w 456"/>
                <a:gd name="T7" fmla="*/ 475 h 565"/>
                <a:gd name="T8" fmla="*/ 13 w 456"/>
                <a:gd name="T9" fmla="*/ 482 h 565"/>
                <a:gd name="T10" fmla="*/ 23 w 456"/>
                <a:gd name="T11" fmla="*/ 490 h 565"/>
                <a:gd name="T12" fmla="*/ 33 w 456"/>
                <a:gd name="T13" fmla="*/ 498 h 565"/>
                <a:gd name="T14" fmla="*/ 53 w 456"/>
                <a:gd name="T15" fmla="*/ 503 h 565"/>
                <a:gd name="T16" fmla="*/ 395 w 456"/>
                <a:gd name="T17" fmla="*/ 561 h 565"/>
                <a:gd name="T18" fmla="*/ 413 w 456"/>
                <a:gd name="T19" fmla="*/ 564 h 565"/>
                <a:gd name="T20" fmla="*/ 427 w 456"/>
                <a:gd name="T21" fmla="*/ 558 h 565"/>
                <a:gd name="T22" fmla="*/ 435 w 456"/>
                <a:gd name="T23" fmla="*/ 551 h 565"/>
                <a:gd name="T24" fmla="*/ 440 w 456"/>
                <a:gd name="T25" fmla="*/ 546 h 565"/>
                <a:gd name="T26" fmla="*/ 455 w 456"/>
                <a:gd name="T27" fmla="*/ 0 h 565"/>
                <a:gd name="T28" fmla="*/ 0 w 456"/>
                <a:gd name="T29" fmla="*/ 11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6" h="565">
                  <a:moveTo>
                    <a:pt x="0" y="119"/>
                  </a:moveTo>
                  <a:lnTo>
                    <a:pt x="2" y="439"/>
                  </a:lnTo>
                  <a:lnTo>
                    <a:pt x="4" y="465"/>
                  </a:lnTo>
                  <a:lnTo>
                    <a:pt x="10" y="475"/>
                  </a:lnTo>
                  <a:lnTo>
                    <a:pt x="13" y="482"/>
                  </a:lnTo>
                  <a:lnTo>
                    <a:pt x="23" y="490"/>
                  </a:lnTo>
                  <a:lnTo>
                    <a:pt x="33" y="498"/>
                  </a:lnTo>
                  <a:lnTo>
                    <a:pt x="53" y="503"/>
                  </a:lnTo>
                  <a:lnTo>
                    <a:pt x="395" y="561"/>
                  </a:lnTo>
                  <a:lnTo>
                    <a:pt x="413" y="564"/>
                  </a:lnTo>
                  <a:lnTo>
                    <a:pt x="427" y="558"/>
                  </a:lnTo>
                  <a:lnTo>
                    <a:pt x="435" y="551"/>
                  </a:lnTo>
                  <a:lnTo>
                    <a:pt x="440" y="546"/>
                  </a:lnTo>
                  <a:lnTo>
                    <a:pt x="455" y="0"/>
                  </a:lnTo>
                  <a:lnTo>
                    <a:pt x="0" y="119"/>
                  </a:lnTo>
                </a:path>
              </a:pathLst>
            </a:custGeom>
            <a:solidFill>
              <a:srgbClr val="CBCBCB"/>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60" name="Freeform 44"/>
            <p:cNvSpPr>
              <a:spLocks/>
            </p:cNvSpPr>
            <p:nvPr/>
          </p:nvSpPr>
          <p:spPr bwMode="auto">
            <a:xfrm>
              <a:off x="2553" y="2134"/>
              <a:ext cx="460" cy="569"/>
            </a:xfrm>
            <a:custGeom>
              <a:avLst/>
              <a:gdLst>
                <a:gd name="T0" fmla="*/ 0 w 460"/>
                <a:gd name="T1" fmla="*/ 119 h 569"/>
                <a:gd name="T2" fmla="*/ 2 w 460"/>
                <a:gd name="T3" fmla="*/ 442 h 569"/>
                <a:gd name="T4" fmla="*/ 4 w 460"/>
                <a:gd name="T5" fmla="*/ 467 h 569"/>
                <a:gd name="T6" fmla="*/ 10 w 460"/>
                <a:gd name="T7" fmla="*/ 478 h 569"/>
                <a:gd name="T8" fmla="*/ 13 w 460"/>
                <a:gd name="T9" fmla="*/ 486 h 569"/>
                <a:gd name="T10" fmla="*/ 23 w 460"/>
                <a:gd name="T11" fmla="*/ 493 h 569"/>
                <a:gd name="T12" fmla="*/ 33 w 460"/>
                <a:gd name="T13" fmla="*/ 501 h 569"/>
                <a:gd name="T14" fmla="*/ 55 w 460"/>
                <a:gd name="T15" fmla="*/ 506 h 569"/>
                <a:gd name="T16" fmla="*/ 399 w 460"/>
                <a:gd name="T17" fmla="*/ 564 h 569"/>
                <a:gd name="T18" fmla="*/ 417 w 460"/>
                <a:gd name="T19" fmla="*/ 568 h 569"/>
                <a:gd name="T20" fmla="*/ 431 w 460"/>
                <a:gd name="T21" fmla="*/ 562 h 569"/>
                <a:gd name="T22" fmla="*/ 439 w 460"/>
                <a:gd name="T23" fmla="*/ 555 h 569"/>
                <a:gd name="T24" fmla="*/ 444 w 460"/>
                <a:gd name="T25" fmla="*/ 549 h 569"/>
                <a:gd name="T26" fmla="*/ 459 w 460"/>
                <a:gd name="T27" fmla="*/ 0 h 569"/>
                <a:gd name="T28" fmla="*/ 0 w 460"/>
                <a:gd name="T29" fmla="*/ 11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569">
                  <a:moveTo>
                    <a:pt x="0" y="119"/>
                  </a:moveTo>
                  <a:lnTo>
                    <a:pt x="2" y="442"/>
                  </a:lnTo>
                  <a:lnTo>
                    <a:pt x="4" y="467"/>
                  </a:lnTo>
                  <a:lnTo>
                    <a:pt x="10" y="478"/>
                  </a:lnTo>
                  <a:lnTo>
                    <a:pt x="13" y="486"/>
                  </a:lnTo>
                  <a:lnTo>
                    <a:pt x="23" y="493"/>
                  </a:lnTo>
                  <a:lnTo>
                    <a:pt x="33" y="501"/>
                  </a:lnTo>
                  <a:lnTo>
                    <a:pt x="55" y="506"/>
                  </a:lnTo>
                  <a:lnTo>
                    <a:pt x="399" y="564"/>
                  </a:lnTo>
                  <a:lnTo>
                    <a:pt x="417" y="568"/>
                  </a:lnTo>
                  <a:lnTo>
                    <a:pt x="431" y="562"/>
                  </a:lnTo>
                  <a:lnTo>
                    <a:pt x="439" y="555"/>
                  </a:lnTo>
                  <a:lnTo>
                    <a:pt x="444" y="549"/>
                  </a:lnTo>
                  <a:lnTo>
                    <a:pt x="459" y="0"/>
                  </a:lnTo>
                  <a:lnTo>
                    <a:pt x="0" y="119"/>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61" name="Freeform 45"/>
            <p:cNvSpPr>
              <a:spLocks/>
            </p:cNvSpPr>
            <p:nvPr/>
          </p:nvSpPr>
          <p:spPr bwMode="auto">
            <a:xfrm>
              <a:off x="2900" y="2210"/>
              <a:ext cx="45" cy="168"/>
            </a:xfrm>
            <a:custGeom>
              <a:avLst/>
              <a:gdLst>
                <a:gd name="T0" fmla="*/ 0 w 45"/>
                <a:gd name="T1" fmla="*/ 24 h 168"/>
                <a:gd name="T2" fmla="*/ 0 w 45"/>
                <a:gd name="T3" fmla="*/ 167 h 168"/>
                <a:gd name="T4" fmla="*/ 44 w 45"/>
                <a:gd name="T5" fmla="*/ 115 h 168"/>
                <a:gd name="T6" fmla="*/ 41 w 45"/>
                <a:gd name="T7" fmla="*/ 0 h 168"/>
                <a:gd name="T8" fmla="*/ 0 w 45"/>
                <a:gd name="T9" fmla="*/ 24 h 168"/>
              </a:gdLst>
              <a:ahLst/>
              <a:cxnLst>
                <a:cxn ang="0">
                  <a:pos x="T0" y="T1"/>
                </a:cxn>
                <a:cxn ang="0">
                  <a:pos x="T2" y="T3"/>
                </a:cxn>
                <a:cxn ang="0">
                  <a:pos x="T4" y="T5"/>
                </a:cxn>
                <a:cxn ang="0">
                  <a:pos x="T6" y="T7"/>
                </a:cxn>
                <a:cxn ang="0">
                  <a:pos x="T8" y="T9"/>
                </a:cxn>
              </a:cxnLst>
              <a:rect l="0" t="0" r="r" b="b"/>
              <a:pathLst>
                <a:path w="45" h="168">
                  <a:moveTo>
                    <a:pt x="0" y="24"/>
                  </a:moveTo>
                  <a:lnTo>
                    <a:pt x="0" y="167"/>
                  </a:lnTo>
                  <a:lnTo>
                    <a:pt x="44" y="115"/>
                  </a:lnTo>
                  <a:lnTo>
                    <a:pt x="41" y="0"/>
                  </a:lnTo>
                  <a:lnTo>
                    <a:pt x="0" y="24"/>
                  </a:lnTo>
                </a:path>
              </a:pathLst>
            </a:custGeom>
            <a:solidFill>
              <a:srgbClr val="989898"/>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62" name="Freeform 46"/>
            <p:cNvSpPr>
              <a:spLocks/>
            </p:cNvSpPr>
            <p:nvPr/>
          </p:nvSpPr>
          <p:spPr bwMode="auto">
            <a:xfrm>
              <a:off x="2900" y="2210"/>
              <a:ext cx="49" cy="171"/>
            </a:xfrm>
            <a:custGeom>
              <a:avLst/>
              <a:gdLst>
                <a:gd name="T0" fmla="*/ 0 w 49"/>
                <a:gd name="T1" fmla="*/ 23 h 171"/>
                <a:gd name="T2" fmla="*/ 0 w 49"/>
                <a:gd name="T3" fmla="*/ 170 h 171"/>
                <a:gd name="T4" fmla="*/ 48 w 49"/>
                <a:gd name="T5" fmla="*/ 116 h 171"/>
                <a:gd name="T6" fmla="*/ 44 w 49"/>
                <a:gd name="T7" fmla="*/ 0 h 171"/>
                <a:gd name="T8" fmla="*/ 0 w 49"/>
                <a:gd name="T9" fmla="*/ 23 h 171"/>
              </a:gdLst>
              <a:ahLst/>
              <a:cxnLst>
                <a:cxn ang="0">
                  <a:pos x="T0" y="T1"/>
                </a:cxn>
                <a:cxn ang="0">
                  <a:pos x="T2" y="T3"/>
                </a:cxn>
                <a:cxn ang="0">
                  <a:pos x="T4" y="T5"/>
                </a:cxn>
                <a:cxn ang="0">
                  <a:pos x="T6" y="T7"/>
                </a:cxn>
                <a:cxn ang="0">
                  <a:pos x="T8" y="T9"/>
                </a:cxn>
              </a:cxnLst>
              <a:rect l="0" t="0" r="r" b="b"/>
              <a:pathLst>
                <a:path w="49" h="171">
                  <a:moveTo>
                    <a:pt x="0" y="23"/>
                  </a:moveTo>
                  <a:lnTo>
                    <a:pt x="0" y="170"/>
                  </a:lnTo>
                  <a:lnTo>
                    <a:pt x="48" y="116"/>
                  </a:lnTo>
                  <a:lnTo>
                    <a:pt x="44" y="0"/>
                  </a:lnTo>
                  <a:lnTo>
                    <a:pt x="0" y="2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63" name="Freeform 47"/>
            <p:cNvSpPr>
              <a:spLocks/>
            </p:cNvSpPr>
            <p:nvPr/>
          </p:nvSpPr>
          <p:spPr bwMode="auto">
            <a:xfrm>
              <a:off x="2912" y="2220"/>
              <a:ext cx="17" cy="45"/>
            </a:xfrm>
            <a:custGeom>
              <a:avLst/>
              <a:gdLst>
                <a:gd name="T0" fmla="*/ 16 w 17"/>
                <a:gd name="T1" fmla="*/ 2 h 45"/>
                <a:gd name="T2" fmla="*/ 16 w 17"/>
                <a:gd name="T3" fmla="*/ 44 h 45"/>
                <a:gd name="T4" fmla="*/ 0 w 17"/>
                <a:gd name="T5" fmla="*/ 40 h 45"/>
                <a:gd name="T6" fmla="*/ 0 w 17"/>
                <a:gd name="T7" fmla="*/ 0 h 45"/>
                <a:gd name="T8" fmla="*/ 16 w 17"/>
                <a:gd name="T9" fmla="*/ 2 h 45"/>
              </a:gdLst>
              <a:ahLst/>
              <a:cxnLst>
                <a:cxn ang="0">
                  <a:pos x="T0" y="T1"/>
                </a:cxn>
                <a:cxn ang="0">
                  <a:pos x="T2" y="T3"/>
                </a:cxn>
                <a:cxn ang="0">
                  <a:pos x="T4" y="T5"/>
                </a:cxn>
                <a:cxn ang="0">
                  <a:pos x="T6" y="T7"/>
                </a:cxn>
                <a:cxn ang="0">
                  <a:pos x="T8" y="T9"/>
                </a:cxn>
              </a:cxnLst>
              <a:rect l="0" t="0" r="r" b="b"/>
              <a:pathLst>
                <a:path w="17" h="45">
                  <a:moveTo>
                    <a:pt x="16" y="2"/>
                  </a:moveTo>
                  <a:lnTo>
                    <a:pt x="16" y="44"/>
                  </a:lnTo>
                  <a:lnTo>
                    <a:pt x="0" y="40"/>
                  </a:lnTo>
                  <a:lnTo>
                    <a:pt x="0" y="0"/>
                  </a:lnTo>
                  <a:lnTo>
                    <a:pt x="16" y="2"/>
                  </a:lnTo>
                </a:path>
              </a:pathLst>
            </a:custGeom>
            <a:solidFill>
              <a:srgbClr val="81818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64" name="Freeform 48"/>
            <p:cNvSpPr>
              <a:spLocks/>
            </p:cNvSpPr>
            <p:nvPr/>
          </p:nvSpPr>
          <p:spPr bwMode="auto">
            <a:xfrm>
              <a:off x="2912" y="2220"/>
              <a:ext cx="17" cy="48"/>
            </a:xfrm>
            <a:custGeom>
              <a:avLst/>
              <a:gdLst>
                <a:gd name="T0" fmla="*/ 16 w 17"/>
                <a:gd name="T1" fmla="*/ 2 h 48"/>
                <a:gd name="T2" fmla="*/ 16 w 17"/>
                <a:gd name="T3" fmla="*/ 47 h 48"/>
                <a:gd name="T4" fmla="*/ 1 w 17"/>
                <a:gd name="T5" fmla="*/ 43 h 48"/>
                <a:gd name="T6" fmla="*/ 0 w 17"/>
                <a:gd name="T7" fmla="*/ 0 h 48"/>
                <a:gd name="T8" fmla="*/ 16 w 17"/>
                <a:gd name="T9" fmla="*/ 2 h 48"/>
              </a:gdLst>
              <a:ahLst/>
              <a:cxnLst>
                <a:cxn ang="0">
                  <a:pos x="T0" y="T1"/>
                </a:cxn>
                <a:cxn ang="0">
                  <a:pos x="T2" y="T3"/>
                </a:cxn>
                <a:cxn ang="0">
                  <a:pos x="T4" y="T5"/>
                </a:cxn>
                <a:cxn ang="0">
                  <a:pos x="T6" y="T7"/>
                </a:cxn>
                <a:cxn ang="0">
                  <a:pos x="T8" y="T9"/>
                </a:cxn>
              </a:cxnLst>
              <a:rect l="0" t="0" r="r" b="b"/>
              <a:pathLst>
                <a:path w="17" h="48">
                  <a:moveTo>
                    <a:pt x="16" y="2"/>
                  </a:moveTo>
                  <a:lnTo>
                    <a:pt x="16" y="47"/>
                  </a:lnTo>
                  <a:lnTo>
                    <a:pt x="1" y="43"/>
                  </a:lnTo>
                  <a:lnTo>
                    <a:pt x="0" y="0"/>
                  </a:lnTo>
                  <a:lnTo>
                    <a:pt x="16" y="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65" name="Freeform 49"/>
            <p:cNvSpPr>
              <a:spLocks/>
            </p:cNvSpPr>
            <p:nvPr/>
          </p:nvSpPr>
          <p:spPr bwMode="auto">
            <a:xfrm>
              <a:off x="2772" y="2347"/>
              <a:ext cx="19" cy="34"/>
            </a:xfrm>
            <a:custGeom>
              <a:avLst/>
              <a:gdLst>
                <a:gd name="T0" fmla="*/ 2 w 19"/>
                <a:gd name="T1" fmla="*/ 12 h 34"/>
                <a:gd name="T2" fmla="*/ 2 w 19"/>
                <a:gd name="T3" fmla="*/ 33 h 34"/>
                <a:gd name="T4" fmla="*/ 18 w 19"/>
                <a:gd name="T5" fmla="*/ 5 h 34"/>
                <a:gd name="T6" fmla="*/ 0 w 19"/>
                <a:gd name="T7" fmla="*/ 0 h 34"/>
                <a:gd name="T8" fmla="*/ 2 w 19"/>
                <a:gd name="T9" fmla="*/ 12 h 34"/>
              </a:gdLst>
              <a:ahLst/>
              <a:cxnLst>
                <a:cxn ang="0">
                  <a:pos x="T0" y="T1"/>
                </a:cxn>
                <a:cxn ang="0">
                  <a:pos x="T2" y="T3"/>
                </a:cxn>
                <a:cxn ang="0">
                  <a:pos x="T4" y="T5"/>
                </a:cxn>
                <a:cxn ang="0">
                  <a:pos x="T6" y="T7"/>
                </a:cxn>
                <a:cxn ang="0">
                  <a:pos x="T8" y="T9"/>
                </a:cxn>
              </a:cxnLst>
              <a:rect l="0" t="0" r="r" b="b"/>
              <a:pathLst>
                <a:path w="19" h="34">
                  <a:moveTo>
                    <a:pt x="2" y="12"/>
                  </a:moveTo>
                  <a:lnTo>
                    <a:pt x="2" y="33"/>
                  </a:lnTo>
                  <a:lnTo>
                    <a:pt x="18" y="5"/>
                  </a:lnTo>
                  <a:lnTo>
                    <a:pt x="0" y="0"/>
                  </a:lnTo>
                  <a:lnTo>
                    <a:pt x="2" y="12"/>
                  </a:lnTo>
                </a:path>
              </a:pathLst>
            </a:custGeom>
            <a:solidFill>
              <a:srgbClr val="8A8A8A"/>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66" name="Freeform 50"/>
            <p:cNvSpPr>
              <a:spLocks/>
            </p:cNvSpPr>
            <p:nvPr/>
          </p:nvSpPr>
          <p:spPr bwMode="auto">
            <a:xfrm>
              <a:off x="2772" y="2347"/>
              <a:ext cx="21" cy="37"/>
            </a:xfrm>
            <a:custGeom>
              <a:avLst/>
              <a:gdLst>
                <a:gd name="T0" fmla="*/ 3 w 21"/>
                <a:gd name="T1" fmla="*/ 13 h 37"/>
                <a:gd name="T2" fmla="*/ 3 w 21"/>
                <a:gd name="T3" fmla="*/ 36 h 37"/>
                <a:gd name="T4" fmla="*/ 20 w 21"/>
                <a:gd name="T5" fmla="*/ 7 h 37"/>
                <a:gd name="T6" fmla="*/ 0 w 21"/>
                <a:gd name="T7" fmla="*/ 0 h 37"/>
                <a:gd name="T8" fmla="*/ 3 w 21"/>
                <a:gd name="T9" fmla="*/ 13 h 37"/>
              </a:gdLst>
              <a:ahLst/>
              <a:cxnLst>
                <a:cxn ang="0">
                  <a:pos x="T0" y="T1"/>
                </a:cxn>
                <a:cxn ang="0">
                  <a:pos x="T2" y="T3"/>
                </a:cxn>
                <a:cxn ang="0">
                  <a:pos x="T4" y="T5"/>
                </a:cxn>
                <a:cxn ang="0">
                  <a:pos x="T6" y="T7"/>
                </a:cxn>
                <a:cxn ang="0">
                  <a:pos x="T8" y="T9"/>
                </a:cxn>
              </a:cxnLst>
              <a:rect l="0" t="0" r="r" b="b"/>
              <a:pathLst>
                <a:path w="21" h="37">
                  <a:moveTo>
                    <a:pt x="3" y="13"/>
                  </a:moveTo>
                  <a:lnTo>
                    <a:pt x="3" y="36"/>
                  </a:lnTo>
                  <a:lnTo>
                    <a:pt x="20" y="7"/>
                  </a:lnTo>
                  <a:lnTo>
                    <a:pt x="0" y="0"/>
                  </a:lnTo>
                  <a:lnTo>
                    <a:pt x="3" y="1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67" name="Freeform 51"/>
            <p:cNvSpPr>
              <a:spLocks/>
            </p:cNvSpPr>
            <p:nvPr/>
          </p:nvSpPr>
          <p:spPr bwMode="auto">
            <a:xfrm>
              <a:off x="2806" y="2357"/>
              <a:ext cx="20" cy="30"/>
            </a:xfrm>
            <a:custGeom>
              <a:avLst/>
              <a:gdLst>
                <a:gd name="T0" fmla="*/ 0 w 20"/>
                <a:gd name="T1" fmla="*/ 9 h 30"/>
                <a:gd name="T2" fmla="*/ 0 w 20"/>
                <a:gd name="T3" fmla="*/ 29 h 30"/>
                <a:gd name="T4" fmla="*/ 19 w 20"/>
                <a:gd name="T5" fmla="*/ 2 h 30"/>
                <a:gd name="T6" fmla="*/ 3 w 20"/>
                <a:gd name="T7" fmla="*/ 0 h 30"/>
                <a:gd name="T8" fmla="*/ 0 w 20"/>
                <a:gd name="T9" fmla="*/ 9 h 30"/>
              </a:gdLst>
              <a:ahLst/>
              <a:cxnLst>
                <a:cxn ang="0">
                  <a:pos x="T0" y="T1"/>
                </a:cxn>
                <a:cxn ang="0">
                  <a:pos x="T2" y="T3"/>
                </a:cxn>
                <a:cxn ang="0">
                  <a:pos x="T4" y="T5"/>
                </a:cxn>
                <a:cxn ang="0">
                  <a:pos x="T6" y="T7"/>
                </a:cxn>
                <a:cxn ang="0">
                  <a:pos x="T8" y="T9"/>
                </a:cxn>
              </a:cxnLst>
              <a:rect l="0" t="0" r="r" b="b"/>
              <a:pathLst>
                <a:path w="20" h="30">
                  <a:moveTo>
                    <a:pt x="0" y="9"/>
                  </a:moveTo>
                  <a:lnTo>
                    <a:pt x="0" y="29"/>
                  </a:lnTo>
                  <a:lnTo>
                    <a:pt x="19" y="2"/>
                  </a:lnTo>
                  <a:lnTo>
                    <a:pt x="3" y="0"/>
                  </a:lnTo>
                  <a:lnTo>
                    <a:pt x="0" y="9"/>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68" name="Freeform 52"/>
            <p:cNvSpPr>
              <a:spLocks/>
            </p:cNvSpPr>
            <p:nvPr/>
          </p:nvSpPr>
          <p:spPr bwMode="auto">
            <a:xfrm>
              <a:off x="2806" y="2357"/>
              <a:ext cx="24" cy="33"/>
            </a:xfrm>
            <a:custGeom>
              <a:avLst/>
              <a:gdLst>
                <a:gd name="T0" fmla="*/ 0 w 24"/>
                <a:gd name="T1" fmla="*/ 10 h 33"/>
                <a:gd name="T2" fmla="*/ 0 w 24"/>
                <a:gd name="T3" fmla="*/ 32 h 33"/>
                <a:gd name="T4" fmla="*/ 23 w 24"/>
                <a:gd name="T5" fmla="*/ 3 h 33"/>
                <a:gd name="T6" fmla="*/ 4 w 24"/>
                <a:gd name="T7" fmla="*/ 0 h 33"/>
                <a:gd name="T8" fmla="*/ 0 w 24"/>
                <a:gd name="T9" fmla="*/ 10 h 33"/>
              </a:gdLst>
              <a:ahLst/>
              <a:cxnLst>
                <a:cxn ang="0">
                  <a:pos x="T0" y="T1"/>
                </a:cxn>
                <a:cxn ang="0">
                  <a:pos x="T2" y="T3"/>
                </a:cxn>
                <a:cxn ang="0">
                  <a:pos x="T4" y="T5"/>
                </a:cxn>
                <a:cxn ang="0">
                  <a:pos x="T6" y="T7"/>
                </a:cxn>
                <a:cxn ang="0">
                  <a:pos x="T8" y="T9"/>
                </a:cxn>
              </a:cxnLst>
              <a:rect l="0" t="0" r="r" b="b"/>
              <a:pathLst>
                <a:path w="24" h="33">
                  <a:moveTo>
                    <a:pt x="0" y="10"/>
                  </a:moveTo>
                  <a:lnTo>
                    <a:pt x="0" y="32"/>
                  </a:lnTo>
                  <a:lnTo>
                    <a:pt x="23" y="3"/>
                  </a:lnTo>
                  <a:lnTo>
                    <a:pt x="4" y="0"/>
                  </a:lnTo>
                  <a:lnTo>
                    <a:pt x="0" y="1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69" name="Freeform 53"/>
            <p:cNvSpPr>
              <a:spLocks/>
            </p:cNvSpPr>
            <p:nvPr/>
          </p:nvSpPr>
          <p:spPr bwMode="auto">
            <a:xfrm>
              <a:off x="2740" y="2190"/>
              <a:ext cx="58" cy="153"/>
            </a:xfrm>
            <a:custGeom>
              <a:avLst/>
              <a:gdLst>
                <a:gd name="T0" fmla="*/ 0 w 58"/>
                <a:gd name="T1" fmla="*/ 23 h 153"/>
                <a:gd name="T2" fmla="*/ 0 w 58"/>
                <a:gd name="T3" fmla="*/ 152 h 153"/>
                <a:gd name="T4" fmla="*/ 51 w 58"/>
                <a:gd name="T5" fmla="*/ 88 h 153"/>
                <a:gd name="T6" fmla="*/ 57 w 58"/>
                <a:gd name="T7" fmla="*/ 0 h 153"/>
                <a:gd name="T8" fmla="*/ 0 w 58"/>
                <a:gd name="T9" fmla="*/ 23 h 153"/>
              </a:gdLst>
              <a:ahLst/>
              <a:cxnLst>
                <a:cxn ang="0">
                  <a:pos x="T0" y="T1"/>
                </a:cxn>
                <a:cxn ang="0">
                  <a:pos x="T2" y="T3"/>
                </a:cxn>
                <a:cxn ang="0">
                  <a:pos x="T4" y="T5"/>
                </a:cxn>
                <a:cxn ang="0">
                  <a:pos x="T6" y="T7"/>
                </a:cxn>
                <a:cxn ang="0">
                  <a:pos x="T8" y="T9"/>
                </a:cxn>
              </a:cxnLst>
              <a:rect l="0" t="0" r="r" b="b"/>
              <a:pathLst>
                <a:path w="58" h="153">
                  <a:moveTo>
                    <a:pt x="0" y="23"/>
                  </a:moveTo>
                  <a:lnTo>
                    <a:pt x="0" y="152"/>
                  </a:lnTo>
                  <a:lnTo>
                    <a:pt x="51" y="88"/>
                  </a:lnTo>
                  <a:lnTo>
                    <a:pt x="57" y="0"/>
                  </a:lnTo>
                  <a:lnTo>
                    <a:pt x="0" y="2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70" name="Freeform 54"/>
            <p:cNvSpPr>
              <a:spLocks/>
            </p:cNvSpPr>
            <p:nvPr/>
          </p:nvSpPr>
          <p:spPr bwMode="auto">
            <a:xfrm>
              <a:off x="2741" y="2190"/>
              <a:ext cx="61" cy="156"/>
            </a:xfrm>
            <a:custGeom>
              <a:avLst/>
              <a:gdLst>
                <a:gd name="T0" fmla="*/ 0 w 61"/>
                <a:gd name="T1" fmla="*/ 24 h 156"/>
                <a:gd name="T2" fmla="*/ 0 w 61"/>
                <a:gd name="T3" fmla="*/ 155 h 156"/>
                <a:gd name="T4" fmla="*/ 54 w 61"/>
                <a:gd name="T5" fmla="*/ 90 h 156"/>
                <a:gd name="T6" fmla="*/ 60 w 61"/>
                <a:gd name="T7" fmla="*/ 0 h 156"/>
                <a:gd name="T8" fmla="*/ 0 w 61"/>
                <a:gd name="T9" fmla="*/ 24 h 156"/>
              </a:gdLst>
              <a:ahLst/>
              <a:cxnLst>
                <a:cxn ang="0">
                  <a:pos x="T0" y="T1"/>
                </a:cxn>
                <a:cxn ang="0">
                  <a:pos x="T2" y="T3"/>
                </a:cxn>
                <a:cxn ang="0">
                  <a:pos x="T4" y="T5"/>
                </a:cxn>
                <a:cxn ang="0">
                  <a:pos x="T6" y="T7"/>
                </a:cxn>
                <a:cxn ang="0">
                  <a:pos x="T8" y="T9"/>
                </a:cxn>
              </a:cxnLst>
              <a:rect l="0" t="0" r="r" b="b"/>
              <a:pathLst>
                <a:path w="61" h="156">
                  <a:moveTo>
                    <a:pt x="0" y="24"/>
                  </a:moveTo>
                  <a:lnTo>
                    <a:pt x="0" y="155"/>
                  </a:lnTo>
                  <a:lnTo>
                    <a:pt x="54" y="90"/>
                  </a:lnTo>
                  <a:lnTo>
                    <a:pt x="60" y="0"/>
                  </a:lnTo>
                  <a:lnTo>
                    <a:pt x="0" y="24"/>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71" name="Freeform 55"/>
            <p:cNvSpPr>
              <a:spLocks/>
            </p:cNvSpPr>
            <p:nvPr/>
          </p:nvSpPr>
          <p:spPr bwMode="auto">
            <a:xfrm>
              <a:off x="2623" y="2158"/>
              <a:ext cx="35" cy="196"/>
            </a:xfrm>
            <a:custGeom>
              <a:avLst/>
              <a:gdLst>
                <a:gd name="T0" fmla="*/ 0 w 35"/>
                <a:gd name="T1" fmla="*/ 195 h 196"/>
                <a:gd name="T2" fmla="*/ 0 w 35"/>
                <a:gd name="T3" fmla="*/ 169 h 196"/>
                <a:gd name="T4" fmla="*/ 9 w 35"/>
                <a:gd name="T5" fmla="*/ 164 h 196"/>
                <a:gd name="T6" fmla="*/ 9 w 35"/>
                <a:gd name="T7" fmla="*/ 43 h 196"/>
                <a:gd name="T8" fmla="*/ 15 w 35"/>
                <a:gd name="T9" fmla="*/ 34 h 196"/>
                <a:gd name="T10" fmla="*/ 34 w 35"/>
                <a:gd name="T11" fmla="*/ 0 h 196"/>
                <a:gd name="T12" fmla="*/ 31 w 35"/>
                <a:gd name="T13" fmla="*/ 158 h 196"/>
                <a:gd name="T14" fmla="*/ 0 w 35"/>
                <a:gd name="T15" fmla="*/ 195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96">
                  <a:moveTo>
                    <a:pt x="0" y="195"/>
                  </a:moveTo>
                  <a:lnTo>
                    <a:pt x="0" y="169"/>
                  </a:lnTo>
                  <a:lnTo>
                    <a:pt x="9" y="164"/>
                  </a:lnTo>
                  <a:lnTo>
                    <a:pt x="9" y="43"/>
                  </a:lnTo>
                  <a:lnTo>
                    <a:pt x="15" y="34"/>
                  </a:lnTo>
                  <a:lnTo>
                    <a:pt x="34" y="0"/>
                  </a:lnTo>
                  <a:lnTo>
                    <a:pt x="31" y="158"/>
                  </a:lnTo>
                  <a:lnTo>
                    <a:pt x="0" y="195"/>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72" name="Freeform 56"/>
            <p:cNvSpPr>
              <a:spLocks/>
            </p:cNvSpPr>
            <p:nvPr/>
          </p:nvSpPr>
          <p:spPr bwMode="auto">
            <a:xfrm>
              <a:off x="2622" y="2158"/>
              <a:ext cx="38" cy="199"/>
            </a:xfrm>
            <a:custGeom>
              <a:avLst/>
              <a:gdLst>
                <a:gd name="T0" fmla="*/ 0 w 38"/>
                <a:gd name="T1" fmla="*/ 198 h 199"/>
                <a:gd name="T2" fmla="*/ 0 w 38"/>
                <a:gd name="T3" fmla="*/ 171 h 199"/>
                <a:gd name="T4" fmla="*/ 10 w 38"/>
                <a:gd name="T5" fmla="*/ 167 h 199"/>
                <a:gd name="T6" fmla="*/ 10 w 38"/>
                <a:gd name="T7" fmla="*/ 45 h 199"/>
                <a:gd name="T8" fmla="*/ 16 w 38"/>
                <a:gd name="T9" fmla="*/ 34 h 199"/>
                <a:gd name="T10" fmla="*/ 37 w 38"/>
                <a:gd name="T11" fmla="*/ 0 h 199"/>
                <a:gd name="T12" fmla="*/ 35 w 38"/>
                <a:gd name="T13" fmla="*/ 162 h 199"/>
                <a:gd name="T14" fmla="*/ 0 w 38"/>
                <a:gd name="T15" fmla="*/ 198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99">
                  <a:moveTo>
                    <a:pt x="0" y="198"/>
                  </a:moveTo>
                  <a:lnTo>
                    <a:pt x="0" y="171"/>
                  </a:lnTo>
                  <a:lnTo>
                    <a:pt x="10" y="167"/>
                  </a:lnTo>
                  <a:lnTo>
                    <a:pt x="10" y="45"/>
                  </a:lnTo>
                  <a:lnTo>
                    <a:pt x="16" y="34"/>
                  </a:lnTo>
                  <a:lnTo>
                    <a:pt x="37" y="0"/>
                  </a:lnTo>
                  <a:lnTo>
                    <a:pt x="35" y="162"/>
                  </a:lnTo>
                  <a:lnTo>
                    <a:pt x="0" y="198"/>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73" name="Freeform 57"/>
            <p:cNvSpPr>
              <a:spLocks/>
            </p:cNvSpPr>
            <p:nvPr/>
          </p:nvSpPr>
          <p:spPr bwMode="auto">
            <a:xfrm>
              <a:off x="2555" y="2312"/>
              <a:ext cx="19" cy="29"/>
            </a:xfrm>
            <a:custGeom>
              <a:avLst/>
              <a:gdLst>
                <a:gd name="T0" fmla="*/ 0 w 19"/>
                <a:gd name="T1" fmla="*/ 6 h 29"/>
                <a:gd name="T2" fmla="*/ 0 w 19"/>
                <a:gd name="T3" fmla="*/ 28 h 29"/>
                <a:gd name="T4" fmla="*/ 18 w 19"/>
                <a:gd name="T5" fmla="*/ 0 h 29"/>
                <a:gd name="T6" fmla="*/ 2 w 19"/>
                <a:gd name="T7" fmla="*/ 0 h 29"/>
                <a:gd name="T8" fmla="*/ 0 w 19"/>
                <a:gd name="T9" fmla="*/ 6 h 29"/>
              </a:gdLst>
              <a:ahLst/>
              <a:cxnLst>
                <a:cxn ang="0">
                  <a:pos x="T0" y="T1"/>
                </a:cxn>
                <a:cxn ang="0">
                  <a:pos x="T2" y="T3"/>
                </a:cxn>
                <a:cxn ang="0">
                  <a:pos x="T4" y="T5"/>
                </a:cxn>
                <a:cxn ang="0">
                  <a:pos x="T6" y="T7"/>
                </a:cxn>
                <a:cxn ang="0">
                  <a:pos x="T8" y="T9"/>
                </a:cxn>
              </a:cxnLst>
              <a:rect l="0" t="0" r="r" b="b"/>
              <a:pathLst>
                <a:path w="19" h="29">
                  <a:moveTo>
                    <a:pt x="0" y="6"/>
                  </a:moveTo>
                  <a:lnTo>
                    <a:pt x="0" y="28"/>
                  </a:lnTo>
                  <a:lnTo>
                    <a:pt x="18" y="0"/>
                  </a:lnTo>
                  <a:lnTo>
                    <a:pt x="2" y="0"/>
                  </a:lnTo>
                  <a:lnTo>
                    <a:pt x="0" y="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74" name="Freeform 58"/>
            <p:cNvSpPr>
              <a:spLocks/>
            </p:cNvSpPr>
            <p:nvPr/>
          </p:nvSpPr>
          <p:spPr bwMode="auto">
            <a:xfrm>
              <a:off x="2555" y="2312"/>
              <a:ext cx="22" cy="32"/>
            </a:xfrm>
            <a:custGeom>
              <a:avLst/>
              <a:gdLst>
                <a:gd name="T0" fmla="*/ 0 w 22"/>
                <a:gd name="T1" fmla="*/ 7 h 32"/>
                <a:gd name="T2" fmla="*/ 0 w 22"/>
                <a:gd name="T3" fmla="*/ 31 h 32"/>
                <a:gd name="T4" fmla="*/ 21 w 22"/>
                <a:gd name="T5" fmla="*/ 0 h 32"/>
                <a:gd name="T6" fmla="*/ 2 w 22"/>
                <a:gd name="T7" fmla="*/ 0 h 32"/>
                <a:gd name="T8" fmla="*/ 0 w 22"/>
                <a:gd name="T9" fmla="*/ 7 h 32"/>
              </a:gdLst>
              <a:ahLst/>
              <a:cxnLst>
                <a:cxn ang="0">
                  <a:pos x="T0" y="T1"/>
                </a:cxn>
                <a:cxn ang="0">
                  <a:pos x="T2" y="T3"/>
                </a:cxn>
                <a:cxn ang="0">
                  <a:pos x="T4" y="T5"/>
                </a:cxn>
                <a:cxn ang="0">
                  <a:pos x="T6" y="T7"/>
                </a:cxn>
                <a:cxn ang="0">
                  <a:pos x="T8" y="T9"/>
                </a:cxn>
              </a:cxnLst>
              <a:rect l="0" t="0" r="r" b="b"/>
              <a:pathLst>
                <a:path w="22" h="32">
                  <a:moveTo>
                    <a:pt x="0" y="7"/>
                  </a:moveTo>
                  <a:lnTo>
                    <a:pt x="0" y="31"/>
                  </a:lnTo>
                  <a:lnTo>
                    <a:pt x="21" y="0"/>
                  </a:lnTo>
                  <a:lnTo>
                    <a:pt x="2" y="0"/>
                  </a:lnTo>
                  <a:lnTo>
                    <a:pt x="0" y="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75" name="Freeform 59"/>
            <p:cNvSpPr>
              <a:spLocks/>
            </p:cNvSpPr>
            <p:nvPr/>
          </p:nvSpPr>
          <p:spPr bwMode="auto">
            <a:xfrm>
              <a:off x="2591" y="2317"/>
              <a:ext cx="22" cy="31"/>
            </a:xfrm>
            <a:custGeom>
              <a:avLst/>
              <a:gdLst>
                <a:gd name="T0" fmla="*/ 0 w 22"/>
                <a:gd name="T1" fmla="*/ 7 h 31"/>
                <a:gd name="T2" fmla="*/ 0 w 22"/>
                <a:gd name="T3" fmla="*/ 30 h 31"/>
                <a:gd name="T4" fmla="*/ 21 w 22"/>
                <a:gd name="T5" fmla="*/ 0 h 31"/>
                <a:gd name="T6" fmla="*/ 3 w 22"/>
                <a:gd name="T7" fmla="*/ 0 h 31"/>
                <a:gd name="T8" fmla="*/ 0 w 22"/>
                <a:gd name="T9" fmla="*/ 7 h 31"/>
              </a:gdLst>
              <a:ahLst/>
              <a:cxnLst>
                <a:cxn ang="0">
                  <a:pos x="T0" y="T1"/>
                </a:cxn>
                <a:cxn ang="0">
                  <a:pos x="T2" y="T3"/>
                </a:cxn>
                <a:cxn ang="0">
                  <a:pos x="T4" y="T5"/>
                </a:cxn>
                <a:cxn ang="0">
                  <a:pos x="T6" y="T7"/>
                </a:cxn>
                <a:cxn ang="0">
                  <a:pos x="T8" y="T9"/>
                </a:cxn>
              </a:cxnLst>
              <a:rect l="0" t="0" r="r" b="b"/>
              <a:pathLst>
                <a:path w="22" h="31">
                  <a:moveTo>
                    <a:pt x="0" y="7"/>
                  </a:moveTo>
                  <a:lnTo>
                    <a:pt x="0" y="30"/>
                  </a:lnTo>
                  <a:lnTo>
                    <a:pt x="21" y="0"/>
                  </a:lnTo>
                  <a:lnTo>
                    <a:pt x="3" y="0"/>
                  </a:lnTo>
                  <a:lnTo>
                    <a:pt x="0" y="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76" name="Freeform 60"/>
            <p:cNvSpPr>
              <a:spLocks/>
            </p:cNvSpPr>
            <p:nvPr/>
          </p:nvSpPr>
          <p:spPr bwMode="auto">
            <a:xfrm>
              <a:off x="2592" y="2317"/>
              <a:ext cx="25" cy="34"/>
            </a:xfrm>
            <a:custGeom>
              <a:avLst/>
              <a:gdLst>
                <a:gd name="T0" fmla="*/ 0 w 25"/>
                <a:gd name="T1" fmla="*/ 7 h 34"/>
                <a:gd name="T2" fmla="*/ 0 w 25"/>
                <a:gd name="T3" fmla="*/ 33 h 34"/>
                <a:gd name="T4" fmla="*/ 24 w 25"/>
                <a:gd name="T5" fmla="*/ 0 h 34"/>
                <a:gd name="T6" fmla="*/ 4 w 25"/>
                <a:gd name="T7" fmla="*/ 0 h 34"/>
                <a:gd name="T8" fmla="*/ 0 w 25"/>
                <a:gd name="T9" fmla="*/ 7 h 34"/>
              </a:gdLst>
              <a:ahLst/>
              <a:cxnLst>
                <a:cxn ang="0">
                  <a:pos x="T0" y="T1"/>
                </a:cxn>
                <a:cxn ang="0">
                  <a:pos x="T2" y="T3"/>
                </a:cxn>
                <a:cxn ang="0">
                  <a:pos x="T4" y="T5"/>
                </a:cxn>
                <a:cxn ang="0">
                  <a:pos x="T6" y="T7"/>
                </a:cxn>
                <a:cxn ang="0">
                  <a:pos x="T8" y="T9"/>
                </a:cxn>
              </a:cxnLst>
              <a:rect l="0" t="0" r="r" b="b"/>
              <a:pathLst>
                <a:path w="25" h="34">
                  <a:moveTo>
                    <a:pt x="0" y="7"/>
                  </a:moveTo>
                  <a:lnTo>
                    <a:pt x="0" y="33"/>
                  </a:lnTo>
                  <a:lnTo>
                    <a:pt x="24" y="0"/>
                  </a:lnTo>
                  <a:lnTo>
                    <a:pt x="4" y="0"/>
                  </a:lnTo>
                  <a:lnTo>
                    <a:pt x="0" y="7"/>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77" name="Freeform 61"/>
            <p:cNvSpPr>
              <a:spLocks/>
            </p:cNvSpPr>
            <p:nvPr/>
          </p:nvSpPr>
          <p:spPr bwMode="auto">
            <a:xfrm>
              <a:off x="2492" y="1696"/>
              <a:ext cx="881" cy="540"/>
            </a:xfrm>
            <a:custGeom>
              <a:avLst/>
              <a:gdLst>
                <a:gd name="T0" fmla="*/ 0 w 881"/>
                <a:gd name="T1" fmla="*/ 438 h 540"/>
                <a:gd name="T2" fmla="*/ 413 w 881"/>
                <a:gd name="T3" fmla="*/ 8 h 540"/>
                <a:gd name="T4" fmla="*/ 421 w 881"/>
                <a:gd name="T5" fmla="*/ 2 h 540"/>
                <a:gd name="T6" fmla="*/ 426 w 881"/>
                <a:gd name="T7" fmla="*/ 0 h 540"/>
                <a:gd name="T8" fmla="*/ 442 w 881"/>
                <a:gd name="T9" fmla="*/ 0 h 540"/>
                <a:gd name="T10" fmla="*/ 822 w 881"/>
                <a:gd name="T11" fmla="*/ 58 h 540"/>
                <a:gd name="T12" fmla="*/ 840 w 881"/>
                <a:gd name="T13" fmla="*/ 61 h 540"/>
                <a:gd name="T14" fmla="*/ 858 w 881"/>
                <a:gd name="T15" fmla="*/ 67 h 540"/>
                <a:gd name="T16" fmla="*/ 869 w 881"/>
                <a:gd name="T17" fmla="*/ 76 h 540"/>
                <a:gd name="T18" fmla="*/ 875 w 881"/>
                <a:gd name="T19" fmla="*/ 87 h 540"/>
                <a:gd name="T20" fmla="*/ 880 w 881"/>
                <a:gd name="T21" fmla="*/ 104 h 540"/>
                <a:gd name="T22" fmla="*/ 491 w 881"/>
                <a:gd name="T23" fmla="*/ 488 h 540"/>
                <a:gd name="T24" fmla="*/ 489 w 881"/>
                <a:gd name="T25" fmla="*/ 476 h 540"/>
                <a:gd name="T26" fmla="*/ 482 w 881"/>
                <a:gd name="T27" fmla="*/ 465 h 540"/>
                <a:gd name="T28" fmla="*/ 475 w 881"/>
                <a:gd name="T29" fmla="*/ 457 h 540"/>
                <a:gd name="T30" fmla="*/ 415 w 881"/>
                <a:gd name="T31" fmla="*/ 513 h 540"/>
                <a:gd name="T32" fmla="*/ 399 w 881"/>
                <a:gd name="T33" fmla="*/ 507 h 540"/>
                <a:gd name="T34" fmla="*/ 383 w 881"/>
                <a:gd name="T35" fmla="*/ 504 h 540"/>
                <a:gd name="T36" fmla="*/ 370 w 881"/>
                <a:gd name="T37" fmla="*/ 503 h 540"/>
                <a:gd name="T38" fmla="*/ 364 w 881"/>
                <a:gd name="T39" fmla="*/ 507 h 540"/>
                <a:gd name="T40" fmla="*/ 360 w 881"/>
                <a:gd name="T41" fmla="*/ 515 h 540"/>
                <a:gd name="T42" fmla="*/ 361 w 881"/>
                <a:gd name="T43" fmla="*/ 525 h 540"/>
                <a:gd name="T44" fmla="*/ 366 w 881"/>
                <a:gd name="T45" fmla="*/ 532 h 540"/>
                <a:gd name="T46" fmla="*/ 351 w 881"/>
                <a:gd name="T47" fmla="*/ 539 h 540"/>
                <a:gd name="T48" fmla="*/ 251 w 881"/>
                <a:gd name="T49" fmla="*/ 519 h 540"/>
                <a:gd name="T50" fmla="*/ 246 w 881"/>
                <a:gd name="T51" fmla="*/ 510 h 540"/>
                <a:gd name="T52" fmla="*/ 144 w 881"/>
                <a:gd name="T53" fmla="*/ 494 h 540"/>
                <a:gd name="T54" fmla="*/ 139 w 881"/>
                <a:gd name="T55" fmla="*/ 495 h 540"/>
                <a:gd name="T56" fmla="*/ 49 w 881"/>
                <a:gd name="T57" fmla="*/ 486 h 540"/>
                <a:gd name="T58" fmla="*/ 49 w 881"/>
                <a:gd name="T59" fmla="*/ 473 h 540"/>
                <a:gd name="T60" fmla="*/ 46 w 881"/>
                <a:gd name="T61" fmla="*/ 450 h 540"/>
                <a:gd name="T62" fmla="*/ 10 w 881"/>
                <a:gd name="T63" fmla="*/ 442 h 540"/>
                <a:gd name="T64" fmla="*/ 0 w 881"/>
                <a:gd name="T65" fmla="*/ 438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1" h="540">
                  <a:moveTo>
                    <a:pt x="0" y="438"/>
                  </a:moveTo>
                  <a:lnTo>
                    <a:pt x="413" y="8"/>
                  </a:lnTo>
                  <a:lnTo>
                    <a:pt x="421" y="2"/>
                  </a:lnTo>
                  <a:lnTo>
                    <a:pt x="426" y="0"/>
                  </a:lnTo>
                  <a:lnTo>
                    <a:pt x="442" y="0"/>
                  </a:lnTo>
                  <a:lnTo>
                    <a:pt x="822" y="58"/>
                  </a:lnTo>
                  <a:lnTo>
                    <a:pt x="840" y="61"/>
                  </a:lnTo>
                  <a:lnTo>
                    <a:pt x="858" y="67"/>
                  </a:lnTo>
                  <a:lnTo>
                    <a:pt x="869" y="76"/>
                  </a:lnTo>
                  <a:lnTo>
                    <a:pt x="875" y="87"/>
                  </a:lnTo>
                  <a:lnTo>
                    <a:pt x="880" y="104"/>
                  </a:lnTo>
                  <a:lnTo>
                    <a:pt x="491" y="488"/>
                  </a:lnTo>
                  <a:lnTo>
                    <a:pt x="489" y="476"/>
                  </a:lnTo>
                  <a:lnTo>
                    <a:pt x="482" y="465"/>
                  </a:lnTo>
                  <a:lnTo>
                    <a:pt x="475" y="457"/>
                  </a:lnTo>
                  <a:lnTo>
                    <a:pt x="415" y="513"/>
                  </a:lnTo>
                  <a:lnTo>
                    <a:pt x="399" y="507"/>
                  </a:lnTo>
                  <a:lnTo>
                    <a:pt x="383" y="504"/>
                  </a:lnTo>
                  <a:lnTo>
                    <a:pt x="370" y="503"/>
                  </a:lnTo>
                  <a:lnTo>
                    <a:pt x="364" y="507"/>
                  </a:lnTo>
                  <a:lnTo>
                    <a:pt x="360" y="515"/>
                  </a:lnTo>
                  <a:lnTo>
                    <a:pt x="361" y="525"/>
                  </a:lnTo>
                  <a:lnTo>
                    <a:pt x="366" y="532"/>
                  </a:lnTo>
                  <a:lnTo>
                    <a:pt x="351" y="539"/>
                  </a:lnTo>
                  <a:lnTo>
                    <a:pt x="251" y="519"/>
                  </a:lnTo>
                  <a:lnTo>
                    <a:pt x="246" y="510"/>
                  </a:lnTo>
                  <a:lnTo>
                    <a:pt x="144" y="494"/>
                  </a:lnTo>
                  <a:lnTo>
                    <a:pt x="139" y="495"/>
                  </a:lnTo>
                  <a:lnTo>
                    <a:pt x="49" y="486"/>
                  </a:lnTo>
                  <a:lnTo>
                    <a:pt x="49" y="473"/>
                  </a:lnTo>
                  <a:lnTo>
                    <a:pt x="46" y="450"/>
                  </a:lnTo>
                  <a:lnTo>
                    <a:pt x="10" y="442"/>
                  </a:lnTo>
                  <a:lnTo>
                    <a:pt x="0" y="438"/>
                  </a:lnTo>
                </a:path>
              </a:pathLst>
            </a:custGeom>
            <a:solidFill>
              <a:srgbClr val="ABABAB"/>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78" name="Freeform 62"/>
            <p:cNvSpPr>
              <a:spLocks/>
            </p:cNvSpPr>
            <p:nvPr/>
          </p:nvSpPr>
          <p:spPr bwMode="auto">
            <a:xfrm>
              <a:off x="2493" y="1696"/>
              <a:ext cx="883" cy="544"/>
            </a:xfrm>
            <a:custGeom>
              <a:avLst/>
              <a:gdLst>
                <a:gd name="T0" fmla="*/ 0 w 883"/>
                <a:gd name="T1" fmla="*/ 440 h 544"/>
                <a:gd name="T2" fmla="*/ 414 w 883"/>
                <a:gd name="T3" fmla="*/ 8 h 544"/>
                <a:gd name="T4" fmla="*/ 421 w 883"/>
                <a:gd name="T5" fmla="*/ 2 h 544"/>
                <a:gd name="T6" fmla="*/ 427 w 883"/>
                <a:gd name="T7" fmla="*/ 0 h 544"/>
                <a:gd name="T8" fmla="*/ 442 w 883"/>
                <a:gd name="T9" fmla="*/ 0 h 544"/>
                <a:gd name="T10" fmla="*/ 824 w 883"/>
                <a:gd name="T11" fmla="*/ 58 h 544"/>
                <a:gd name="T12" fmla="*/ 841 w 883"/>
                <a:gd name="T13" fmla="*/ 61 h 544"/>
                <a:gd name="T14" fmla="*/ 859 w 883"/>
                <a:gd name="T15" fmla="*/ 68 h 544"/>
                <a:gd name="T16" fmla="*/ 871 w 883"/>
                <a:gd name="T17" fmla="*/ 77 h 544"/>
                <a:gd name="T18" fmla="*/ 877 w 883"/>
                <a:gd name="T19" fmla="*/ 87 h 544"/>
                <a:gd name="T20" fmla="*/ 882 w 883"/>
                <a:gd name="T21" fmla="*/ 105 h 544"/>
                <a:gd name="T22" fmla="*/ 492 w 883"/>
                <a:gd name="T23" fmla="*/ 492 h 544"/>
                <a:gd name="T24" fmla="*/ 489 w 883"/>
                <a:gd name="T25" fmla="*/ 480 h 544"/>
                <a:gd name="T26" fmla="*/ 484 w 883"/>
                <a:gd name="T27" fmla="*/ 469 h 544"/>
                <a:gd name="T28" fmla="*/ 477 w 883"/>
                <a:gd name="T29" fmla="*/ 461 h 544"/>
                <a:gd name="T30" fmla="*/ 417 w 883"/>
                <a:gd name="T31" fmla="*/ 517 h 544"/>
                <a:gd name="T32" fmla="*/ 401 w 883"/>
                <a:gd name="T33" fmla="*/ 510 h 544"/>
                <a:gd name="T34" fmla="*/ 385 w 883"/>
                <a:gd name="T35" fmla="*/ 508 h 544"/>
                <a:gd name="T36" fmla="*/ 372 w 883"/>
                <a:gd name="T37" fmla="*/ 507 h 544"/>
                <a:gd name="T38" fmla="*/ 365 w 883"/>
                <a:gd name="T39" fmla="*/ 510 h 544"/>
                <a:gd name="T40" fmla="*/ 360 w 883"/>
                <a:gd name="T41" fmla="*/ 519 h 544"/>
                <a:gd name="T42" fmla="*/ 361 w 883"/>
                <a:gd name="T43" fmla="*/ 529 h 544"/>
                <a:gd name="T44" fmla="*/ 367 w 883"/>
                <a:gd name="T45" fmla="*/ 535 h 544"/>
                <a:gd name="T46" fmla="*/ 351 w 883"/>
                <a:gd name="T47" fmla="*/ 543 h 544"/>
                <a:gd name="T48" fmla="*/ 251 w 883"/>
                <a:gd name="T49" fmla="*/ 523 h 544"/>
                <a:gd name="T50" fmla="*/ 247 w 883"/>
                <a:gd name="T51" fmla="*/ 514 h 544"/>
                <a:gd name="T52" fmla="*/ 145 w 883"/>
                <a:gd name="T53" fmla="*/ 496 h 544"/>
                <a:gd name="T54" fmla="*/ 140 w 883"/>
                <a:gd name="T55" fmla="*/ 499 h 544"/>
                <a:gd name="T56" fmla="*/ 49 w 883"/>
                <a:gd name="T57" fmla="*/ 489 h 544"/>
                <a:gd name="T58" fmla="*/ 49 w 883"/>
                <a:gd name="T59" fmla="*/ 476 h 544"/>
                <a:gd name="T60" fmla="*/ 46 w 883"/>
                <a:gd name="T61" fmla="*/ 453 h 544"/>
                <a:gd name="T62" fmla="*/ 10 w 883"/>
                <a:gd name="T63" fmla="*/ 446 h 544"/>
                <a:gd name="T64" fmla="*/ 0 w 883"/>
                <a:gd name="T65" fmla="*/ 44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3" h="544">
                  <a:moveTo>
                    <a:pt x="0" y="440"/>
                  </a:moveTo>
                  <a:lnTo>
                    <a:pt x="414" y="8"/>
                  </a:lnTo>
                  <a:lnTo>
                    <a:pt x="421" y="2"/>
                  </a:lnTo>
                  <a:lnTo>
                    <a:pt x="427" y="0"/>
                  </a:lnTo>
                  <a:lnTo>
                    <a:pt x="442" y="0"/>
                  </a:lnTo>
                  <a:lnTo>
                    <a:pt x="824" y="58"/>
                  </a:lnTo>
                  <a:lnTo>
                    <a:pt x="841" y="61"/>
                  </a:lnTo>
                  <a:lnTo>
                    <a:pt x="859" y="68"/>
                  </a:lnTo>
                  <a:lnTo>
                    <a:pt x="871" y="77"/>
                  </a:lnTo>
                  <a:lnTo>
                    <a:pt x="877" y="87"/>
                  </a:lnTo>
                  <a:lnTo>
                    <a:pt x="882" y="105"/>
                  </a:lnTo>
                  <a:lnTo>
                    <a:pt x="492" y="492"/>
                  </a:lnTo>
                  <a:lnTo>
                    <a:pt x="489" y="480"/>
                  </a:lnTo>
                  <a:lnTo>
                    <a:pt x="484" y="469"/>
                  </a:lnTo>
                  <a:lnTo>
                    <a:pt x="477" y="461"/>
                  </a:lnTo>
                  <a:lnTo>
                    <a:pt x="417" y="517"/>
                  </a:lnTo>
                  <a:lnTo>
                    <a:pt x="401" y="510"/>
                  </a:lnTo>
                  <a:lnTo>
                    <a:pt x="385" y="508"/>
                  </a:lnTo>
                  <a:lnTo>
                    <a:pt x="372" y="507"/>
                  </a:lnTo>
                  <a:lnTo>
                    <a:pt x="365" y="510"/>
                  </a:lnTo>
                  <a:lnTo>
                    <a:pt x="360" y="519"/>
                  </a:lnTo>
                  <a:lnTo>
                    <a:pt x="361" y="529"/>
                  </a:lnTo>
                  <a:lnTo>
                    <a:pt x="367" y="535"/>
                  </a:lnTo>
                  <a:lnTo>
                    <a:pt x="351" y="543"/>
                  </a:lnTo>
                  <a:lnTo>
                    <a:pt x="251" y="523"/>
                  </a:lnTo>
                  <a:lnTo>
                    <a:pt x="247" y="514"/>
                  </a:lnTo>
                  <a:lnTo>
                    <a:pt x="145" y="496"/>
                  </a:lnTo>
                  <a:lnTo>
                    <a:pt x="140" y="499"/>
                  </a:lnTo>
                  <a:lnTo>
                    <a:pt x="49" y="489"/>
                  </a:lnTo>
                  <a:lnTo>
                    <a:pt x="49" y="476"/>
                  </a:lnTo>
                  <a:lnTo>
                    <a:pt x="46" y="453"/>
                  </a:lnTo>
                  <a:lnTo>
                    <a:pt x="10" y="446"/>
                  </a:lnTo>
                  <a:lnTo>
                    <a:pt x="0" y="44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79" name="Freeform 63"/>
            <p:cNvSpPr>
              <a:spLocks/>
            </p:cNvSpPr>
            <p:nvPr/>
          </p:nvSpPr>
          <p:spPr bwMode="auto">
            <a:xfrm>
              <a:off x="2975" y="1804"/>
              <a:ext cx="388" cy="877"/>
            </a:xfrm>
            <a:custGeom>
              <a:avLst/>
              <a:gdLst>
                <a:gd name="T0" fmla="*/ 387 w 388"/>
                <a:gd name="T1" fmla="*/ 0 h 877"/>
                <a:gd name="T2" fmla="*/ 387 w 388"/>
                <a:gd name="T3" fmla="*/ 467 h 877"/>
                <a:gd name="T4" fmla="*/ 20 w 388"/>
                <a:gd name="T5" fmla="*/ 876 h 877"/>
                <a:gd name="T6" fmla="*/ 0 w 388"/>
                <a:gd name="T7" fmla="*/ 389 h 877"/>
                <a:gd name="T8" fmla="*/ 387 w 388"/>
                <a:gd name="T9" fmla="*/ 0 h 877"/>
              </a:gdLst>
              <a:ahLst/>
              <a:cxnLst>
                <a:cxn ang="0">
                  <a:pos x="T0" y="T1"/>
                </a:cxn>
                <a:cxn ang="0">
                  <a:pos x="T2" y="T3"/>
                </a:cxn>
                <a:cxn ang="0">
                  <a:pos x="T4" y="T5"/>
                </a:cxn>
                <a:cxn ang="0">
                  <a:pos x="T6" y="T7"/>
                </a:cxn>
                <a:cxn ang="0">
                  <a:pos x="T8" y="T9"/>
                </a:cxn>
              </a:cxnLst>
              <a:rect l="0" t="0" r="r" b="b"/>
              <a:pathLst>
                <a:path w="388" h="877">
                  <a:moveTo>
                    <a:pt x="387" y="0"/>
                  </a:moveTo>
                  <a:lnTo>
                    <a:pt x="387" y="467"/>
                  </a:lnTo>
                  <a:lnTo>
                    <a:pt x="20" y="876"/>
                  </a:lnTo>
                  <a:lnTo>
                    <a:pt x="0" y="389"/>
                  </a:lnTo>
                  <a:lnTo>
                    <a:pt x="387" y="0"/>
                  </a:lnTo>
                </a:path>
              </a:pathLst>
            </a:custGeom>
            <a:solidFill>
              <a:srgbClr val="B7B7B7"/>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80" name="Freeform 64"/>
            <p:cNvSpPr>
              <a:spLocks/>
            </p:cNvSpPr>
            <p:nvPr/>
          </p:nvSpPr>
          <p:spPr bwMode="auto">
            <a:xfrm>
              <a:off x="2975" y="1804"/>
              <a:ext cx="392" cy="880"/>
            </a:xfrm>
            <a:custGeom>
              <a:avLst/>
              <a:gdLst>
                <a:gd name="T0" fmla="*/ 391 w 392"/>
                <a:gd name="T1" fmla="*/ 0 h 880"/>
                <a:gd name="T2" fmla="*/ 391 w 392"/>
                <a:gd name="T3" fmla="*/ 468 h 880"/>
                <a:gd name="T4" fmla="*/ 21 w 392"/>
                <a:gd name="T5" fmla="*/ 879 h 880"/>
                <a:gd name="T6" fmla="*/ 0 w 392"/>
                <a:gd name="T7" fmla="*/ 390 h 880"/>
                <a:gd name="T8" fmla="*/ 391 w 392"/>
                <a:gd name="T9" fmla="*/ 0 h 880"/>
              </a:gdLst>
              <a:ahLst/>
              <a:cxnLst>
                <a:cxn ang="0">
                  <a:pos x="T0" y="T1"/>
                </a:cxn>
                <a:cxn ang="0">
                  <a:pos x="T2" y="T3"/>
                </a:cxn>
                <a:cxn ang="0">
                  <a:pos x="T4" y="T5"/>
                </a:cxn>
                <a:cxn ang="0">
                  <a:pos x="T6" y="T7"/>
                </a:cxn>
                <a:cxn ang="0">
                  <a:pos x="T8" y="T9"/>
                </a:cxn>
              </a:cxnLst>
              <a:rect l="0" t="0" r="r" b="b"/>
              <a:pathLst>
                <a:path w="392" h="880">
                  <a:moveTo>
                    <a:pt x="391" y="0"/>
                  </a:moveTo>
                  <a:lnTo>
                    <a:pt x="391" y="468"/>
                  </a:lnTo>
                  <a:lnTo>
                    <a:pt x="21" y="879"/>
                  </a:lnTo>
                  <a:lnTo>
                    <a:pt x="0" y="390"/>
                  </a:lnTo>
                  <a:lnTo>
                    <a:pt x="391"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81" name="Freeform 65"/>
            <p:cNvSpPr>
              <a:spLocks/>
            </p:cNvSpPr>
            <p:nvPr/>
          </p:nvSpPr>
          <p:spPr bwMode="auto">
            <a:xfrm>
              <a:off x="2514" y="2170"/>
              <a:ext cx="117" cy="184"/>
            </a:xfrm>
            <a:custGeom>
              <a:avLst/>
              <a:gdLst>
                <a:gd name="T0" fmla="*/ 0 w 117"/>
                <a:gd name="T1" fmla="*/ 0 h 184"/>
                <a:gd name="T2" fmla="*/ 0 w 117"/>
                <a:gd name="T3" fmla="*/ 142 h 184"/>
                <a:gd name="T4" fmla="*/ 2 w 117"/>
                <a:gd name="T5" fmla="*/ 155 h 184"/>
                <a:gd name="T6" fmla="*/ 10 w 117"/>
                <a:gd name="T7" fmla="*/ 165 h 184"/>
                <a:gd name="T8" fmla="*/ 40 w 117"/>
                <a:gd name="T9" fmla="*/ 170 h 184"/>
                <a:gd name="T10" fmla="*/ 40 w 117"/>
                <a:gd name="T11" fmla="*/ 145 h 184"/>
                <a:gd name="T12" fmla="*/ 56 w 117"/>
                <a:gd name="T13" fmla="*/ 150 h 184"/>
                <a:gd name="T14" fmla="*/ 56 w 117"/>
                <a:gd name="T15" fmla="*/ 173 h 184"/>
                <a:gd name="T16" fmla="*/ 75 w 117"/>
                <a:gd name="T17" fmla="*/ 177 h 184"/>
                <a:gd name="T18" fmla="*/ 75 w 117"/>
                <a:gd name="T19" fmla="*/ 151 h 184"/>
                <a:gd name="T20" fmla="*/ 90 w 117"/>
                <a:gd name="T21" fmla="*/ 155 h 184"/>
                <a:gd name="T22" fmla="*/ 90 w 117"/>
                <a:gd name="T23" fmla="*/ 179 h 184"/>
                <a:gd name="T24" fmla="*/ 106 w 117"/>
                <a:gd name="T25" fmla="*/ 183 h 184"/>
                <a:gd name="T26" fmla="*/ 106 w 117"/>
                <a:gd name="T27" fmla="*/ 157 h 184"/>
                <a:gd name="T28" fmla="*/ 116 w 117"/>
                <a:gd name="T29" fmla="*/ 153 h 184"/>
                <a:gd name="T30" fmla="*/ 116 w 117"/>
                <a:gd name="T31" fmla="*/ 25 h 184"/>
                <a:gd name="T32" fmla="*/ 0 w 117"/>
                <a:gd name="T3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84">
                  <a:moveTo>
                    <a:pt x="0" y="0"/>
                  </a:moveTo>
                  <a:lnTo>
                    <a:pt x="0" y="142"/>
                  </a:lnTo>
                  <a:lnTo>
                    <a:pt x="2" y="155"/>
                  </a:lnTo>
                  <a:lnTo>
                    <a:pt x="10" y="165"/>
                  </a:lnTo>
                  <a:lnTo>
                    <a:pt x="40" y="170"/>
                  </a:lnTo>
                  <a:lnTo>
                    <a:pt x="40" y="145"/>
                  </a:lnTo>
                  <a:lnTo>
                    <a:pt x="56" y="150"/>
                  </a:lnTo>
                  <a:lnTo>
                    <a:pt x="56" y="173"/>
                  </a:lnTo>
                  <a:lnTo>
                    <a:pt x="75" y="177"/>
                  </a:lnTo>
                  <a:lnTo>
                    <a:pt x="75" y="151"/>
                  </a:lnTo>
                  <a:lnTo>
                    <a:pt x="90" y="155"/>
                  </a:lnTo>
                  <a:lnTo>
                    <a:pt x="90" y="179"/>
                  </a:lnTo>
                  <a:lnTo>
                    <a:pt x="106" y="183"/>
                  </a:lnTo>
                  <a:lnTo>
                    <a:pt x="106" y="157"/>
                  </a:lnTo>
                  <a:lnTo>
                    <a:pt x="116" y="153"/>
                  </a:lnTo>
                  <a:lnTo>
                    <a:pt x="116" y="25"/>
                  </a:lnTo>
                  <a:lnTo>
                    <a:pt x="0" y="0"/>
                  </a:lnTo>
                </a:path>
              </a:pathLst>
            </a:custGeom>
            <a:solidFill>
              <a:srgbClr val="B0B0B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82" name="Freeform 66"/>
            <p:cNvSpPr>
              <a:spLocks/>
            </p:cNvSpPr>
            <p:nvPr/>
          </p:nvSpPr>
          <p:spPr bwMode="auto">
            <a:xfrm>
              <a:off x="2514" y="2170"/>
              <a:ext cx="121" cy="187"/>
            </a:xfrm>
            <a:custGeom>
              <a:avLst/>
              <a:gdLst>
                <a:gd name="T0" fmla="*/ 0 w 121"/>
                <a:gd name="T1" fmla="*/ 0 h 187"/>
                <a:gd name="T2" fmla="*/ 0 w 121"/>
                <a:gd name="T3" fmla="*/ 145 h 187"/>
                <a:gd name="T4" fmla="*/ 2 w 121"/>
                <a:gd name="T5" fmla="*/ 157 h 187"/>
                <a:gd name="T6" fmla="*/ 10 w 121"/>
                <a:gd name="T7" fmla="*/ 168 h 187"/>
                <a:gd name="T8" fmla="*/ 41 w 121"/>
                <a:gd name="T9" fmla="*/ 173 h 187"/>
                <a:gd name="T10" fmla="*/ 41 w 121"/>
                <a:gd name="T11" fmla="*/ 148 h 187"/>
                <a:gd name="T12" fmla="*/ 57 w 121"/>
                <a:gd name="T13" fmla="*/ 153 h 187"/>
                <a:gd name="T14" fmla="*/ 57 w 121"/>
                <a:gd name="T15" fmla="*/ 177 h 187"/>
                <a:gd name="T16" fmla="*/ 78 w 121"/>
                <a:gd name="T17" fmla="*/ 180 h 187"/>
                <a:gd name="T18" fmla="*/ 78 w 121"/>
                <a:gd name="T19" fmla="*/ 154 h 187"/>
                <a:gd name="T20" fmla="*/ 94 w 121"/>
                <a:gd name="T21" fmla="*/ 157 h 187"/>
                <a:gd name="T22" fmla="*/ 94 w 121"/>
                <a:gd name="T23" fmla="*/ 183 h 187"/>
                <a:gd name="T24" fmla="*/ 109 w 121"/>
                <a:gd name="T25" fmla="*/ 186 h 187"/>
                <a:gd name="T26" fmla="*/ 109 w 121"/>
                <a:gd name="T27" fmla="*/ 159 h 187"/>
                <a:gd name="T28" fmla="*/ 120 w 121"/>
                <a:gd name="T29" fmla="*/ 155 h 187"/>
                <a:gd name="T30" fmla="*/ 120 w 121"/>
                <a:gd name="T31" fmla="*/ 25 h 187"/>
                <a:gd name="T32" fmla="*/ 0 w 121"/>
                <a:gd name="T3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1" h="187">
                  <a:moveTo>
                    <a:pt x="0" y="0"/>
                  </a:moveTo>
                  <a:lnTo>
                    <a:pt x="0" y="145"/>
                  </a:lnTo>
                  <a:lnTo>
                    <a:pt x="2" y="157"/>
                  </a:lnTo>
                  <a:lnTo>
                    <a:pt x="10" y="168"/>
                  </a:lnTo>
                  <a:lnTo>
                    <a:pt x="41" y="173"/>
                  </a:lnTo>
                  <a:lnTo>
                    <a:pt x="41" y="148"/>
                  </a:lnTo>
                  <a:lnTo>
                    <a:pt x="57" y="153"/>
                  </a:lnTo>
                  <a:lnTo>
                    <a:pt x="57" y="177"/>
                  </a:lnTo>
                  <a:lnTo>
                    <a:pt x="78" y="180"/>
                  </a:lnTo>
                  <a:lnTo>
                    <a:pt x="78" y="154"/>
                  </a:lnTo>
                  <a:lnTo>
                    <a:pt x="94" y="157"/>
                  </a:lnTo>
                  <a:lnTo>
                    <a:pt x="94" y="183"/>
                  </a:lnTo>
                  <a:lnTo>
                    <a:pt x="109" y="186"/>
                  </a:lnTo>
                  <a:lnTo>
                    <a:pt x="109" y="159"/>
                  </a:lnTo>
                  <a:lnTo>
                    <a:pt x="120" y="155"/>
                  </a:lnTo>
                  <a:lnTo>
                    <a:pt x="120" y="25"/>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83" name="Freeform 67"/>
            <p:cNvSpPr>
              <a:spLocks/>
            </p:cNvSpPr>
            <p:nvPr/>
          </p:nvSpPr>
          <p:spPr bwMode="auto">
            <a:xfrm>
              <a:off x="2489" y="2136"/>
              <a:ext cx="49" cy="55"/>
            </a:xfrm>
            <a:custGeom>
              <a:avLst/>
              <a:gdLst>
                <a:gd name="T0" fmla="*/ 4 w 49"/>
                <a:gd name="T1" fmla="*/ 0 h 55"/>
                <a:gd name="T2" fmla="*/ 1 w 49"/>
                <a:gd name="T3" fmla="*/ 9 h 55"/>
                <a:gd name="T4" fmla="*/ 0 w 49"/>
                <a:gd name="T5" fmla="*/ 18 h 55"/>
                <a:gd name="T6" fmla="*/ 8 w 49"/>
                <a:gd name="T7" fmla="*/ 26 h 55"/>
                <a:gd name="T8" fmla="*/ 11 w 49"/>
                <a:gd name="T9" fmla="*/ 53 h 55"/>
                <a:gd name="T10" fmla="*/ 23 w 49"/>
                <a:gd name="T11" fmla="*/ 54 h 55"/>
                <a:gd name="T12" fmla="*/ 27 w 49"/>
                <a:gd name="T13" fmla="*/ 32 h 55"/>
                <a:gd name="T14" fmla="*/ 48 w 49"/>
                <a:gd name="T15" fmla="*/ 39 h 55"/>
                <a:gd name="T16" fmla="*/ 46 w 49"/>
                <a:gd name="T17" fmla="*/ 10 h 55"/>
                <a:gd name="T18" fmla="*/ 4 w 49"/>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5">
                  <a:moveTo>
                    <a:pt x="4" y="0"/>
                  </a:moveTo>
                  <a:lnTo>
                    <a:pt x="1" y="9"/>
                  </a:lnTo>
                  <a:lnTo>
                    <a:pt x="0" y="18"/>
                  </a:lnTo>
                  <a:lnTo>
                    <a:pt x="8" y="26"/>
                  </a:lnTo>
                  <a:lnTo>
                    <a:pt x="11" y="53"/>
                  </a:lnTo>
                  <a:lnTo>
                    <a:pt x="23" y="54"/>
                  </a:lnTo>
                  <a:lnTo>
                    <a:pt x="27" y="32"/>
                  </a:lnTo>
                  <a:lnTo>
                    <a:pt x="48" y="39"/>
                  </a:lnTo>
                  <a:lnTo>
                    <a:pt x="46" y="10"/>
                  </a:lnTo>
                  <a:lnTo>
                    <a:pt x="4" y="0"/>
                  </a:lnTo>
                </a:path>
              </a:pathLst>
            </a:custGeom>
            <a:solidFill>
              <a:srgbClr val="B0B0B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84" name="Freeform 68"/>
            <p:cNvSpPr>
              <a:spLocks/>
            </p:cNvSpPr>
            <p:nvPr/>
          </p:nvSpPr>
          <p:spPr bwMode="auto">
            <a:xfrm>
              <a:off x="2488" y="2136"/>
              <a:ext cx="52" cy="59"/>
            </a:xfrm>
            <a:custGeom>
              <a:avLst/>
              <a:gdLst>
                <a:gd name="T0" fmla="*/ 4 w 52"/>
                <a:gd name="T1" fmla="*/ 0 h 59"/>
                <a:gd name="T2" fmla="*/ 1 w 52"/>
                <a:gd name="T3" fmla="*/ 9 h 59"/>
                <a:gd name="T4" fmla="*/ 0 w 52"/>
                <a:gd name="T5" fmla="*/ 19 h 59"/>
                <a:gd name="T6" fmla="*/ 8 w 52"/>
                <a:gd name="T7" fmla="*/ 29 h 59"/>
                <a:gd name="T8" fmla="*/ 11 w 52"/>
                <a:gd name="T9" fmla="*/ 56 h 59"/>
                <a:gd name="T10" fmla="*/ 26 w 52"/>
                <a:gd name="T11" fmla="*/ 58 h 59"/>
                <a:gd name="T12" fmla="*/ 29 w 52"/>
                <a:gd name="T13" fmla="*/ 35 h 59"/>
                <a:gd name="T14" fmla="*/ 51 w 52"/>
                <a:gd name="T15" fmla="*/ 41 h 59"/>
                <a:gd name="T16" fmla="*/ 51 w 52"/>
                <a:gd name="T17" fmla="*/ 10 h 59"/>
                <a:gd name="T18" fmla="*/ 4 w 52"/>
                <a:gd name="T1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9">
                  <a:moveTo>
                    <a:pt x="4" y="0"/>
                  </a:moveTo>
                  <a:lnTo>
                    <a:pt x="1" y="9"/>
                  </a:lnTo>
                  <a:lnTo>
                    <a:pt x="0" y="19"/>
                  </a:lnTo>
                  <a:lnTo>
                    <a:pt x="8" y="29"/>
                  </a:lnTo>
                  <a:lnTo>
                    <a:pt x="11" y="56"/>
                  </a:lnTo>
                  <a:lnTo>
                    <a:pt x="26" y="58"/>
                  </a:lnTo>
                  <a:lnTo>
                    <a:pt x="29" y="35"/>
                  </a:lnTo>
                  <a:lnTo>
                    <a:pt x="51" y="41"/>
                  </a:lnTo>
                  <a:lnTo>
                    <a:pt x="51" y="10"/>
                  </a:lnTo>
                  <a:lnTo>
                    <a:pt x="4"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85" name="Freeform 69"/>
            <p:cNvSpPr>
              <a:spLocks/>
            </p:cNvSpPr>
            <p:nvPr/>
          </p:nvSpPr>
          <p:spPr bwMode="auto">
            <a:xfrm>
              <a:off x="2539" y="2083"/>
              <a:ext cx="62" cy="92"/>
            </a:xfrm>
            <a:custGeom>
              <a:avLst/>
              <a:gdLst>
                <a:gd name="T0" fmla="*/ 0 w 62"/>
                <a:gd name="T1" fmla="*/ 61 h 92"/>
                <a:gd name="T2" fmla="*/ 0 w 62"/>
                <a:gd name="T3" fmla="*/ 91 h 92"/>
                <a:gd name="T4" fmla="*/ 61 w 62"/>
                <a:gd name="T5" fmla="*/ 0 h 92"/>
                <a:gd name="T6" fmla="*/ 0 w 62"/>
                <a:gd name="T7" fmla="*/ 61 h 92"/>
              </a:gdLst>
              <a:ahLst/>
              <a:cxnLst>
                <a:cxn ang="0">
                  <a:pos x="T0" y="T1"/>
                </a:cxn>
                <a:cxn ang="0">
                  <a:pos x="T2" y="T3"/>
                </a:cxn>
                <a:cxn ang="0">
                  <a:pos x="T4" y="T5"/>
                </a:cxn>
                <a:cxn ang="0">
                  <a:pos x="T6" y="T7"/>
                </a:cxn>
              </a:cxnLst>
              <a:rect l="0" t="0" r="r" b="b"/>
              <a:pathLst>
                <a:path w="62" h="92">
                  <a:moveTo>
                    <a:pt x="0" y="61"/>
                  </a:moveTo>
                  <a:lnTo>
                    <a:pt x="0" y="91"/>
                  </a:lnTo>
                  <a:lnTo>
                    <a:pt x="61" y="0"/>
                  </a:lnTo>
                  <a:lnTo>
                    <a:pt x="0" y="61"/>
                  </a:lnTo>
                </a:path>
              </a:pathLst>
            </a:custGeom>
            <a:solidFill>
              <a:srgbClr val="90909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86" name="Freeform 70"/>
            <p:cNvSpPr>
              <a:spLocks/>
            </p:cNvSpPr>
            <p:nvPr/>
          </p:nvSpPr>
          <p:spPr bwMode="auto">
            <a:xfrm>
              <a:off x="2539" y="2083"/>
              <a:ext cx="66" cy="95"/>
            </a:xfrm>
            <a:custGeom>
              <a:avLst/>
              <a:gdLst>
                <a:gd name="T0" fmla="*/ 0 w 66"/>
                <a:gd name="T1" fmla="*/ 63 h 95"/>
                <a:gd name="T2" fmla="*/ 0 w 66"/>
                <a:gd name="T3" fmla="*/ 94 h 95"/>
                <a:gd name="T4" fmla="*/ 65 w 66"/>
                <a:gd name="T5" fmla="*/ 0 h 95"/>
                <a:gd name="T6" fmla="*/ 0 w 66"/>
                <a:gd name="T7" fmla="*/ 63 h 95"/>
              </a:gdLst>
              <a:ahLst/>
              <a:cxnLst>
                <a:cxn ang="0">
                  <a:pos x="T0" y="T1"/>
                </a:cxn>
                <a:cxn ang="0">
                  <a:pos x="T2" y="T3"/>
                </a:cxn>
                <a:cxn ang="0">
                  <a:pos x="T4" y="T5"/>
                </a:cxn>
                <a:cxn ang="0">
                  <a:pos x="T6" y="T7"/>
                </a:cxn>
              </a:cxnLst>
              <a:rect l="0" t="0" r="r" b="b"/>
              <a:pathLst>
                <a:path w="66" h="95">
                  <a:moveTo>
                    <a:pt x="0" y="63"/>
                  </a:moveTo>
                  <a:lnTo>
                    <a:pt x="0" y="94"/>
                  </a:lnTo>
                  <a:lnTo>
                    <a:pt x="65" y="0"/>
                  </a:lnTo>
                  <a:lnTo>
                    <a:pt x="0" y="6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87" name="Freeform 71"/>
            <p:cNvSpPr>
              <a:spLocks/>
            </p:cNvSpPr>
            <p:nvPr/>
          </p:nvSpPr>
          <p:spPr bwMode="auto">
            <a:xfrm>
              <a:off x="2522" y="2167"/>
              <a:ext cx="17" cy="144"/>
            </a:xfrm>
            <a:custGeom>
              <a:avLst/>
              <a:gdLst>
                <a:gd name="T0" fmla="*/ 0 w 17"/>
                <a:gd name="T1" fmla="*/ 0 h 144"/>
                <a:gd name="T2" fmla="*/ 1 w 17"/>
                <a:gd name="T3" fmla="*/ 139 h 144"/>
                <a:gd name="T4" fmla="*/ 16 w 17"/>
                <a:gd name="T5" fmla="*/ 143 h 144"/>
                <a:gd name="T6" fmla="*/ 16 w 17"/>
                <a:gd name="T7" fmla="*/ 1 h 144"/>
                <a:gd name="T8" fmla="*/ 0 w 17"/>
                <a:gd name="T9" fmla="*/ 0 h 144"/>
              </a:gdLst>
              <a:ahLst/>
              <a:cxnLst>
                <a:cxn ang="0">
                  <a:pos x="T0" y="T1"/>
                </a:cxn>
                <a:cxn ang="0">
                  <a:pos x="T2" y="T3"/>
                </a:cxn>
                <a:cxn ang="0">
                  <a:pos x="T4" y="T5"/>
                </a:cxn>
                <a:cxn ang="0">
                  <a:pos x="T6" y="T7"/>
                </a:cxn>
                <a:cxn ang="0">
                  <a:pos x="T8" y="T9"/>
                </a:cxn>
              </a:cxnLst>
              <a:rect l="0" t="0" r="r" b="b"/>
              <a:pathLst>
                <a:path w="17" h="144">
                  <a:moveTo>
                    <a:pt x="0" y="0"/>
                  </a:moveTo>
                  <a:lnTo>
                    <a:pt x="1" y="139"/>
                  </a:lnTo>
                  <a:lnTo>
                    <a:pt x="16" y="143"/>
                  </a:lnTo>
                  <a:lnTo>
                    <a:pt x="16" y="1"/>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88" name="Freeform 72"/>
            <p:cNvSpPr>
              <a:spLocks/>
            </p:cNvSpPr>
            <p:nvPr/>
          </p:nvSpPr>
          <p:spPr bwMode="auto">
            <a:xfrm>
              <a:off x="2522" y="2167"/>
              <a:ext cx="19" cy="146"/>
            </a:xfrm>
            <a:custGeom>
              <a:avLst/>
              <a:gdLst>
                <a:gd name="T0" fmla="*/ 0 w 19"/>
                <a:gd name="T1" fmla="*/ 0 h 146"/>
                <a:gd name="T2" fmla="*/ 2 w 19"/>
                <a:gd name="T3" fmla="*/ 142 h 146"/>
                <a:gd name="T4" fmla="*/ 18 w 19"/>
                <a:gd name="T5" fmla="*/ 145 h 146"/>
                <a:gd name="T6" fmla="*/ 18 w 19"/>
                <a:gd name="T7" fmla="*/ 1 h 146"/>
                <a:gd name="T8" fmla="*/ 0 w 19"/>
                <a:gd name="T9" fmla="*/ 0 h 146"/>
              </a:gdLst>
              <a:ahLst/>
              <a:cxnLst>
                <a:cxn ang="0">
                  <a:pos x="T0" y="T1"/>
                </a:cxn>
                <a:cxn ang="0">
                  <a:pos x="T2" y="T3"/>
                </a:cxn>
                <a:cxn ang="0">
                  <a:pos x="T4" y="T5"/>
                </a:cxn>
                <a:cxn ang="0">
                  <a:pos x="T6" y="T7"/>
                </a:cxn>
                <a:cxn ang="0">
                  <a:pos x="T8" y="T9"/>
                </a:cxn>
              </a:cxnLst>
              <a:rect l="0" t="0" r="r" b="b"/>
              <a:pathLst>
                <a:path w="19" h="146">
                  <a:moveTo>
                    <a:pt x="0" y="0"/>
                  </a:moveTo>
                  <a:lnTo>
                    <a:pt x="2" y="142"/>
                  </a:lnTo>
                  <a:lnTo>
                    <a:pt x="18" y="145"/>
                  </a:lnTo>
                  <a:lnTo>
                    <a:pt x="18" y="1"/>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89" name="Freeform 73"/>
            <p:cNvSpPr>
              <a:spLocks/>
            </p:cNvSpPr>
            <p:nvPr/>
          </p:nvSpPr>
          <p:spPr bwMode="auto">
            <a:xfrm>
              <a:off x="2642" y="2196"/>
              <a:ext cx="96" cy="147"/>
            </a:xfrm>
            <a:custGeom>
              <a:avLst/>
              <a:gdLst>
                <a:gd name="T0" fmla="*/ 0 w 96"/>
                <a:gd name="T1" fmla="*/ 0 h 147"/>
                <a:gd name="T2" fmla="*/ 0 w 96"/>
                <a:gd name="T3" fmla="*/ 130 h 147"/>
                <a:gd name="T4" fmla="*/ 95 w 96"/>
                <a:gd name="T5" fmla="*/ 146 h 147"/>
                <a:gd name="T6" fmla="*/ 95 w 96"/>
                <a:gd name="T7" fmla="*/ 17 h 147"/>
                <a:gd name="T8" fmla="*/ 0 w 96"/>
                <a:gd name="T9" fmla="*/ 0 h 147"/>
              </a:gdLst>
              <a:ahLst/>
              <a:cxnLst>
                <a:cxn ang="0">
                  <a:pos x="T0" y="T1"/>
                </a:cxn>
                <a:cxn ang="0">
                  <a:pos x="T2" y="T3"/>
                </a:cxn>
                <a:cxn ang="0">
                  <a:pos x="T4" y="T5"/>
                </a:cxn>
                <a:cxn ang="0">
                  <a:pos x="T6" y="T7"/>
                </a:cxn>
                <a:cxn ang="0">
                  <a:pos x="T8" y="T9"/>
                </a:cxn>
              </a:cxnLst>
              <a:rect l="0" t="0" r="r" b="b"/>
              <a:pathLst>
                <a:path w="96" h="147">
                  <a:moveTo>
                    <a:pt x="0" y="0"/>
                  </a:moveTo>
                  <a:lnTo>
                    <a:pt x="0" y="130"/>
                  </a:lnTo>
                  <a:lnTo>
                    <a:pt x="95" y="146"/>
                  </a:lnTo>
                  <a:lnTo>
                    <a:pt x="95" y="17"/>
                  </a:lnTo>
                  <a:lnTo>
                    <a:pt x="0" y="0"/>
                  </a:lnTo>
                </a:path>
              </a:pathLst>
            </a:custGeom>
            <a:solidFill>
              <a:srgbClr val="B0B0B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90" name="Freeform 74"/>
            <p:cNvSpPr>
              <a:spLocks/>
            </p:cNvSpPr>
            <p:nvPr/>
          </p:nvSpPr>
          <p:spPr bwMode="auto">
            <a:xfrm>
              <a:off x="2642" y="2196"/>
              <a:ext cx="100" cy="150"/>
            </a:xfrm>
            <a:custGeom>
              <a:avLst/>
              <a:gdLst>
                <a:gd name="T0" fmla="*/ 0 w 100"/>
                <a:gd name="T1" fmla="*/ 0 h 150"/>
                <a:gd name="T2" fmla="*/ 0 w 100"/>
                <a:gd name="T3" fmla="*/ 134 h 150"/>
                <a:gd name="T4" fmla="*/ 99 w 100"/>
                <a:gd name="T5" fmla="*/ 149 h 150"/>
                <a:gd name="T6" fmla="*/ 99 w 100"/>
                <a:gd name="T7" fmla="*/ 18 h 150"/>
                <a:gd name="T8" fmla="*/ 0 w 100"/>
                <a:gd name="T9" fmla="*/ 0 h 150"/>
              </a:gdLst>
              <a:ahLst/>
              <a:cxnLst>
                <a:cxn ang="0">
                  <a:pos x="T0" y="T1"/>
                </a:cxn>
                <a:cxn ang="0">
                  <a:pos x="T2" y="T3"/>
                </a:cxn>
                <a:cxn ang="0">
                  <a:pos x="T4" y="T5"/>
                </a:cxn>
                <a:cxn ang="0">
                  <a:pos x="T6" y="T7"/>
                </a:cxn>
                <a:cxn ang="0">
                  <a:pos x="T8" y="T9"/>
                </a:cxn>
              </a:cxnLst>
              <a:rect l="0" t="0" r="r" b="b"/>
              <a:pathLst>
                <a:path w="100" h="150">
                  <a:moveTo>
                    <a:pt x="0" y="0"/>
                  </a:moveTo>
                  <a:lnTo>
                    <a:pt x="0" y="134"/>
                  </a:lnTo>
                  <a:lnTo>
                    <a:pt x="99" y="149"/>
                  </a:lnTo>
                  <a:lnTo>
                    <a:pt x="99" y="18"/>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91" name="Freeform 75"/>
            <p:cNvSpPr>
              <a:spLocks/>
            </p:cNvSpPr>
            <p:nvPr/>
          </p:nvSpPr>
          <p:spPr bwMode="auto">
            <a:xfrm>
              <a:off x="2673" y="2230"/>
              <a:ext cx="27" cy="81"/>
            </a:xfrm>
            <a:custGeom>
              <a:avLst/>
              <a:gdLst>
                <a:gd name="T0" fmla="*/ 15 w 27"/>
                <a:gd name="T1" fmla="*/ 1 h 81"/>
                <a:gd name="T2" fmla="*/ 12 w 27"/>
                <a:gd name="T3" fmla="*/ 1 h 81"/>
                <a:gd name="T4" fmla="*/ 7 w 27"/>
                <a:gd name="T5" fmla="*/ 0 h 81"/>
                <a:gd name="T6" fmla="*/ 2 w 27"/>
                <a:gd name="T7" fmla="*/ 2 h 81"/>
                <a:gd name="T8" fmla="*/ 0 w 27"/>
                <a:gd name="T9" fmla="*/ 10 h 81"/>
                <a:gd name="T10" fmla="*/ 0 w 27"/>
                <a:gd name="T11" fmla="*/ 68 h 81"/>
                <a:gd name="T12" fmla="*/ 1 w 27"/>
                <a:gd name="T13" fmla="*/ 75 h 81"/>
                <a:gd name="T14" fmla="*/ 4 w 27"/>
                <a:gd name="T15" fmla="*/ 77 h 81"/>
                <a:gd name="T16" fmla="*/ 12 w 27"/>
                <a:gd name="T17" fmla="*/ 80 h 81"/>
                <a:gd name="T18" fmla="*/ 17 w 27"/>
                <a:gd name="T19" fmla="*/ 78 h 81"/>
                <a:gd name="T20" fmla="*/ 22 w 27"/>
                <a:gd name="T21" fmla="*/ 76 h 81"/>
                <a:gd name="T22" fmla="*/ 26 w 27"/>
                <a:gd name="T23" fmla="*/ 67 h 81"/>
                <a:gd name="T24" fmla="*/ 26 w 27"/>
                <a:gd name="T25" fmla="*/ 12 h 81"/>
                <a:gd name="T26" fmla="*/ 23 w 27"/>
                <a:gd name="T27" fmla="*/ 7 h 81"/>
                <a:gd name="T28" fmla="*/ 20 w 27"/>
                <a:gd name="T29" fmla="*/ 4 h 81"/>
                <a:gd name="T30" fmla="*/ 15 w 27"/>
                <a:gd name="T31"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81">
                  <a:moveTo>
                    <a:pt x="15" y="1"/>
                  </a:moveTo>
                  <a:lnTo>
                    <a:pt x="12" y="1"/>
                  </a:lnTo>
                  <a:lnTo>
                    <a:pt x="7" y="0"/>
                  </a:lnTo>
                  <a:lnTo>
                    <a:pt x="2" y="2"/>
                  </a:lnTo>
                  <a:lnTo>
                    <a:pt x="0" y="10"/>
                  </a:lnTo>
                  <a:lnTo>
                    <a:pt x="0" y="68"/>
                  </a:lnTo>
                  <a:lnTo>
                    <a:pt x="1" y="75"/>
                  </a:lnTo>
                  <a:lnTo>
                    <a:pt x="4" y="77"/>
                  </a:lnTo>
                  <a:lnTo>
                    <a:pt x="12" y="80"/>
                  </a:lnTo>
                  <a:lnTo>
                    <a:pt x="17" y="78"/>
                  </a:lnTo>
                  <a:lnTo>
                    <a:pt x="22" y="76"/>
                  </a:lnTo>
                  <a:lnTo>
                    <a:pt x="26" y="67"/>
                  </a:lnTo>
                  <a:lnTo>
                    <a:pt x="26" y="12"/>
                  </a:lnTo>
                  <a:lnTo>
                    <a:pt x="23" y="7"/>
                  </a:lnTo>
                  <a:lnTo>
                    <a:pt x="20" y="4"/>
                  </a:lnTo>
                  <a:lnTo>
                    <a:pt x="15" y="1"/>
                  </a:lnTo>
                </a:path>
              </a:pathLst>
            </a:custGeom>
            <a:solidFill>
              <a:srgbClr val="6C6C6C"/>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92" name="Freeform 76"/>
            <p:cNvSpPr>
              <a:spLocks/>
            </p:cNvSpPr>
            <p:nvPr/>
          </p:nvSpPr>
          <p:spPr bwMode="auto">
            <a:xfrm>
              <a:off x="2673" y="2230"/>
              <a:ext cx="31" cy="84"/>
            </a:xfrm>
            <a:custGeom>
              <a:avLst/>
              <a:gdLst>
                <a:gd name="T0" fmla="*/ 18 w 31"/>
                <a:gd name="T1" fmla="*/ 1 h 84"/>
                <a:gd name="T2" fmla="*/ 15 w 31"/>
                <a:gd name="T3" fmla="*/ 1 h 84"/>
                <a:gd name="T4" fmla="*/ 7 w 31"/>
                <a:gd name="T5" fmla="*/ 0 h 84"/>
                <a:gd name="T6" fmla="*/ 4 w 31"/>
                <a:gd name="T7" fmla="*/ 2 h 84"/>
                <a:gd name="T8" fmla="*/ 0 w 31"/>
                <a:gd name="T9" fmla="*/ 10 h 84"/>
                <a:gd name="T10" fmla="*/ 0 w 31"/>
                <a:gd name="T11" fmla="*/ 71 h 84"/>
                <a:gd name="T12" fmla="*/ 1 w 31"/>
                <a:gd name="T13" fmla="*/ 78 h 84"/>
                <a:gd name="T14" fmla="*/ 5 w 31"/>
                <a:gd name="T15" fmla="*/ 81 h 84"/>
                <a:gd name="T16" fmla="*/ 15 w 31"/>
                <a:gd name="T17" fmla="*/ 83 h 84"/>
                <a:gd name="T18" fmla="*/ 20 w 31"/>
                <a:gd name="T19" fmla="*/ 82 h 84"/>
                <a:gd name="T20" fmla="*/ 26 w 31"/>
                <a:gd name="T21" fmla="*/ 80 h 84"/>
                <a:gd name="T22" fmla="*/ 30 w 31"/>
                <a:gd name="T23" fmla="*/ 69 h 84"/>
                <a:gd name="T24" fmla="*/ 30 w 31"/>
                <a:gd name="T25" fmla="*/ 13 h 84"/>
                <a:gd name="T26" fmla="*/ 27 w 31"/>
                <a:gd name="T27" fmla="*/ 7 h 84"/>
                <a:gd name="T28" fmla="*/ 22 w 31"/>
                <a:gd name="T29" fmla="*/ 4 h 84"/>
                <a:gd name="T30" fmla="*/ 18 w 31"/>
                <a:gd name="T3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84">
                  <a:moveTo>
                    <a:pt x="18" y="1"/>
                  </a:moveTo>
                  <a:lnTo>
                    <a:pt x="15" y="1"/>
                  </a:lnTo>
                  <a:lnTo>
                    <a:pt x="7" y="0"/>
                  </a:lnTo>
                  <a:lnTo>
                    <a:pt x="4" y="2"/>
                  </a:lnTo>
                  <a:lnTo>
                    <a:pt x="0" y="10"/>
                  </a:lnTo>
                  <a:lnTo>
                    <a:pt x="0" y="71"/>
                  </a:lnTo>
                  <a:lnTo>
                    <a:pt x="1" y="78"/>
                  </a:lnTo>
                  <a:lnTo>
                    <a:pt x="5" y="81"/>
                  </a:lnTo>
                  <a:lnTo>
                    <a:pt x="15" y="83"/>
                  </a:lnTo>
                  <a:lnTo>
                    <a:pt x="20" y="82"/>
                  </a:lnTo>
                  <a:lnTo>
                    <a:pt x="26" y="80"/>
                  </a:lnTo>
                  <a:lnTo>
                    <a:pt x="30" y="69"/>
                  </a:lnTo>
                  <a:lnTo>
                    <a:pt x="30" y="13"/>
                  </a:lnTo>
                  <a:lnTo>
                    <a:pt x="27" y="7"/>
                  </a:lnTo>
                  <a:lnTo>
                    <a:pt x="22" y="4"/>
                  </a:lnTo>
                  <a:lnTo>
                    <a:pt x="18" y="1"/>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93" name="Freeform 77"/>
            <p:cNvSpPr>
              <a:spLocks/>
            </p:cNvSpPr>
            <p:nvPr/>
          </p:nvSpPr>
          <p:spPr bwMode="auto">
            <a:xfrm>
              <a:off x="2713" y="2347"/>
              <a:ext cx="17" cy="25"/>
            </a:xfrm>
            <a:custGeom>
              <a:avLst/>
              <a:gdLst>
                <a:gd name="T0" fmla="*/ 0 w 17"/>
                <a:gd name="T1" fmla="*/ 0 h 25"/>
                <a:gd name="T2" fmla="*/ 0 w 17"/>
                <a:gd name="T3" fmla="*/ 21 h 25"/>
                <a:gd name="T4" fmla="*/ 16 w 17"/>
                <a:gd name="T5" fmla="*/ 24 h 25"/>
                <a:gd name="T6" fmla="*/ 16 w 17"/>
                <a:gd name="T7" fmla="*/ 2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0" y="21"/>
                  </a:lnTo>
                  <a:lnTo>
                    <a:pt x="16" y="24"/>
                  </a:lnTo>
                  <a:lnTo>
                    <a:pt x="16" y="2"/>
                  </a:lnTo>
                  <a:lnTo>
                    <a:pt x="0" y="0"/>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94" name="Freeform 78"/>
            <p:cNvSpPr>
              <a:spLocks/>
            </p:cNvSpPr>
            <p:nvPr/>
          </p:nvSpPr>
          <p:spPr bwMode="auto">
            <a:xfrm>
              <a:off x="2713" y="2347"/>
              <a:ext cx="17" cy="28"/>
            </a:xfrm>
            <a:custGeom>
              <a:avLst/>
              <a:gdLst>
                <a:gd name="T0" fmla="*/ 0 w 17"/>
                <a:gd name="T1" fmla="*/ 0 h 28"/>
                <a:gd name="T2" fmla="*/ 0 w 17"/>
                <a:gd name="T3" fmla="*/ 23 h 28"/>
                <a:gd name="T4" fmla="*/ 16 w 17"/>
                <a:gd name="T5" fmla="*/ 27 h 28"/>
                <a:gd name="T6" fmla="*/ 16 w 17"/>
                <a:gd name="T7" fmla="*/ 2 h 28"/>
                <a:gd name="T8" fmla="*/ 0 w 17"/>
                <a:gd name="T9" fmla="*/ 0 h 28"/>
              </a:gdLst>
              <a:ahLst/>
              <a:cxnLst>
                <a:cxn ang="0">
                  <a:pos x="T0" y="T1"/>
                </a:cxn>
                <a:cxn ang="0">
                  <a:pos x="T2" y="T3"/>
                </a:cxn>
                <a:cxn ang="0">
                  <a:pos x="T4" y="T5"/>
                </a:cxn>
                <a:cxn ang="0">
                  <a:pos x="T6" y="T7"/>
                </a:cxn>
                <a:cxn ang="0">
                  <a:pos x="T8" y="T9"/>
                </a:cxn>
              </a:cxnLst>
              <a:rect l="0" t="0" r="r" b="b"/>
              <a:pathLst>
                <a:path w="17" h="28">
                  <a:moveTo>
                    <a:pt x="0" y="0"/>
                  </a:moveTo>
                  <a:lnTo>
                    <a:pt x="0" y="23"/>
                  </a:lnTo>
                  <a:lnTo>
                    <a:pt x="16" y="27"/>
                  </a:lnTo>
                  <a:lnTo>
                    <a:pt x="16" y="2"/>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95" name="Freeform 79"/>
            <p:cNvSpPr>
              <a:spLocks/>
            </p:cNvSpPr>
            <p:nvPr/>
          </p:nvSpPr>
          <p:spPr bwMode="auto">
            <a:xfrm>
              <a:off x="2643" y="2334"/>
              <a:ext cx="17" cy="25"/>
            </a:xfrm>
            <a:custGeom>
              <a:avLst/>
              <a:gdLst>
                <a:gd name="T0" fmla="*/ 0 w 17"/>
                <a:gd name="T1" fmla="*/ 0 h 25"/>
                <a:gd name="T2" fmla="*/ 0 w 17"/>
                <a:gd name="T3" fmla="*/ 21 h 25"/>
                <a:gd name="T4" fmla="*/ 16 w 17"/>
                <a:gd name="T5" fmla="*/ 24 h 25"/>
                <a:gd name="T6" fmla="*/ 16 w 17"/>
                <a:gd name="T7" fmla="*/ 2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0" y="21"/>
                  </a:lnTo>
                  <a:lnTo>
                    <a:pt x="16" y="24"/>
                  </a:lnTo>
                  <a:lnTo>
                    <a:pt x="16" y="2"/>
                  </a:lnTo>
                  <a:lnTo>
                    <a:pt x="0" y="0"/>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96" name="Freeform 80"/>
            <p:cNvSpPr>
              <a:spLocks/>
            </p:cNvSpPr>
            <p:nvPr/>
          </p:nvSpPr>
          <p:spPr bwMode="auto">
            <a:xfrm>
              <a:off x="2643" y="2334"/>
              <a:ext cx="18" cy="29"/>
            </a:xfrm>
            <a:custGeom>
              <a:avLst/>
              <a:gdLst>
                <a:gd name="T0" fmla="*/ 0 w 18"/>
                <a:gd name="T1" fmla="*/ 0 h 29"/>
                <a:gd name="T2" fmla="*/ 0 w 18"/>
                <a:gd name="T3" fmla="*/ 24 h 29"/>
                <a:gd name="T4" fmla="*/ 17 w 18"/>
                <a:gd name="T5" fmla="*/ 28 h 29"/>
                <a:gd name="T6" fmla="*/ 17 w 18"/>
                <a:gd name="T7" fmla="*/ 3 h 29"/>
                <a:gd name="T8" fmla="*/ 0 w 18"/>
                <a:gd name="T9" fmla="*/ 0 h 29"/>
              </a:gdLst>
              <a:ahLst/>
              <a:cxnLst>
                <a:cxn ang="0">
                  <a:pos x="T0" y="T1"/>
                </a:cxn>
                <a:cxn ang="0">
                  <a:pos x="T2" y="T3"/>
                </a:cxn>
                <a:cxn ang="0">
                  <a:pos x="T4" y="T5"/>
                </a:cxn>
                <a:cxn ang="0">
                  <a:pos x="T6" y="T7"/>
                </a:cxn>
                <a:cxn ang="0">
                  <a:pos x="T8" y="T9"/>
                </a:cxn>
              </a:cxnLst>
              <a:rect l="0" t="0" r="r" b="b"/>
              <a:pathLst>
                <a:path w="18" h="29">
                  <a:moveTo>
                    <a:pt x="0" y="0"/>
                  </a:moveTo>
                  <a:lnTo>
                    <a:pt x="0" y="24"/>
                  </a:lnTo>
                  <a:lnTo>
                    <a:pt x="17" y="28"/>
                  </a:lnTo>
                  <a:lnTo>
                    <a:pt x="17" y="3"/>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97" name="Freeform 81"/>
            <p:cNvSpPr>
              <a:spLocks/>
            </p:cNvSpPr>
            <p:nvPr/>
          </p:nvSpPr>
          <p:spPr bwMode="auto">
            <a:xfrm>
              <a:off x="2677" y="2340"/>
              <a:ext cx="17" cy="25"/>
            </a:xfrm>
            <a:custGeom>
              <a:avLst/>
              <a:gdLst>
                <a:gd name="T0" fmla="*/ 0 w 17"/>
                <a:gd name="T1" fmla="*/ 0 h 25"/>
                <a:gd name="T2" fmla="*/ 0 w 17"/>
                <a:gd name="T3" fmla="*/ 21 h 25"/>
                <a:gd name="T4" fmla="*/ 16 w 17"/>
                <a:gd name="T5" fmla="*/ 24 h 25"/>
                <a:gd name="T6" fmla="*/ 16 w 17"/>
                <a:gd name="T7" fmla="*/ 1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0" y="21"/>
                  </a:lnTo>
                  <a:lnTo>
                    <a:pt x="16" y="24"/>
                  </a:lnTo>
                  <a:lnTo>
                    <a:pt x="16" y="1"/>
                  </a:lnTo>
                  <a:lnTo>
                    <a:pt x="0" y="0"/>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98" name="Freeform 82"/>
            <p:cNvSpPr>
              <a:spLocks/>
            </p:cNvSpPr>
            <p:nvPr/>
          </p:nvSpPr>
          <p:spPr bwMode="auto">
            <a:xfrm>
              <a:off x="2677" y="2340"/>
              <a:ext cx="17" cy="29"/>
            </a:xfrm>
            <a:custGeom>
              <a:avLst/>
              <a:gdLst>
                <a:gd name="T0" fmla="*/ 0 w 17"/>
                <a:gd name="T1" fmla="*/ 0 h 29"/>
                <a:gd name="T2" fmla="*/ 0 w 17"/>
                <a:gd name="T3" fmla="*/ 24 h 29"/>
                <a:gd name="T4" fmla="*/ 16 w 17"/>
                <a:gd name="T5" fmla="*/ 28 h 29"/>
                <a:gd name="T6" fmla="*/ 16 w 17"/>
                <a:gd name="T7" fmla="*/ 1 h 29"/>
                <a:gd name="T8" fmla="*/ 0 w 17"/>
                <a:gd name="T9" fmla="*/ 0 h 29"/>
              </a:gdLst>
              <a:ahLst/>
              <a:cxnLst>
                <a:cxn ang="0">
                  <a:pos x="T0" y="T1"/>
                </a:cxn>
                <a:cxn ang="0">
                  <a:pos x="T2" y="T3"/>
                </a:cxn>
                <a:cxn ang="0">
                  <a:pos x="T4" y="T5"/>
                </a:cxn>
                <a:cxn ang="0">
                  <a:pos x="T6" y="T7"/>
                </a:cxn>
                <a:cxn ang="0">
                  <a:pos x="T8" y="T9"/>
                </a:cxn>
              </a:cxnLst>
              <a:rect l="0" t="0" r="r" b="b"/>
              <a:pathLst>
                <a:path w="17" h="29">
                  <a:moveTo>
                    <a:pt x="0" y="0"/>
                  </a:moveTo>
                  <a:lnTo>
                    <a:pt x="0" y="24"/>
                  </a:lnTo>
                  <a:lnTo>
                    <a:pt x="16" y="28"/>
                  </a:lnTo>
                  <a:lnTo>
                    <a:pt x="16" y="1"/>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99" name="Freeform 83"/>
            <p:cNvSpPr>
              <a:spLocks/>
            </p:cNvSpPr>
            <p:nvPr/>
          </p:nvSpPr>
          <p:spPr bwMode="auto">
            <a:xfrm>
              <a:off x="2642" y="2324"/>
              <a:ext cx="24" cy="17"/>
            </a:xfrm>
            <a:custGeom>
              <a:avLst/>
              <a:gdLst>
                <a:gd name="T0" fmla="*/ 0 w 24"/>
                <a:gd name="T1" fmla="*/ 12 h 17"/>
                <a:gd name="T2" fmla="*/ 9 w 24"/>
                <a:gd name="T3" fmla="*/ 0 h 17"/>
                <a:gd name="T4" fmla="*/ 23 w 24"/>
                <a:gd name="T5" fmla="*/ 3 h 17"/>
                <a:gd name="T6" fmla="*/ 15 w 24"/>
                <a:gd name="T7" fmla="*/ 16 h 17"/>
                <a:gd name="T8" fmla="*/ 0 w 24"/>
                <a:gd name="T9" fmla="*/ 12 h 17"/>
              </a:gdLst>
              <a:ahLst/>
              <a:cxnLst>
                <a:cxn ang="0">
                  <a:pos x="T0" y="T1"/>
                </a:cxn>
                <a:cxn ang="0">
                  <a:pos x="T2" y="T3"/>
                </a:cxn>
                <a:cxn ang="0">
                  <a:pos x="T4" y="T5"/>
                </a:cxn>
                <a:cxn ang="0">
                  <a:pos x="T6" y="T7"/>
                </a:cxn>
                <a:cxn ang="0">
                  <a:pos x="T8" y="T9"/>
                </a:cxn>
              </a:cxnLst>
              <a:rect l="0" t="0" r="r" b="b"/>
              <a:pathLst>
                <a:path w="24" h="17">
                  <a:moveTo>
                    <a:pt x="0" y="12"/>
                  </a:moveTo>
                  <a:lnTo>
                    <a:pt x="9" y="0"/>
                  </a:lnTo>
                  <a:lnTo>
                    <a:pt x="23" y="3"/>
                  </a:lnTo>
                  <a:lnTo>
                    <a:pt x="15" y="16"/>
                  </a:lnTo>
                  <a:lnTo>
                    <a:pt x="0" y="12"/>
                  </a:lnTo>
                </a:path>
              </a:pathLst>
            </a:custGeom>
            <a:solidFill>
              <a:srgbClr val="B0B0B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00" name="Freeform 84"/>
            <p:cNvSpPr>
              <a:spLocks/>
            </p:cNvSpPr>
            <p:nvPr/>
          </p:nvSpPr>
          <p:spPr bwMode="auto">
            <a:xfrm>
              <a:off x="2642" y="2324"/>
              <a:ext cx="28" cy="17"/>
            </a:xfrm>
            <a:custGeom>
              <a:avLst/>
              <a:gdLst>
                <a:gd name="T0" fmla="*/ 0 w 28"/>
                <a:gd name="T1" fmla="*/ 11 h 17"/>
                <a:gd name="T2" fmla="*/ 9 w 28"/>
                <a:gd name="T3" fmla="*/ 0 h 17"/>
                <a:gd name="T4" fmla="*/ 27 w 28"/>
                <a:gd name="T5" fmla="*/ 3 h 17"/>
                <a:gd name="T6" fmla="*/ 17 w 28"/>
                <a:gd name="T7" fmla="*/ 16 h 17"/>
                <a:gd name="T8" fmla="*/ 0 w 28"/>
                <a:gd name="T9" fmla="*/ 11 h 17"/>
              </a:gdLst>
              <a:ahLst/>
              <a:cxnLst>
                <a:cxn ang="0">
                  <a:pos x="T0" y="T1"/>
                </a:cxn>
                <a:cxn ang="0">
                  <a:pos x="T2" y="T3"/>
                </a:cxn>
                <a:cxn ang="0">
                  <a:pos x="T4" y="T5"/>
                </a:cxn>
                <a:cxn ang="0">
                  <a:pos x="T6" y="T7"/>
                </a:cxn>
                <a:cxn ang="0">
                  <a:pos x="T8" y="T9"/>
                </a:cxn>
              </a:cxnLst>
              <a:rect l="0" t="0" r="r" b="b"/>
              <a:pathLst>
                <a:path w="28" h="17">
                  <a:moveTo>
                    <a:pt x="0" y="11"/>
                  </a:moveTo>
                  <a:lnTo>
                    <a:pt x="9" y="0"/>
                  </a:lnTo>
                  <a:lnTo>
                    <a:pt x="27" y="3"/>
                  </a:lnTo>
                  <a:lnTo>
                    <a:pt x="17" y="16"/>
                  </a:lnTo>
                  <a:lnTo>
                    <a:pt x="0" y="11"/>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01" name="Freeform 85"/>
            <p:cNvSpPr>
              <a:spLocks/>
            </p:cNvSpPr>
            <p:nvPr/>
          </p:nvSpPr>
          <p:spPr bwMode="auto">
            <a:xfrm>
              <a:off x="2677" y="2329"/>
              <a:ext cx="23" cy="17"/>
            </a:xfrm>
            <a:custGeom>
              <a:avLst/>
              <a:gdLst>
                <a:gd name="T0" fmla="*/ 0 w 23"/>
                <a:gd name="T1" fmla="*/ 12 h 17"/>
                <a:gd name="T2" fmla="*/ 8 w 23"/>
                <a:gd name="T3" fmla="*/ 0 h 17"/>
                <a:gd name="T4" fmla="*/ 22 w 23"/>
                <a:gd name="T5" fmla="*/ 4 h 17"/>
                <a:gd name="T6" fmla="*/ 13 w 23"/>
                <a:gd name="T7" fmla="*/ 16 h 17"/>
                <a:gd name="T8" fmla="*/ 0 w 23"/>
                <a:gd name="T9" fmla="*/ 12 h 17"/>
              </a:gdLst>
              <a:ahLst/>
              <a:cxnLst>
                <a:cxn ang="0">
                  <a:pos x="T0" y="T1"/>
                </a:cxn>
                <a:cxn ang="0">
                  <a:pos x="T2" y="T3"/>
                </a:cxn>
                <a:cxn ang="0">
                  <a:pos x="T4" y="T5"/>
                </a:cxn>
                <a:cxn ang="0">
                  <a:pos x="T6" y="T7"/>
                </a:cxn>
                <a:cxn ang="0">
                  <a:pos x="T8" y="T9"/>
                </a:cxn>
              </a:cxnLst>
              <a:rect l="0" t="0" r="r" b="b"/>
              <a:pathLst>
                <a:path w="23" h="17">
                  <a:moveTo>
                    <a:pt x="0" y="12"/>
                  </a:moveTo>
                  <a:lnTo>
                    <a:pt x="8" y="0"/>
                  </a:lnTo>
                  <a:lnTo>
                    <a:pt x="22" y="4"/>
                  </a:lnTo>
                  <a:lnTo>
                    <a:pt x="13" y="16"/>
                  </a:lnTo>
                  <a:lnTo>
                    <a:pt x="0" y="1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02" name="Freeform 86"/>
            <p:cNvSpPr>
              <a:spLocks/>
            </p:cNvSpPr>
            <p:nvPr/>
          </p:nvSpPr>
          <p:spPr bwMode="auto">
            <a:xfrm>
              <a:off x="2677" y="2329"/>
              <a:ext cx="27" cy="17"/>
            </a:xfrm>
            <a:custGeom>
              <a:avLst/>
              <a:gdLst>
                <a:gd name="T0" fmla="*/ 0 w 27"/>
                <a:gd name="T1" fmla="*/ 13 h 17"/>
                <a:gd name="T2" fmla="*/ 9 w 27"/>
                <a:gd name="T3" fmla="*/ 0 h 17"/>
                <a:gd name="T4" fmla="*/ 26 w 27"/>
                <a:gd name="T5" fmla="*/ 4 h 17"/>
                <a:gd name="T6" fmla="*/ 16 w 27"/>
                <a:gd name="T7" fmla="*/ 16 h 17"/>
                <a:gd name="T8" fmla="*/ 0 w 27"/>
                <a:gd name="T9" fmla="*/ 13 h 17"/>
              </a:gdLst>
              <a:ahLst/>
              <a:cxnLst>
                <a:cxn ang="0">
                  <a:pos x="T0" y="T1"/>
                </a:cxn>
                <a:cxn ang="0">
                  <a:pos x="T2" y="T3"/>
                </a:cxn>
                <a:cxn ang="0">
                  <a:pos x="T4" y="T5"/>
                </a:cxn>
                <a:cxn ang="0">
                  <a:pos x="T6" y="T7"/>
                </a:cxn>
                <a:cxn ang="0">
                  <a:pos x="T8" y="T9"/>
                </a:cxn>
              </a:cxnLst>
              <a:rect l="0" t="0" r="r" b="b"/>
              <a:pathLst>
                <a:path w="27" h="17">
                  <a:moveTo>
                    <a:pt x="0" y="13"/>
                  </a:moveTo>
                  <a:lnTo>
                    <a:pt x="9" y="0"/>
                  </a:lnTo>
                  <a:lnTo>
                    <a:pt x="26" y="4"/>
                  </a:lnTo>
                  <a:lnTo>
                    <a:pt x="16" y="16"/>
                  </a:lnTo>
                  <a:lnTo>
                    <a:pt x="0" y="13"/>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03" name="Freeform 87"/>
            <p:cNvSpPr>
              <a:spLocks/>
            </p:cNvSpPr>
            <p:nvPr/>
          </p:nvSpPr>
          <p:spPr bwMode="auto">
            <a:xfrm>
              <a:off x="2712" y="2336"/>
              <a:ext cx="24" cy="17"/>
            </a:xfrm>
            <a:custGeom>
              <a:avLst/>
              <a:gdLst>
                <a:gd name="T0" fmla="*/ 0 w 24"/>
                <a:gd name="T1" fmla="*/ 11 h 17"/>
                <a:gd name="T2" fmla="*/ 7 w 24"/>
                <a:gd name="T3" fmla="*/ 0 h 17"/>
                <a:gd name="T4" fmla="*/ 23 w 24"/>
                <a:gd name="T5" fmla="*/ 4 h 17"/>
                <a:gd name="T6" fmla="*/ 15 w 24"/>
                <a:gd name="T7" fmla="*/ 16 h 17"/>
                <a:gd name="T8" fmla="*/ 0 w 24"/>
                <a:gd name="T9" fmla="*/ 11 h 17"/>
              </a:gdLst>
              <a:ahLst/>
              <a:cxnLst>
                <a:cxn ang="0">
                  <a:pos x="T0" y="T1"/>
                </a:cxn>
                <a:cxn ang="0">
                  <a:pos x="T2" y="T3"/>
                </a:cxn>
                <a:cxn ang="0">
                  <a:pos x="T4" y="T5"/>
                </a:cxn>
                <a:cxn ang="0">
                  <a:pos x="T6" y="T7"/>
                </a:cxn>
                <a:cxn ang="0">
                  <a:pos x="T8" y="T9"/>
                </a:cxn>
              </a:cxnLst>
              <a:rect l="0" t="0" r="r" b="b"/>
              <a:pathLst>
                <a:path w="24" h="17">
                  <a:moveTo>
                    <a:pt x="0" y="11"/>
                  </a:moveTo>
                  <a:lnTo>
                    <a:pt x="7" y="0"/>
                  </a:lnTo>
                  <a:lnTo>
                    <a:pt x="23" y="4"/>
                  </a:lnTo>
                  <a:lnTo>
                    <a:pt x="15" y="16"/>
                  </a:lnTo>
                  <a:lnTo>
                    <a:pt x="0" y="11"/>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04" name="Freeform 88"/>
            <p:cNvSpPr>
              <a:spLocks/>
            </p:cNvSpPr>
            <p:nvPr/>
          </p:nvSpPr>
          <p:spPr bwMode="auto">
            <a:xfrm>
              <a:off x="2713" y="2336"/>
              <a:ext cx="27" cy="17"/>
            </a:xfrm>
            <a:custGeom>
              <a:avLst/>
              <a:gdLst>
                <a:gd name="T0" fmla="*/ 0 w 27"/>
                <a:gd name="T1" fmla="*/ 12 h 17"/>
                <a:gd name="T2" fmla="*/ 8 w 27"/>
                <a:gd name="T3" fmla="*/ 0 h 17"/>
                <a:gd name="T4" fmla="*/ 26 w 27"/>
                <a:gd name="T5" fmla="*/ 4 h 17"/>
                <a:gd name="T6" fmla="*/ 15 w 27"/>
                <a:gd name="T7" fmla="*/ 16 h 17"/>
                <a:gd name="T8" fmla="*/ 0 w 27"/>
                <a:gd name="T9" fmla="*/ 12 h 17"/>
              </a:gdLst>
              <a:ahLst/>
              <a:cxnLst>
                <a:cxn ang="0">
                  <a:pos x="T0" y="T1"/>
                </a:cxn>
                <a:cxn ang="0">
                  <a:pos x="T2" y="T3"/>
                </a:cxn>
                <a:cxn ang="0">
                  <a:pos x="T4" y="T5"/>
                </a:cxn>
                <a:cxn ang="0">
                  <a:pos x="T6" y="T7"/>
                </a:cxn>
                <a:cxn ang="0">
                  <a:pos x="T8" y="T9"/>
                </a:cxn>
              </a:cxnLst>
              <a:rect l="0" t="0" r="r" b="b"/>
              <a:pathLst>
                <a:path w="27" h="17">
                  <a:moveTo>
                    <a:pt x="0" y="12"/>
                  </a:moveTo>
                  <a:lnTo>
                    <a:pt x="8" y="0"/>
                  </a:lnTo>
                  <a:lnTo>
                    <a:pt x="26" y="4"/>
                  </a:lnTo>
                  <a:lnTo>
                    <a:pt x="15" y="16"/>
                  </a:lnTo>
                  <a:lnTo>
                    <a:pt x="0" y="1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05" name="Freeform 89"/>
            <p:cNvSpPr>
              <a:spLocks/>
            </p:cNvSpPr>
            <p:nvPr/>
          </p:nvSpPr>
          <p:spPr bwMode="auto">
            <a:xfrm>
              <a:off x="2660" y="2327"/>
              <a:ext cx="17" cy="32"/>
            </a:xfrm>
            <a:custGeom>
              <a:avLst/>
              <a:gdLst>
                <a:gd name="T0" fmla="*/ 0 w 17"/>
                <a:gd name="T1" fmla="*/ 9 h 32"/>
                <a:gd name="T2" fmla="*/ 16 w 17"/>
                <a:gd name="T3" fmla="*/ 0 h 32"/>
                <a:gd name="T4" fmla="*/ 16 w 17"/>
                <a:gd name="T5" fmla="*/ 23 h 32"/>
                <a:gd name="T6" fmla="*/ 0 w 17"/>
                <a:gd name="T7" fmla="*/ 31 h 32"/>
                <a:gd name="T8" fmla="*/ 0 w 17"/>
                <a:gd name="T9" fmla="*/ 9 h 32"/>
              </a:gdLst>
              <a:ahLst/>
              <a:cxnLst>
                <a:cxn ang="0">
                  <a:pos x="T0" y="T1"/>
                </a:cxn>
                <a:cxn ang="0">
                  <a:pos x="T2" y="T3"/>
                </a:cxn>
                <a:cxn ang="0">
                  <a:pos x="T4" y="T5"/>
                </a:cxn>
                <a:cxn ang="0">
                  <a:pos x="T6" y="T7"/>
                </a:cxn>
                <a:cxn ang="0">
                  <a:pos x="T8" y="T9"/>
                </a:cxn>
              </a:cxnLst>
              <a:rect l="0" t="0" r="r" b="b"/>
              <a:pathLst>
                <a:path w="17" h="32">
                  <a:moveTo>
                    <a:pt x="0" y="9"/>
                  </a:moveTo>
                  <a:lnTo>
                    <a:pt x="16" y="0"/>
                  </a:lnTo>
                  <a:lnTo>
                    <a:pt x="16" y="23"/>
                  </a:lnTo>
                  <a:lnTo>
                    <a:pt x="0" y="31"/>
                  </a:lnTo>
                  <a:lnTo>
                    <a:pt x="0" y="9"/>
                  </a:lnTo>
                </a:path>
              </a:pathLst>
            </a:custGeom>
            <a:solidFill>
              <a:srgbClr val="8A8A8A"/>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06" name="Freeform 90"/>
            <p:cNvSpPr>
              <a:spLocks/>
            </p:cNvSpPr>
            <p:nvPr/>
          </p:nvSpPr>
          <p:spPr bwMode="auto">
            <a:xfrm>
              <a:off x="2660" y="2327"/>
              <a:ext cx="17" cy="36"/>
            </a:xfrm>
            <a:custGeom>
              <a:avLst/>
              <a:gdLst>
                <a:gd name="T0" fmla="*/ 0 w 17"/>
                <a:gd name="T1" fmla="*/ 10 h 36"/>
                <a:gd name="T2" fmla="*/ 16 w 17"/>
                <a:gd name="T3" fmla="*/ 0 h 36"/>
                <a:gd name="T4" fmla="*/ 16 w 17"/>
                <a:gd name="T5" fmla="*/ 25 h 36"/>
                <a:gd name="T6" fmla="*/ 0 w 17"/>
                <a:gd name="T7" fmla="*/ 35 h 36"/>
                <a:gd name="T8" fmla="*/ 0 w 17"/>
                <a:gd name="T9" fmla="*/ 10 h 36"/>
              </a:gdLst>
              <a:ahLst/>
              <a:cxnLst>
                <a:cxn ang="0">
                  <a:pos x="T0" y="T1"/>
                </a:cxn>
                <a:cxn ang="0">
                  <a:pos x="T2" y="T3"/>
                </a:cxn>
                <a:cxn ang="0">
                  <a:pos x="T4" y="T5"/>
                </a:cxn>
                <a:cxn ang="0">
                  <a:pos x="T6" y="T7"/>
                </a:cxn>
                <a:cxn ang="0">
                  <a:pos x="T8" y="T9"/>
                </a:cxn>
              </a:cxnLst>
              <a:rect l="0" t="0" r="r" b="b"/>
              <a:pathLst>
                <a:path w="17" h="36">
                  <a:moveTo>
                    <a:pt x="0" y="10"/>
                  </a:moveTo>
                  <a:lnTo>
                    <a:pt x="16" y="0"/>
                  </a:lnTo>
                  <a:lnTo>
                    <a:pt x="16" y="25"/>
                  </a:lnTo>
                  <a:lnTo>
                    <a:pt x="0" y="35"/>
                  </a:lnTo>
                  <a:lnTo>
                    <a:pt x="0" y="1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07" name="Freeform 91"/>
            <p:cNvSpPr>
              <a:spLocks/>
            </p:cNvSpPr>
            <p:nvPr/>
          </p:nvSpPr>
          <p:spPr bwMode="auto">
            <a:xfrm>
              <a:off x="2693" y="2333"/>
              <a:ext cx="17" cy="32"/>
            </a:xfrm>
            <a:custGeom>
              <a:avLst/>
              <a:gdLst>
                <a:gd name="T0" fmla="*/ 0 w 17"/>
                <a:gd name="T1" fmla="*/ 7 h 32"/>
                <a:gd name="T2" fmla="*/ 16 w 17"/>
                <a:gd name="T3" fmla="*/ 0 h 32"/>
                <a:gd name="T4" fmla="*/ 16 w 17"/>
                <a:gd name="T5" fmla="*/ 22 h 32"/>
                <a:gd name="T6" fmla="*/ 0 w 17"/>
                <a:gd name="T7" fmla="*/ 31 h 32"/>
                <a:gd name="T8" fmla="*/ 0 w 17"/>
                <a:gd name="T9" fmla="*/ 7 h 32"/>
              </a:gdLst>
              <a:ahLst/>
              <a:cxnLst>
                <a:cxn ang="0">
                  <a:pos x="T0" y="T1"/>
                </a:cxn>
                <a:cxn ang="0">
                  <a:pos x="T2" y="T3"/>
                </a:cxn>
                <a:cxn ang="0">
                  <a:pos x="T4" y="T5"/>
                </a:cxn>
                <a:cxn ang="0">
                  <a:pos x="T6" y="T7"/>
                </a:cxn>
                <a:cxn ang="0">
                  <a:pos x="T8" y="T9"/>
                </a:cxn>
              </a:cxnLst>
              <a:rect l="0" t="0" r="r" b="b"/>
              <a:pathLst>
                <a:path w="17" h="32">
                  <a:moveTo>
                    <a:pt x="0" y="7"/>
                  </a:moveTo>
                  <a:lnTo>
                    <a:pt x="16" y="0"/>
                  </a:lnTo>
                  <a:lnTo>
                    <a:pt x="16" y="22"/>
                  </a:lnTo>
                  <a:lnTo>
                    <a:pt x="0" y="31"/>
                  </a:lnTo>
                  <a:lnTo>
                    <a:pt x="0" y="7"/>
                  </a:lnTo>
                </a:path>
              </a:pathLst>
            </a:custGeom>
            <a:solidFill>
              <a:srgbClr val="8A8A8A"/>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08" name="Freeform 92"/>
            <p:cNvSpPr>
              <a:spLocks/>
            </p:cNvSpPr>
            <p:nvPr/>
          </p:nvSpPr>
          <p:spPr bwMode="auto">
            <a:xfrm>
              <a:off x="2693" y="2333"/>
              <a:ext cx="17" cy="36"/>
            </a:xfrm>
            <a:custGeom>
              <a:avLst/>
              <a:gdLst>
                <a:gd name="T0" fmla="*/ 0 w 17"/>
                <a:gd name="T1" fmla="*/ 9 h 36"/>
                <a:gd name="T2" fmla="*/ 16 w 17"/>
                <a:gd name="T3" fmla="*/ 0 h 36"/>
                <a:gd name="T4" fmla="*/ 16 w 17"/>
                <a:gd name="T5" fmla="*/ 25 h 36"/>
                <a:gd name="T6" fmla="*/ 0 w 17"/>
                <a:gd name="T7" fmla="*/ 35 h 36"/>
                <a:gd name="T8" fmla="*/ 0 w 17"/>
                <a:gd name="T9" fmla="*/ 9 h 36"/>
              </a:gdLst>
              <a:ahLst/>
              <a:cxnLst>
                <a:cxn ang="0">
                  <a:pos x="T0" y="T1"/>
                </a:cxn>
                <a:cxn ang="0">
                  <a:pos x="T2" y="T3"/>
                </a:cxn>
                <a:cxn ang="0">
                  <a:pos x="T4" y="T5"/>
                </a:cxn>
                <a:cxn ang="0">
                  <a:pos x="T6" y="T7"/>
                </a:cxn>
                <a:cxn ang="0">
                  <a:pos x="T8" y="T9"/>
                </a:cxn>
              </a:cxnLst>
              <a:rect l="0" t="0" r="r" b="b"/>
              <a:pathLst>
                <a:path w="17" h="36">
                  <a:moveTo>
                    <a:pt x="0" y="9"/>
                  </a:moveTo>
                  <a:lnTo>
                    <a:pt x="16" y="0"/>
                  </a:lnTo>
                  <a:lnTo>
                    <a:pt x="16" y="25"/>
                  </a:lnTo>
                  <a:lnTo>
                    <a:pt x="0" y="35"/>
                  </a:lnTo>
                  <a:lnTo>
                    <a:pt x="0" y="9"/>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09" name="Freeform 93"/>
            <p:cNvSpPr>
              <a:spLocks/>
            </p:cNvSpPr>
            <p:nvPr/>
          </p:nvSpPr>
          <p:spPr bwMode="auto">
            <a:xfrm>
              <a:off x="2730" y="2340"/>
              <a:ext cx="17" cy="32"/>
            </a:xfrm>
            <a:custGeom>
              <a:avLst/>
              <a:gdLst>
                <a:gd name="T0" fmla="*/ 0 w 17"/>
                <a:gd name="T1" fmla="*/ 7 h 32"/>
                <a:gd name="T2" fmla="*/ 16 w 17"/>
                <a:gd name="T3" fmla="*/ 0 h 32"/>
                <a:gd name="T4" fmla="*/ 16 w 17"/>
                <a:gd name="T5" fmla="*/ 23 h 32"/>
                <a:gd name="T6" fmla="*/ 0 w 17"/>
                <a:gd name="T7" fmla="*/ 31 h 32"/>
                <a:gd name="T8" fmla="*/ 0 w 17"/>
                <a:gd name="T9" fmla="*/ 7 h 32"/>
              </a:gdLst>
              <a:ahLst/>
              <a:cxnLst>
                <a:cxn ang="0">
                  <a:pos x="T0" y="T1"/>
                </a:cxn>
                <a:cxn ang="0">
                  <a:pos x="T2" y="T3"/>
                </a:cxn>
                <a:cxn ang="0">
                  <a:pos x="T4" y="T5"/>
                </a:cxn>
                <a:cxn ang="0">
                  <a:pos x="T6" y="T7"/>
                </a:cxn>
                <a:cxn ang="0">
                  <a:pos x="T8" y="T9"/>
                </a:cxn>
              </a:cxnLst>
              <a:rect l="0" t="0" r="r" b="b"/>
              <a:pathLst>
                <a:path w="17" h="32">
                  <a:moveTo>
                    <a:pt x="0" y="7"/>
                  </a:moveTo>
                  <a:lnTo>
                    <a:pt x="16" y="0"/>
                  </a:lnTo>
                  <a:lnTo>
                    <a:pt x="16" y="23"/>
                  </a:lnTo>
                  <a:lnTo>
                    <a:pt x="0" y="31"/>
                  </a:lnTo>
                  <a:lnTo>
                    <a:pt x="0" y="7"/>
                  </a:lnTo>
                </a:path>
              </a:pathLst>
            </a:custGeom>
            <a:solidFill>
              <a:srgbClr val="8A8A8A"/>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10" name="Freeform 94"/>
            <p:cNvSpPr>
              <a:spLocks/>
            </p:cNvSpPr>
            <p:nvPr/>
          </p:nvSpPr>
          <p:spPr bwMode="auto">
            <a:xfrm>
              <a:off x="2729" y="2340"/>
              <a:ext cx="17" cy="35"/>
            </a:xfrm>
            <a:custGeom>
              <a:avLst/>
              <a:gdLst>
                <a:gd name="T0" fmla="*/ 0 w 17"/>
                <a:gd name="T1" fmla="*/ 8 h 35"/>
                <a:gd name="T2" fmla="*/ 16 w 17"/>
                <a:gd name="T3" fmla="*/ 0 h 35"/>
                <a:gd name="T4" fmla="*/ 16 w 17"/>
                <a:gd name="T5" fmla="*/ 25 h 35"/>
                <a:gd name="T6" fmla="*/ 0 w 17"/>
                <a:gd name="T7" fmla="*/ 34 h 35"/>
                <a:gd name="T8" fmla="*/ 0 w 17"/>
                <a:gd name="T9" fmla="*/ 8 h 35"/>
              </a:gdLst>
              <a:ahLst/>
              <a:cxnLst>
                <a:cxn ang="0">
                  <a:pos x="T0" y="T1"/>
                </a:cxn>
                <a:cxn ang="0">
                  <a:pos x="T2" y="T3"/>
                </a:cxn>
                <a:cxn ang="0">
                  <a:pos x="T4" y="T5"/>
                </a:cxn>
                <a:cxn ang="0">
                  <a:pos x="T6" y="T7"/>
                </a:cxn>
                <a:cxn ang="0">
                  <a:pos x="T8" y="T9"/>
                </a:cxn>
              </a:cxnLst>
              <a:rect l="0" t="0" r="r" b="b"/>
              <a:pathLst>
                <a:path w="17" h="35">
                  <a:moveTo>
                    <a:pt x="0" y="8"/>
                  </a:moveTo>
                  <a:lnTo>
                    <a:pt x="16" y="0"/>
                  </a:lnTo>
                  <a:lnTo>
                    <a:pt x="16" y="25"/>
                  </a:lnTo>
                  <a:lnTo>
                    <a:pt x="0" y="34"/>
                  </a:lnTo>
                  <a:lnTo>
                    <a:pt x="0" y="8"/>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11" name="Freeform 95"/>
            <p:cNvSpPr>
              <a:spLocks/>
            </p:cNvSpPr>
            <p:nvPr/>
          </p:nvSpPr>
          <p:spPr bwMode="auto">
            <a:xfrm>
              <a:off x="2910" y="2157"/>
              <a:ext cx="57" cy="108"/>
            </a:xfrm>
            <a:custGeom>
              <a:avLst/>
              <a:gdLst>
                <a:gd name="T0" fmla="*/ 56 w 57"/>
                <a:gd name="T1" fmla="*/ 0 h 108"/>
                <a:gd name="T2" fmla="*/ 0 w 57"/>
                <a:gd name="T3" fmla="*/ 54 h 108"/>
                <a:gd name="T4" fmla="*/ 2 w 57"/>
                <a:gd name="T5" fmla="*/ 72 h 108"/>
                <a:gd name="T6" fmla="*/ 14 w 57"/>
                <a:gd name="T7" fmla="*/ 63 h 108"/>
                <a:gd name="T8" fmla="*/ 14 w 57"/>
                <a:gd name="T9" fmla="*/ 107 h 108"/>
                <a:gd name="T10" fmla="*/ 56 w 57"/>
                <a:gd name="T11" fmla="*/ 66 h 108"/>
                <a:gd name="T12" fmla="*/ 56 w 57"/>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57" h="108">
                  <a:moveTo>
                    <a:pt x="56" y="0"/>
                  </a:moveTo>
                  <a:lnTo>
                    <a:pt x="0" y="54"/>
                  </a:lnTo>
                  <a:lnTo>
                    <a:pt x="2" y="72"/>
                  </a:lnTo>
                  <a:lnTo>
                    <a:pt x="14" y="63"/>
                  </a:lnTo>
                  <a:lnTo>
                    <a:pt x="14" y="107"/>
                  </a:lnTo>
                  <a:lnTo>
                    <a:pt x="56" y="66"/>
                  </a:lnTo>
                  <a:lnTo>
                    <a:pt x="56" y="0"/>
                  </a:lnTo>
                </a:path>
              </a:pathLst>
            </a:custGeom>
            <a:solidFill>
              <a:srgbClr val="B5B5B5"/>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12" name="Freeform 96"/>
            <p:cNvSpPr>
              <a:spLocks/>
            </p:cNvSpPr>
            <p:nvPr/>
          </p:nvSpPr>
          <p:spPr bwMode="auto">
            <a:xfrm>
              <a:off x="2909" y="2157"/>
              <a:ext cx="60" cy="111"/>
            </a:xfrm>
            <a:custGeom>
              <a:avLst/>
              <a:gdLst>
                <a:gd name="T0" fmla="*/ 59 w 60"/>
                <a:gd name="T1" fmla="*/ 0 h 111"/>
                <a:gd name="T2" fmla="*/ 0 w 60"/>
                <a:gd name="T3" fmla="*/ 56 h 111"/>
                <a:gd name="T4" fmla="*/ 2 w 60"/>
                <a:gd name="T5" fmla="*/ 74 h 111"/>
                <a:gd name="T6" fmla="*/ 13 w 60"/>
                <a:gd name="T7" fmla="*/ 65 h 111"/>
                <a:gd name="T8" fmla="*/ 13 w 60"/>
                <a:gd name="T9" fmla="*/ 110 h 111"/>
                <a:gd name="T10" fmla="*/ 59 w 60"/>
                <a:gd name="T11" fmla="*/ 68 h 111"/>
                <a:gd name="T12" fmla="*/ 59 w 60"/>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60" h="111">
                  <a:moveTo>
                    <a:pt x="59" y="0"/>
                  </a:moveTo>
                  <a:lnTo>
                    <a:pt x="0" y="56"/>
                  </a:lnTo>
                  <a:lnTo>
                    <a:pt x="2" y="74"/>
                  </a:lnTo>
                  <a:lnTo>
                    <a:pt x="13" y="65"/>
                  </a:lnTo>
                  <a:lnTo>
                    <a:pt x="13" y="110"/>
                  </a:lnTo>
                  <a:lnTo>
                    <a:pt x="59" y="68"/>
                  </a:lnTo>
                  <a:lnTo>
                    <a:pt x="59"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13" name="Freeform 97"/>
            <p:cNvSpPr>
              <a:spLocks/>
            </p:cNvSpPr>
            <p:nvPr/>
          </p:nvSpPr>
          <p:spPr bwMode="auto">
            <a:xfrm>
              <a:off x="2625" y="2188"/>
              <a:ext cx="111" cy="33"/>
            </a:xfrm>
            <a:custGeom>
              <a:avLst/>
              <a:gdLst>
                <a:gd name="T0" fmla="*/ 0 w 111"/>
                <a:gd name="T1" fmla="*/ 0 h 33"/>
                <a:gd name="T2" fmla="*/ 0 w 111"/>
                <a:gd name="T3" fmla="*/ 12 h 33"/>
                <a:gd name="T4" fmla="*/ 110 w 111"/>
                <a:gd name="T5" fmla="*/ 32 h 33"/>
                <a:gd name="T6" fmla="*/ 110 w 111"/>
                <a:gd name="T7" fmla="*/ 18 h 33"/>
                <a:gd name="T8" fmla="*/ 0 w 111"/>
                <a:gd name="T9" fmla="*/ 0 h 33"/>
              </a:gdLst>
              <a:ahLst/>
              <a:cxnLst>
                <a:cxn ang="0">
                  <a:pos x="T0" y="T1"/>
                </a:cxn>
                <a:cxn ang="0">
                  <a:pos x="T2" y="T3"/>
                </a:cxn>
                <a:cxn ang="0">
                  <a:pos x="T4" y="T5"/>
                </a:cxn>
                <a:cxn ang="0">
                  <a:pos x="T6" y="T7"/>
                </a:cxn>
                <a:cxn ang="0">
                  <a:pos x="T8" y="T9"/>
                </a:cxn>
              </a:cxnLst>
              <a:rect l="0" t="0" r="r" b="b"/>
              <a:pathLst>
                <a:path w="111" h="33">
                  <a:moveTo>
                    <a:pt x="0" y="0"/>
                  </a:moveTo>
                  <a:lnTo>
                    <a:pt x="0" y="12"/>
                  </a:lnTo>
                  <a:lnTo>
                    <a:pt x="110" y="32"/>
                  </a:lnTo>
                  <a:lnTo>
                    <a:pt x="110" y="18"/>
                  </a:lnTo>
                  <a:lnTo>
                    <a:pt x="0" y="0"/>
                  </a:lnTo>
                </a:path>
              </a:pathLst>
            </a:custGeom>
            <a:solidFill>
              <a:srgbClr val="A1A1A1"/>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14" name="Freeform 98"/>
            <p:cNvSpPr>
              <a:spLocks/>
            </p:cNvSpPr>
            <p:nvPr/>
          </p:nvSpPr>
          <p:spPr bwMode="auto">
            <a:xfrm>
              <a:off x="2624" y="2188"/>
              <a:ext cx="114" cy="37"/>
            </a:xfrm>
            <a:custGeom>
              <a:avLst/>
              <a:gdLst>
                <a:gd name="T0" fmla="*/ 0 w 114"/>
                <a:gd name="T1" fmla="*/ 0 h 37"/>
                <a:gd name="T2" fmla="*/ 0 w 114"/>
                <a:gd name="T3" fmla="*/ 15 h 37"/>
                <a:gd name="T4" fmla="*/ 113 w 114"/>
                <a:gd name="T5" fmla="*/ 36 h 37"/>
                <a:gd name="T6" fmla="*/ 113 w 114"/>
                <a:gd name="T7" fmla="*/ 19 h 37"/>
                <a:gd name="T8" fmla="*/ 0 w 114"/>
                <a:gd name="T9" fmla="*/ 0 h 37"/>
              </a:gdLst>
              <a:ahLst/>
              <a:cxnLst>
                <a:cxn ang="0">
                  <a:pos x="T0" y="T1"/>
                </a:cxn>
                <a:cxn ang="0">
                  <a:pos x="T2" y="T3"/>
                </a:cxn>
                <a:cxn ang="0">
                  <a:pos x="T4" y="T5"/>
                </a:cxn>
                <a:cxn ang="0">
                  <a:pos x="T6" y="T7"/>
                </a:cxn>
                <a:cxn ang="0">
                  <a:pos x="T8" y="T9"/>
                </a:cxn>
              </a:cxnLst>
              <a:rect l="0" t="0" r="r" b="b"/>
              <a:pathLst>
                <a:path w="114" h="37">
                  <a:moveTo>
                    <a:pt x="0" y="0"/>
                  </a:moveTo>
                  <a:lnTo>
                    <a:pt x="0" y="15"/>
                  </a:lnTo>
                  <a:lnTo>
                    <a:pt x="113" y="36"/>
                  </a:lnTo>
                  <a:lnTo>
                    <a:pt x="113" y="19"/>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15" name="Freeform 99"/>
            <p:cNvSpPr>
              <a:spLocks/>
            </p:cNvSpPr>
            <p:nvPr/>
          </p:nvSpPr>
          <p:spPr bwMode="auto">
            <a:xfrm>
              <a:off x="2738" y="2152"/>
              <a:ext cx="40" cy="69"/>
            </a:xfrm>
            <a:custGeom>
              <a:avLst/>
              <a:gdLst>
                <a:gd name="T0" fmla="*/ 0 w 40"/>
                <a:gd name="T1" fmla="*/ 52 h 69"/>
                <a:gd name="T2" fmla="*/ 0 w 40"/>
                <a:gd name="T3" fmla="*/ 68 h 69"/>
                <a:gd name="T4" fmla="*/ 39 w 40"/>
                <a:gd name="T5" fmla="*/ 0 h 69"/>
                <a:gd name="T6" fmla="*/ 0 w 40"/>
                <a:gd name="T7" fmla="*/ 52 h 69"/>
              </a:gdLst>
              <a:ahLst/>
              <a:cxnLst>
                <a:cxn ang="0">
                  <a:pos x="T0" y="T1"/>
                </a:cxn>
                <a:cxn ang="0">
                  <a:pos x="T2" y="T3"/>
                </a:cxn>
                <a:cxn ang="0">
                  <a:pos x="T4" y="T5"/>
                </a:cxn>
                <a:cxn ang="0">
                  <a:pos x="T6" y="T7"/>
                </a:cxn>
              </a:cxnLst>
              <a:rect l="0" t="0" r="r" b="b"/>
              <a:pathLst>
                <a:path w="40" h="69">
                  <a:moveTo>
                    <a:pt x="0" y="52"/>
                  </a:moveTo>
                  <a:lnTo>
                    <a:pt x="0" y="68"/>
                  </a:lnTo>
                  <a:lnTo>
                    <a:pt x="39" y="0"/>
                  </a:lnTo>
                  <a:lnTo>
                    <a:pt x="0" y="52"/>
                  </a:lnTo>
                </a:path>
              </a:pathLst>
            </a:custGeom>
            <a:solidFill>
              <a:srgbClr val="90909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16" name="Freeform 100"/>
            <p:cNvSpPr>
              <a:spLocks/>
            </p:cNvSpPr>
            <p:nvPr/>
          </p:nvSpPr>
          <p:spPr bwMode="auto">
            <a:xfrm>
              <a:off x="2738" y="2152"/>
              <a:ext cx="44" cy="73"/>
            </a:xfrm>
            <a:custGeom>
              <a:avLst/>
              <a:gdLst>
                <a:gd name="T0" fmla="*/ 0 w 44"/>
                <a:gd name="T1" fmla="*/ 55 h 73"/>
                <a:gd name="T2" fmla="*/ 0 w 44"/>
                <a:gd name="T3" fmla="*/ 72 h 73"/>
                <a:gd name="T4" fmla="*/ 43 w 44"/>
                <a:gd name="T5" fmla="*/ 0 h 73"/>
                <a:gd name="T6" fmla="*/ 0 w 44"/>
                <a:gd name="T7" fmla="*/ 55 h 73"/>
              </a:gdLst>
              <a:ahLst/>
              <a:cxnLst>
                <a:cxn ang="0">
                  <a:pos x="T0" y="T1"/>
                </a:cxn>
                <a:cxn ang="0">
                  <a:pos x="T2" y="T3"/>
                </a:cxn>
                <a:cxn ang="0">
                  <a:pos x="T4" y="T5"/>
                </a:cxn>
                <a:cxn ang="0">
                  <a:pos x="T6" y="T7"/>
                </a:cxn>
              </a:cxnLst>
              <a:rect l="0" t="0" r="r" b="b"/>
              <a:pathLst>
                <a:path w="44" h="73">
                  <a:moveTo>
                    <a:pt x="0" y="55"/>
                  </a:moveTo>
                  <a:lnTo>
                    <a:pt x="0" y="72"/>
                  </a:lnTo>
                  <a:lnTo>
                    <a:pt x="43" y="0"/>
                  </a:lnTo>
                  <a:lnTo>
                    <a:pt x="0" y="55"/>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17" name="Line 101"/>
            <p:cNvSpPr>
              <a:spLocks noChangeShapeType="1"/>
            </p:cNvSpPr>
            <p:nvPr/>
          </p:nvSpPr>
          <p:spPr bwMode="auto">
            <a:xfrm flipV="1">
              <a:off x="2629" y="2137"/>
              <a:ext cx="34" cy="5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18" name="Freeform 102"/>
            <p:cNvSpPr>
              <a:spLocks/>
            </p:cNvSpPr>
            <p:nvPr/>
          </p:nvSpPr>
          <p:spPr bwMode="auto">
            <a:xfrm>
              <a:off x="2745" y="2219"/>
              <a:ext cx="151" cy="179"/>
            </a:xfrm>
            <a:custGeom>
              <a:avLst/>
              <a:gdLst>
                <a:gd name="T0" fmla="*/ 0 w 151"/>
                <a:gd name="T1" fmla="*/ 0 h 179"/>
                <a:gd name="T2" fmla="*/ 0 w 151"/>
                <a:gd name="T3" fmla="*/ 126 h 179"/>
                <a:gd name="T4" fmla="*/ 10 w 151"/>
                <a:gd name="T5" fmla="*/ 132 h 179"/>
                <a:gd name="T6" fmla="*/ 10 w 151"/>
                <a:gd name="T7" fmla="*/ 157 h 179"/>
                <a:gd name="T8" fmla="*/ 29 w 151"/>
                <a:gd name="T9" fmla="*/ 161 h 179"/>
                <a:gd name="T10" fmla="*/ 29 w 151"/>
                <a:gd name="T11" fmla="*/ 137 h 179"/>
                <a:gd name="T12" fmla="*/ 41 w 151"/>
                <a:gd name="T13" fmla="*/ 141 h 179"/>
                <a:gd name="T14" fmla="*/ 41 w 151"/>
                <a:gd name="T15" fmla="*/ 163 h 179"/>
                <a:gd name="T16" fmla="*/ 59 w 151"/>
                <a:gd name="T17" fmla="*/ 166 h 179"/>
                <a:gd name="T18" fmla="*/ 59 w 151"/>
                <a:gd name="T19" fmla="*/ 145 h 179"/>
                <a:gd name="T20" fmla="*/ 74 w 151"/>
                <a:gd name="T21" fmla="*/ 147 h 179"/>
                <a:gd name="T22" fmla="*/ 74 w 151"/>
                <a:gd name="T23" fmla="*/ 167 h 179"/>
                <a:gd name="T24" fmla="*/ 126 w 151"/>
                <a:gd name="T25" fmla="*/ 178 h 179"/>
                <a:gd name="T26" fmla="*/ 139 w 151"/>
                <a:gd name="T27" fmla="*/ 170 h 179"/>
                <a:gd name="T28" fmla="*/ 148 w 151"/>
                <a:gd name="T29" fmla="*/ 164 h 179"/>
                <a:gd name="T30" fmla="*/ 150 w 151"/>
                <a:gd name="T31" fmla="*/ 157 h 179"/>
                <a:gd name="T32" fmla="*/ 150 w 151"/>
                <a:gd name="T33" fmla="*/ 14 h 179"/>
                <a:gd name="T34" fmla="*/ 129 w 151"/>
                <a:gd name="T35" fmla="*/ 14 h 179"/>
                <a:gd name="T36" fmla="*/ 112 w 151"/>
                <a:gd name="T37" fmla="*/ 12 h 179"/>
                <a:gd name="T38" fmla="*/ 99 w 151"/>
                <a:gd name="T39" fmla="*/ 19 h 179"/>
                <a:gd name="T40" fmla="*/ 0 w 151"/>
                <a:gd name="T4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79">
                  <a:moveTo>
                    <a:pt x="0" y="0"/>
                  </a:moveTo>
                  <a:lnTo>
                    <a:pt x="0" y="126"/>
                  </a:lnTo>
                  <a:lnTo>
                    <a:pt x="10" y="132"/>
                  </a:lnTo>
                  <a:lnTo>
                    <a:pt x="10" y="157"/>
                  </a:lnTo>
                  <a:lnTo>
                    <a:pt x="29" y="161"/>
                  </a:lnTo>
                  <a:lnTo>
                    <a:pt x="29" y="137"/>
                  </a:lnTo>
                  <a:lnTo>
                    <a:pt x="41" y="141"/>
                  </a:lnTo>
                  <a:lnTo>
                    <a:pt x="41" y="163"/>
                  </a:lnTo>
                  <a:lnTo>
                    <a:pt x="59" y="166"/>
                  </a:lnTo>
                  <a:lnTo>
                    <a:pt x="59" y="145"/>
                  </a:lnTo>
                  <a:lnTo>
                    <a:pt x="74" y="147"/>
                  </a:lnTo>
                  <a:lnTo>
                    <a:pt x="74" y="167"/>
                  </a:lnTo>
                  <a:lnTo>
                    <a:pt x="126" y="178"/>
                  </a:lnTo>
                  <a:lnTo>
                    <a:pt x="139" y="170"/>
                  </a:lnTo>
                  <a:lnTo>
                    <a:pt x="148" y="164"/>
                  </a:lnTo>
                  <a:lnTo>
                    <a:pt x="150" y="157"/>
                  </a:lnTo>
                  <a:lnTo>
                    <a:pt x="150" y="14"/>
                  </a:lnTo>
                  <a:lnTo>
                    <a:pt x="129" y="14"/>
                  </a:lnTo>
                  <a:lnTo>
                    <a:pt x="112" y="12"/>
                  </a:lnTo>
                  <a:lnTo>
                    <a:pt x="99" y="19"/>
                  </a:lnTo>
                  <a:lnTo>
                    <a:pt x="0" y="0"/>
                  </a:lnTo>
                </a:path>
              </a:pathLst>
            </a:custGeom>
            <a:solidFill>
              <a:srgbClr val="B0B0B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19" name="Freeform 103"/>
            <p:cNvSpPr>
              <a:spLocks/>
            </p:cNvSpPr>
            <p:nvPr/>
          </p:nvSpPr>
          <p:spPr bwMode="auto">
            <a:xfrm>
              <a:off x="2745" y="2219"/>
              <a:ext cx="156" cy="183"/>
            </a:xfrm>
            <a:custGeom>
              <a:avLst/>
              <a:gdLst>
                <a:gd name="T0" fmla="*/ 0 w 156"/>
                <a:gd name="T1" fmla="*/ 0 h 183"/>
                <a:gd name="T2" fmla="*/ 0 w 156"/>
                <a:gd name="T3" fmla="*/ 129 h 183"/>
                <a:gd name="T4" fmla="*/ 10 w 156"/>
                <a:gd name="T5" fmla="*/ 135 h 183"/>
                <a:gd name="T6" fmla="*/ 10 w 156"/>
                <a:gd name="T7" fmla="*/ 161 h 183"/>
                <a:gd name="T8" fmla="*/ 29 w 156"/>
                <a:gd name="T9" fmla="*/ 164 h 183"/>
                <a:gd name="T10" fmla="*/ 29 w 156"/>
                <a:gd name="T11" fmla="*/ 141 h 183"/>
                <a:gd name="T12" fmla="*/ 42 w 156"/>
                <a:gd name="T13" fmla="*/ 144 h 183"/>
                <a:gd name="T14" fmla="*/ 42 w 156"/>
                <a:gd name="T15" fmla="*/ 166 h 183"/>
                <a:gd name="T16" fmla="*/ 61 w 156"/>
                <a:gd name="T17" fmla="*/ 170 h 183"/>
                <a:gd name="T18" fmla="*/ 61 w 156"/>
                <a:gd name="T19" fmla="*/ 148 h 183"/>
                <a:gd name="T20" fmla="*/ 77 w 156"/>
                <a:gd name="T21" fmla="*/ 150 h 183"/>
                <a:gd name="T22" fmla="*/ 77 w 156"/>
                <a:gd name="T23" fmla="*/ 171 h 183"/>
                <a:gd name="T24" fmla="*/ 129 w 156"/>
                <a:gd name="T25" fmla="*/ 182 h 183"/>
                <a:gd name="T26" fmla="*/ 143 w 156"/>
                <a:gd name="T27" fmla="*/ 174 h 183"/>
                <a:gd name="T28" fmla="*/ 151 w 156"/>
                <a:gd name="T29" fmla="*/ 168 h 183"/>
                <a:gd name="T30" fmla="*/ 155 w 156"/>
                <a:gd name="T31" fmla="*/ 161 h 183"/>
                <a:gd name="T32" fmla="*/ 155 w 156"/>
                <a:gd name="T33" fmla="*/ 15 h 183"/>
                <a:gd name="T34" fmla="*/ 133 w 156"/>
                <a:gd name="T35" fmla="*/ 15 h 183"/>
                <a:gd name="T36" fmla="*/ 116 w 156"/>
                <a:gd name="T37" fmla="*/ 12 h 183"/>
                <a:gd name="T38" fmla="*/ 102 w 156"/>
                <a:gd name="T39" fmla="*/ 21 h 183"/>
                <a:gd name="T40" fmla="*/ 0 w 156"/>
                <a:gd name="T41"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83">
                  <a:moveTo>
                    <a:pt x="0" y="0"/>
                  </a:moveTo>
                  <a:lnTo>
                    <a:pt x="0" y="129"/>
                  </a:lnTo>
                  <a:lnTo>
                    <a:pt x="10" y="135"/>
                  </a:lnTo>
                  <a:lnTo>
                    <a:pt x="10" y="161"/>
                  </a:lnTo>
                  <a:lnTo>
                    <a:pt x="29" y="164"/>
                  </a:lnTo>
                  <a:lnTo>
                    <a:pt x="29" y="141"/>
                  </a:lnTo>
                  <a:lnTo>
                    <a:pt x="42" y="144"/>
                  </a:lnTo>
                  <a:lnTo>
                    <a:pt x="42" y="166"/>
                  </a:lnTo>
                  <a:lnTo>
                    <a:pt x="61" y="170"/>
                  </a:lnTo>
                  <a:lnTo>
                    <a:pt x="61" y="148"/>
                  </a:lnTo>
                  <a:lnTo>
                    <a:pt x="77" y="150"/>
                  </a:lnTo>
                  <a:lnTo>
                    <a:pt x="77" y="171"/>
                  </a:lnTo>
                  <a:lnTo>
                    <a:pt x="129" y="182"/>
                  </a:lnTo>
                  <a:lnTo>
                    <a:pt x="143" y="174"/>
                  </a:lnTo>
                  <a:lnTo>
                    <a:pt x="151" y="168"/>
                  </a:lnTo>
                  <a:lnTo>
                    <a:pt x="155" y="161"/>
                  </a:lnTo>
                  <a:lnTo>
                    <a:pt x="155" y="15"/>
                  </a:lnTo>
                  <a:lnTo>
                    <a:pt x="133" y="15"/>
                  </a:lnTo>
                  <a:lnTo>
                    <a:pt x="116" y="12"/>
                  </a:lnTo>
                  <a:lnTo>
                    <a:pt x="102" y="21"/>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20" name="Freeform 104"/>
            <p:cNvSpPr>
              <a:spLocks/>
            </p:cNvSpPr>
            <p:nvPr/>
          </p:nvSpPr>
          <p:spPr bwMode="auto">
            <a:xfrm>
              <a:off x="2850" y="2239"/>
              <a:ext cx="17" cy="143"/>
            </a:xfrm>
            <a:custGeom>
              <a:avLst/>
              <a:gdLst>
                <a:gd name="T0" fmla="*/ 0 w 17"/>
                <a:gd name="T1" fmla="*/ 0 h 143"/>
                <a:gd name="T2" fmla="*/ 3 w 17"/>
                <a:gd name="T3" fmla="*/ 138 h 143"/>
                <a:gd name="T4" fmla="*/ 16 w 17"/>
                <a:gd name="T5" fmla="*/ 142 h 143"/>
                <a:gd name="T6" fmla="*/ 16 w 17"/>
                <a:gd name="T7" fmla="*/ 1 h 143"/>
                <a:gd name="T8" fmla="*/ 0 w 17"/>
                <a:gd name="T9" fmla="*/ 0 h 143"/>
              </a:gdLst>
              <a:ahLst/>
              <a:cxnLst>
                <a:cxn ang="0">
                  <a:pos x="T0" y="T1"/>
                </a:cxn>
                <a:cxn ang="0">
                  <a:pos x="T2" y="T3"/>
                </a:cxn>
                <a:cxn ang="0">
                  <a:pos x="T4" y="T5"/>
                </a:cxn>
                <a:cxn ang="0">
                  <a:pos x="T6" y="T7"/>
                </a:cxn>
                <a:cxn ang="0">
                  <a:pos x="T8" y="T9"/>
                </a:cxn>
              </a:cxnLst>
              <a:rect l="0" t="0" r="r" b="b"/>
              <a:pathLst>
                <a:path w="17" h="143">
                  <a:moveTo>
                    <a:pt x="0" y="0"/>
                  </a:moveTo>
                  <a:lnTo>
                    <a:pt x="3" y="138"/>
                  </a:lnTo>
                  <a:lnTo>
                    <a:pt x="16" y="142"/>
                  </a:lnTo>
                  <a:lnTo>
                    <a:pt x="16" y="1"/>
                  </a:lnTo>
                  <a:lnTo>
                    <a:pt x="0" y="0"/>
                  </a:lnTo>
                </a:path>
              </a:pathLst>
            </a:custGeom>
            <a:solidFill>
              <a:srgbClr val="90909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21" name="Freeform 105"/>
            <p:cNvSpPr>
              <a:spLocks/>
            </p:cNvSpPr>
            <p:nvPr/>
          </p:nvSpPr>
          <p:spPr bwMode="auto">
            <a:xfrm>
              <a:off x="2849" y="2239"/>
              <a:ext cx="20" cy="146"/>
            </a:xfrm>
            <a:custGeom>
              <a:avLst/>
              <a:gdLst>
                <a:gd name="T0" fmla="*/ 0 w 20"/>
                <a:gd name="T1" fmla="*/ 0 h 146"/>
                <a:gd name="T2" fmla="*/ 3 w 20"/>
                <a:gd name="T3" fmla="*/ 142 h 146"/>
                <a:gd name="T4" fmla="*/ 19 w 20"/>
                <a:gd name="T5" fmla="*/ 145 h 146"/>
                <a:gd name="T6" fmla="*/ 19 w 20"/>
                <a:gd name="T7" fmla="*/ 1 h 146"/>
                <a:gd name="T8" fmla="*/ 0 w 20"/>
                <a:gd name="T9" fmla="*/ 0 h 146"/>
              </a:gdLst>
              <a:ahLst/>
              <a:cxnLst>
                <a:cxn ang="0">
                  <a:pos x="T0" y="T1"/>
                </a:cxn>
                <a:cxn ang="0">
                  <a:pos x="T2" y="T3"/>
                </a:cxn>
                <a:cxn ang="0">
                  <a:pos x="T4" y="T5"/>
                </a:cxn>
                <a:cxn ang="0">
                  <a:pos x="T6" y="T7"/>
                </a:cxn>
                <a:cxn ang="0">
                  <a:pos x="T8" y="T9"/>
                </a:cxn>
              </a:cxnLst>
              <a:rect l="0" t="0" r="r" b="b"/>
              <a:pathLst>
                <a:path w="20" h="146">
                  <a:moveTo>
                    <a:pt x="0" y="0"/>
                  </a:moveTo>
                  <a:lnTo>
                    <a:pt x="3" y="142"/>
                  </a:lnTo>
                  <a:lnTo>
                    <a:pt x="19" y="145"/>
                  </a:lnTo>
                  <a:lnTo>
                    <a:pt x="19" y="1"/>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22" name="Freeform 106"/>
            <p:cNvSpPr>
              <a:spLocks/>
            </p:cNvSpPr>
            <p:nvPr/>
          </p:nvSpPr>
          <p:spPr bwMode="auto">
            <a:xfrm>
              <a:off x="2973" y="2228"/>
              <a:ext cx="399" cy="429"/>
            </a:xfrm>
            <a:custGeom>
              <a:avLst/>
              <a:gdLst>
                <a:gd name="T0" fmla="*/ 396 w 399"/>
                <a:gd name="T1" fmla="*/ 0 h 429"/>
                <a:gd name="T2" fmla="*/ 2 w 399"/>
                <a:gd name="T3" fmla="*/ 391 h 429"/>
                <a:gd name="T4" fmla="*/ 0 w 399"/>
                <a:gd name="T5" fmla="*/ 401 h 429"/>
                <a:gd name="T6" fmla="*/ 0 w 399"/>
                <a:gd name="T7" fmla="*/ 416 h 429"/>
                <a:gd name="T8" fmla="*/ 2 w 399"/>
                <a:gd name="T9" fmla="*/ 427 h 429"/>
                <a:gd name="T10" fmla="*/ 4 w 399"/>
                <a:gd name="T11" fmla="*/ 428 h 429"/>
                <a:gd name="T12" fmla="*/ 398 w 399"/>
                <a:gd name="T13" fmla="*/ 30 h 429"/>
                <a:gd name="T14" fmla="*/ 396 w 399"/>
                <a:gd name="T15" fmla="*/ 21 h 429"/>
                <a:gd name="T16" fmla="*/ 395 w 399"/>
                <a:gd name="T17" fmla="*/ 12 h 429"/>
                <a:gd name="T18" fmla="*/ 395 w 399"/>
                <a:gd name="T19" fmla="*/ 4 h 429"/>
                <a:gd name="T20" fmla="*/ 396 w 399"/>
                <a:gd name="T21"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429">
                  <a:moveTo>
                    <a:pt x="396" y="0"/>
                  </a:moveTo>
                  <a:lnTo>
                    <a:pt x="2" y="391"/>
                  </a:lnTo>
                  <a:lnTo>
                    <a:pt x="0" y="401"/>
                  </a:lnTo>
                  <a:lnTo>
                    <a:pt x="0" y="416"/>
                  </a:lnTo>
                  <a:lnTo>
                    <a:pt x="2" y="427"/>
                  </a:lnTo>
                  <a:lnTo>
                    <a:pt x="4" y="428"/>
                  </a:lnTo>
                  <a:lnTo>
                    <a:pt x="398" y="30"/>
                  </a:lnTo>
                  <a:lnTo>
                    <a:pt x="396" y="21"/>
                  </a:lnTo>
                  <a:lnTo>
                    <a:pt x="395" y="12"/>
                  </a:lnTo>
                  <a:lnTo>
                    <a:pt x="395" y="4"/>
                  </a:lnTo>
                  <a:lnTo>
                    <a:pt x="396" y="0"/>
                  </a:lnTo>
                </a:path>
              </a:pathLst>
            </a:custGeom>
            <a:solidFill>
              <a:srgbClr val="9D9D9D"/>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23" name="Freeform 107"/>
            <p:cNvSpPr>
              <a:spLocks/>
            </p:cNvSpPr>
            <p:nvPr/>
          </p:nvSpPr>
          <p:spPr bwMode="auto">
            <a:xfrm>
              <a:off x="2973" y="2228"/>
              <a:ext cx="402" cy="432"/>
            </a:xfrm>
            <a:custGeom>
              <a:avLst/>
              <a:gdLst>
                <a:gd name="T0" fmla="*/ 399 w 402"/>
                <a:gd name="T1" fmla="*/ 0 h 432"/>
                <a:gd name="T2" fmla="*/ 2 w 402"/>
                <a:gd name="T3" fmla="*/ 394 h 432"/>
                <a:gd name="T4" fmla="*/ 0 w 402"/>
                <a:gd name="T5" fmla="*/ 404 h 432"/>
                <a:gd name="T6" fmla="*/ 0 w 402"/>
                <a:gd name="T7" fmla="*/ 419 h 432"/>
                <a:gd name="T8" fmla="*/ 2 w 402"/>
                <a:gd name="T9" fmla="*/ 429 h 432"/>
                <a:gd name="T10" fmla="*/ 4 w 402"/>
                <a:gd name="T11" fmla="*/ 431 h 432"/>
                <a:gd name="T12" fmla="*/ 401 w 402"/>
                <a:gd name="T13" fmla="*/ 30 h 432"/>
                <a:gd name="T14" fmla="*/ 399 w 402"/>
                <a:gd name="T15" fmla="*/ 21 h 432"/>
                <a:gd name="T16" fmla="*/ 398 w 402"/>
                <a:gd name="T17" fmla="*/ 12 h 432"/>
                <a:gd name="T18" fmla="*/ 398 w 402"/>
                <a:gd name="T19" fmla="*/ 4 h 432"/>
                <a:gd name="T20" fmla="*/ 399 w 402"/>
                <a:gd name="T2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2" h="432">
                  <a:moveTo>
                    <a:pt x="399" y="0"/>
                  </a:moveTo>
                  <a:lnTo>
                    <a:pt x="2" y="394"/>
                  </a:lnTo>
                  <a:lnTo>
                    <a:pt x="0" y="404"/>
                  </a:lnTo>
                  <a:lnTo>
                    <a:pt x="0" y="419"/>
                  </a:lnTo>
                  <a:lnTo>
                    <a:pt x="2" y="429"/>
                  </a:lnTo>
                  <a:lnTo>
                    <a:pt x="4" y="431"/>
                  </a:lnTo>
                  <a:lnTo>
                    <a:pt x="401" y="30"/>
                  </a:lnTo>
                  <a:lnTo>
                    <a:pt x="399" y="21"/>
                  </a:lnTo>
                  <a:lnTo>
                    <a:pt x="398" y="12"/>
                  </a:lnTo>
                  <a:lnTo>
                    <a:pt x="398" y="4"/>
                  </a:lnTo>
                  <a:lnTo>
                    <a:pt x="399"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24" name="Freeform 108"/>
            <p:cNvSpPr>
              <a:spLocks/>
            </p:cNvSpPr>
            <p:nvPr/>
          </p:nvSpPr>
          <p:spPr bwMode="auto">
            <a:xfrm>
              <a:off x="2975" y="2103"/>
              <a:ext cx="399" cy="435"/>
            </a:xfrm>
            <a:custGeom>
              <a:avLst/>
              <a:gdLst>
                <a:gd name="T0" fmla="*/ 395 w 399"/>
                <a:gd name="T1" fmla="*/ 0 h 435"/>
                <a:gd name="T2" fmla="*/ 0 w 399"/>
                <a:gd name="T3" fmla="*/ 396 h 435"/>
                <a:gd name="T4" fmla="*/ 2 w 399"/>
                <a:gd name="T5" fmla="*/ 406 h 435"/>
                <a:gd name="T6" fmla="*/ 5 w 399"/>
                <a:gd name="T7" fmla="*/ 415 h 435"/>
                <a:gd name="T8" fmla="*/ 5 w 399"/>
                <a:gd name="T9" fmla="*/ 426 h 435"/>
                <a:gd name="T10" fmla="*/ 2 w 399"/>
                <a:gd name="T11" fmla="*/ 434 h 435"/>
                <a:gd name="T12" fmla="*/ 394 w 399"/>
                <a:gd name="T13" fmla="*/ 45 h 435"/>
                <a:gd name="T14" fmla="*/ 396 w 399"/>
                <a:gd name="T15" fmla="*/ 32 h 435"/>
                <a:gd name="T16" fmla="*/ 398 w 399"/>
                <a:gd name="T17" fmla="*/ 26 h 435"/>
                <a:gd name="T18" fmla="*/ 398 w 399"/>
                <a:gd name="T19" fmla="*/ 20 h 435"/>
                <a:gd name="T20" fmla="*/ 398 w 399"/>
                <a:gd name="T21" fmla="*/ 10 h 435"/>
                <a:gd name="T22" fmla="*/ 395 w 399"/>
                <a:gd name="T2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9" h="435">
                  <a:moveTo>
                    <a:pt x="395" y="0"/>
                  </a:moveTo>
                  <a:lnTo>
                    <a:pt x="0" y="396"/>
                  </a:lnTo>
                  <a:lnTo>
                    <a:pt x="2" y="406"/>
                  </a:lnTo>
                  <a:lnTo>
                    <a:pt x="5" y="415"/>
                  </a:lnTo>
                  <a:lnTo>
                    <a:pt x="5" y="426"/>
                  </a:lnTo>
                  <a:lnTo>
                    <a:pt x="2" y="434"/>
                  </a:lnTo>
                  <a:lnTo>
                    <a:pt x="394" y="45"/>
                  </a:lnTo>
                  <a:lnTo>
                    <a:pt x="396" y="32"/>
                  </a:lnTo>
                  <a:lnTo>
                    <a:pt x="398" y="26"/>
                  </a:lnTo>
                  <a:lnTo>
                    <a:pt x="398" y="20"/>
                  </a:lnTo>
                  <a:lnTo>
                    <a:pt x="398" y="10"/>
                  </a:lnTo>
                  <a:lnTo>
                    <a:pt x="395" y="0"/>
                  </a:lnTo>
                </a:path>
              </a:pathLst>
            </a:custGeom>
            <a:solidFill>
              <a:srgbClr val="B6B6B6"/>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25" name="Freeform 109"/>
            <p:cNvSpPr>
              <a:spLocks/>
            </p:cNvSpPr>
            <p:nvPr/>
          </p:nvSpPr>
          <p:spPr bwMode="auto">
            <a:xfrm>
              <a:off x="2974" y="2103"/>
              <a:ext cx="403" cy="439"/>
            </a:xfrm>
            <a:custGeom>
              <a:avLst/>
              <a:gdLst>
                <a:gd name="T0" fmla="*/ 400 w 403"/>
                <a:gd name="T1" fmla="*/ 0 h 439"/>
                <a:gd name="T2" fmla="*/ 0 w 403"/>
                <a:gd name="T3" fmla="*/ 400 h 439"/>
                <a:gd name="T4" fmla="*/ 2 w 403"/>
                <a:gd name="T5" fmla="*/ 410 h 439"/>
                <a:gd name="T6" fmla="*/ 5 w 403"/>
                <a:gd name="T7" fmla="*/ 419 h 439"/>
                <a:gd name="T8" fmla="*/ 5 w 403"/>
                <a:gd name="T9" fmla="*/ 429 h 439"/>
                <a:gd name="T10" fmla="*/ 2 w 403"/>
                <a:gd name="T11" fmla="*/ 438 h 439"/>
                <a:gd name="T12" fmla="*/ 398 w 403"/>
                <a:gd name="T13" fmla="*/ 45 h 439"/>
                <a:gd name="T14" fmla="*/ 401 w 403"/>
                <a:gd name="T15" fmla="*/ 33 h 439"/>
                <a:gd name="T16" fmla="*/ 402 w 403"/>
                <a:gd name="T17" fmla="*/ 26 h 439"/>
                <a:gd name="T18" fmla="*/ 402 w 403"/>
                <a:gd name="T19" fmla="*/ 20 h 439"/>
                <a:gd name="T20" fmla="*/ 402 w 403"/>
                <a:gd name="T21" fmla="*/ 10 h 439"/>
                <a:gd name="T22" fmla="*/ 400 w 403"/>
                <a:gd name="T23"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439">
                  <a:moveTo>
                    <a:pt x="400" y="0"/>
                  </a:moveTo>
                  <a:lnTo>
                    <a:pt x="0" y="400"/>
                  </a:lnTo>
                  <a:lnTo>
                    <a:pt x="2" y="410"/>
                  </a:lnTo>
                  <a:lnTo>
                    <a:pt x="5" y="419"/>
                  </a:lnTo>
                  <a:lnTo>
                    <a:pt x="5" y="429"/>
                  </a:lnTo>
                  <a:lnTo>
                    <a:pt x="2" y="438"/>
                  </a:lnTo>
                  <a:lnTo>
                    <a:pt x="398" y="45"/>
                  </a:lnTo>
                  <a:lnTo>
                    <a:pt x="401" y="33"/>
                  </a:lnTo>
                  <a:lnTo>
                    <a:pt x="402" y="26"/>
                  </a:lnTo>
                  <a:lnTo>
                    <a:pt x="402" y="20"/>
                  </a:lnTo>
                  <a:lnTo>
                    <a:pt x="402" y="10"/>
                  </a:lnTo>
                  <a:lnTo>
                    <a:pt x="40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26" name="Freeform 110"/>
            <p:cNvSpPr>
              <a:spLocks/>
            </p:cNvSpPr>
            <p:nvPr/>
          </p:nvSpPr>
          <p:spPr bwMode="auto">
            <a:xfrm>
              <a:off x="2975" y="2181"/>
              <a:ext cx="399" cy="435"/>
            </a:xfrm>
            <a:custGeom>
              <a:avLst/>
              <a:gdLst>
                <a:gd name="T0" fmla="*/ 395 w 399"/>
                <a:gd name="T1" fmla="*/ 0 h 435"/>
                <a:gd name="T2" fmla="*/ 0 w 399"/>
                <a:gd name="T3" fmla="*/ 397 h 435"/>
                <a:gd name="T4" fmla="*/ 2 w 399"/>
                <a:gd name="T5" fmla="*/ 406 h 435"/>
                <a:gd name="T6" fmla="*/ 5 w 399"/>
                <a:gd name="T7" fmla="*/ 416 h 435"/>
                <a:gd name="T8" fmla="*/ 5 w 399"/>
                <a:gd name="T9" fmla="*/ 426 h 435"/>
                <a:gd name="T10" fmla="*/ 2 w 399"/>
                <a:gd name="T11" fmla="*/ 434 h 435"/>
                <a:gd name="T12" fmla="*/ 394 w 399"/>
                <a:gd name="T13" fmla="*/ 46 h 435"/>
                <a:gd name="T14" fmla="*/ 396 w 399"/>
                <a:gd name="T15" fmla="*/ 33 h 435"/>
                <a:gd name="T16" fmla="*/ 398 w 399"/>
                <a:gd name="T17" fmla="*/ 27 h 435"/>
                <a:gd name="T18" fmla="*/ 398 w 399"/>
                <a:gd name="T19" fmla="*/ 22 h 435"/>
                <a:gd name="T20" fmla="*/ 398 w 399"/>
                <a:gd name="T21" fmla="*/ 11 h 435"/>
                <a:gd name="T22" fmla="*/ 395 w 399"/>
                <a:gd name="T2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9" h="435">
                  <a:moveTo>
                    <a:pt x="395" y="0"/>
                  </a:moveTo>
                  <a:lnTo>
                    <a:pt x="0" y="397"/>
                  </a:lnTo>
                  <a:lnTo>
                    <a:pt x="2" y="406"/>
                  </a:lnTo>
                  <a:lnTo>
                    <a:pt x="5" y="416"/>
                  </a:lnTo>
                  <a:lnTo>
                    <a:pt x="5" y="426"/>
                  </a:lnTo>
                  <a:lnTo>
                    <a:pt x="2" y="434"/>
                  </a:lnTo>
                  <a:lnTo>
                    <a:pt x="394" y="46"/>
                  </a:lnTo>
                  <a:lnTo>
                    <a:pt x="396" y="33"/>
                  </a:lnTo>
                  <a:lnTo>
                    <a:pt x="398" y="27"/>
                  </a:lnTo>
                  <a:lnTo>
                    <a:pt x="398" y="22"/>
                  </a:lnTo>
                  <a:lnTo>
                    <a:pt x="398" y="11"/>
                  </a:lnTo>
                  <a:lnTo>
                    <a:pt x="395"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27" name="Freeform 111"/>
            <p:cNvSpPr>
              <a:spLocks/>
            </p:cNvSpPr>
            <p:nvPr/>
          </p:nvSpPr>
          <p:spPr bwMode="auto">
            <a:xfrm>
              <a:off x="2974" y="2181"/>
              <a:ext cx="403" cy="439"/>
            </a:xfrm>
            <a:custGeom>
              <a:avLst/>
              <a:gdLst>
                <a:gd name="T0" fmla="*/ 400 w 403"/>
                <a:gd name="T1" fmla="*/ 0 h 439"/>
                <a:gd name="T2" fmla="*/ 0 w 403"/>
                <a:gd name="T3" fmla="*/ 400 h 439"/>
                <a:gd name="T4" fmla="*/ 2 w 403"/>
                <a:gd name="T5" fmla="*/ 410 h 439"/>
                <a:gd name="T6" fmla="*/ 5 w 403"/>
                <a:gd name="T7" fmla="*/ 420 h 439"/>
                <a:gd name="T8" fmla="*/ 5 w 403"/>
                <a:gd name="T9" fmla="*/ 430 h 439"/>
                <a:gd name="T10" fmla="*/ 2 w 403"/>
                <a:gd name="T11" fmla="*/ 438 h 439"/>
                <a:gd name="T12" fmla="*/ 398 w 403"/>
                <a:gd name="T13" fmla="*/ 47 h 439"/>
                <a:gd name="T14" fmla="*/ 401 w 403"/>
                <a:gd name="T15" fmla="*/ 33 h 439"/>
                <a:gd name="T16" fmla="*/ 402 w 403"/>
                <a:gd name="T17" fmla="*/ 27 h 439"/>
                <a:gd name="T18" fmla="*/ 402 w 403"/>
                <a:gd name="T19" fmla="*/ 22 h 439"/>
                <a:gd name="T20" fmla="*/ 402 w 403"/>
                <a:gd name="T21" fmla="*/ 11 h 439"/>
                <a:gd name="T22" fmla="*/ 400 w 403"/>
                <a:gd name="T23"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439">
                  <a:moveTo>
                    <a:pt x="400" y="0"/>
                  </a:moveTo>
                  <a:lnTo>
                    <a:pt x="0" y="400"/>
                  </a:lnTo>
                  <a:lnTo>
                    <a:pt x="2" y="410"/>
                  </a:lnTo>
                  <a:lnTo>
                    <a:pt x="5" y="420"/>
                  </a:lnTo>
                  <a:lnTo>
                    <a:pt x="5" y="430"/>
                  </a:lnTo>
                  <a:lnTo>
                    <a:pt x="2" y="438"/>
                  </a:lnTo>
                  <a:lnTo>
                    <a:pt x="398" y="47"/>
                  </a:lnTo>
                  <a:lnTo>
                    <a:pt x="401" y="33"/>
                  </a:lnTo>
                  <a:lnTo>
                    <a:pt x="402" y="27"/>
                  </a:lnTo>
                  <a:lnTo>
                    <a:pt x="402" y="22"/>
                  </a:lnTo>
                  <a:lnTo>
                    <a:pt x="402" y="11"/>
                  </a:lnTo>
                  <a:lnTo>
                    <a:pt x="40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28" name="Freeform 112"/>
            <p:cNvSpPr>
              <a:spLocks/>
            </p:cNvSpPr>
            <p:nvPr/>
          </p:nvSpPr>
          <p:spPr bwMode="auto">
            <a:xfrm>
              <a:off x="2973" y="2149"/>
              <a:ext cx="399" cy="430"/>
            </a:xfrm>
            <a:custGeom>
              <a:avLst/>
              <a:gdLst>
                <a:gd name="T0" fmla="*/ 396 w 399"/>
                <a:gd name="T1" fmla="*/ 0 h 430"/>
                <a:gd name="T2" fmla="*/ 2 w 399"/>
                <a:gd name="T3" fmla="*/ 392 h 430"/>
                <a:gd name="T4" fmla="*/ 0 w 399"/>
                <a:gd name="T5" fmla="*/ 401 h 430"/>
                <a:gd name="T6" fmla="*/ 0 w 399"/>
                <a:gd name="T7" fmla="*/ 417 h 430"/>
                <a:gd name="T8" fmla="*/ 2 w 399"/>
                <a:gd name="T9" fmla="*/ 426 h 430"/>
                <a:gd name="T10" fmla="*/ 4 w 399"/>
                <a:gd name="T11" fmla="*/ 429 h 430"/>
                <a:gd name="T12" fmla="*/ 398 w 399"/>
                <a:gd name="T13" fmla="*/ 32 h 430"/>
                <a:gd name="T14" fmla="*/ 396 w 399"/>
                <a:gd name="T15" fmla="*/ 22 h 430"/>
                <a:gd name="T16" fmla="*/ 395 w 399"/>
                <a:gd name="T17" fmla="*/ 13 h 430"/>
                <a:gd name="T18" fmla="*/ 395 w 399"/>
                <a:gd name="T19" fmla="*/ 6 h 430"/>
                <a:gd name="T20" fmla="*/ 396 w 399"/>
                <a:gd name="T21"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430">
                  <a:moveTo>
                    <a:pt x="396" y="0"/>
                  </a:moveTo>
                  <a:lnTo>
                    <a:pt x="2" y="392"/>
                  </a:lnTo>
                  <a:lnTo>
                    <a:pt x="0" y="401"/>
                  </a:lnTo>
                  <a:lnTo>
                    <a:pt x="0" y="417"/>
                  </a:lnTo>
                  <a:lnTo>
                    <a:pt x="2" y="426"/>
                  </a:lnTo>
                  <a:lnTo>
                    <a:pt x="4" y="429"/>
                  </a:lnTo>
                  <a:lnTo>
                    <a:pt x="398" y="32"/>
                  </a:lnTo>
                  <a:lnTo>
                    <a:pt x="396" y="22"/>
                  </a:lnTo>
                  <a:lnTo>
                    <a:pt x="395" y="13"/>
                  </a:lnTo>
                  <a:lnTo>
                    <a:pt x="395" y="6"/>
                  </a:lnTo>
                  <a:lnTo>
                    <a:pt x="396" y="0"/>
                  </a:lnTo>
                </a:path>
              </a:pathLst>
            </a:custGeom>
            <a:solidFill>
              <a:srgbClr val="9D9D9D"/>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29" name="Freeform 113"/>
            <p:cNvSpPr>
              <a:spLocks/>
            </p:cNvSpPr>
            <p:nvPr/>
          </p:nvSpPr>
          <p:spPr bwMode="auto">
            <a:xfrm>
              <a:off x="2973" y="2149"/>
              <a:ext cx="402" cy="433"/>
            </a:xfrm>
            <a:custGeom>
              <a:avLst/>
              <a:gdLst>
                <a:gd name="T0" fmla="*/ 399 w 402"/>
                <a:gd name="T1" fmla="*/ 0 h 433"/>
                <a:gd name="T2" fmla="*/ 2 w 402"/>
                <a:gd name="T3" fmla="*/ 394 h 433"/>
                <a:gd name="T4" fmla="*/ 0 w 402"/>
                <a:gd name="T5" fmla="*/ 404 h 433"/>
                <a:gd name="T6" fmla="*/ 0 w 402"/>
                <a:gd name="T7" fmla="*/ 420 h 433"/>
                <a:gd name="T8" fmla="*/ 2 w 402"/>
                <a:gd name="T9" fmla="*/ 429 h 433"/>
                <a:gd name="T10" fmla="*/ 4 w 402"/>
                <a:gd name="T11" fmla="*/ 432 h 433"/>
                <a:gd name="T12" fmla="*/ 401 w 402"/>
                <a:gd name="T13" fmla="*/ 32 h 433"/>
                <a:gd name="T14" fmla="*/ 399 w 402"/>
                <a:gd name="T15" fmla="*/ 22 h 433"/>
                <a:gd name="T16" fmla="*/ 398 w 402"/>
                <a:gd name="T17" fmla="*/ 13 h 433"/>
                <a:gd name="T18" fmla="*/ 398 w 402"/>
                <a:gd name="T19" fmla="*/ 5 h 433"/>
                <a:gd name="T20" fmla="*/ 399 w 402"/>
                <a:gd name="T2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2" h="433">
                  <a:moveTo>
                    <a:pt x="399" y="0"/>
                  </a:moveTo>
                  <a:lnTo>
                    <a:pt x="2" y="394"/>
                  </a:lnTo>
                  <a:lnTo>
                    <a:pt x="0" y="404"/>
                  </a:lnTo>
                  <a:lnTo>
                    <a:pt x="0" y="420"/>
                  </a:lnTo>
                  <a:lnTo>
                    <a:pt x="2" y="429"/>
                  </a:lnTo>
                  <a:lnTo>
                    <a:pt x="4" y="432"/>
                  </a:lnTo>
                  <a:lnTo>
                    <a:pt x="401" y="32"/>
                  </a:lnTo>
                  <a:lnTo>
                    <a:pt x="399" y="22"/>
                  </a:lnTo>
                  <a:lnTo>
                    <a:pt x="398" y="13"/>
                  </a:lnTo>
                  <a:lnTo>
                    <a:pt x="398" y="5"/>
                  </a:lnTo>
                  <a:lnTo>
                    <a:pt x="399"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30" name="Freeform 114"/>
            <p:cNvSpPr>
              <a:spLocks/>
            </p:cNvSpPr>
            <p:nvPr/>
          </p:nvSpPr>
          <p:spPr bwMode="auto">
            <a:xfrm>
              <a:off x="2973" y="1918"/>
              <a:ext cx="399" cy="430"/>
            </a:xfrm>
            <a:custGeom>
              <a:avLst/>
              <a:gdLst>
                <a:gd name="T0" fmla="*/ 396 w 399"/>
                <a:gd name="T1" fmla="*/ 0 h 430"/>
                <a:gd name="T2" fmla="*/ 2 w 399"/>
                <a:gd name="T3" fmla="*/ 392 h 430"/>
                <a:gd name="T4" fmla="*/ 0 w 399"/>
                <a:gd name="T5" fmla="*/ 401 h 430"/>
                <a:gd name="T6" fmla="*/ 0 w 399"/>
                <a:gd name="T7" fmla="*/ 416 h 430"/>
                <a:gd name="T8" fmla="*/ 2 w 399"/>
                <a:gd name="T9" fmla="*/ 426 h 430"/>
                <a:gd name="T10" fmla="*/ 4 w 399"/>
                <a:gd name="T11" fmla="*/ 429 h 430"/>
                <a:gd name="T12" fmla="*/ 398 w 399"/>
                <a:gd name="T13" fmla="*/ 32 h 430"/>
                <a:gd name="T14" fmla="*/ 396 w 399"/>
                <a:gd name="T15" fmla="*/ 21 h 430"/>
                <a:gd name="T16" fmla="*/ 395 w 399"/>
                <a:gd name="T17" fmla="*/ 12 h 430"/>
                <a:gd name="T18" fmla="*/ 395 w 399"/>
                <a:gd name="T19" fmla="*/ 4 h 430"/>
                <a:gd name="T20" fmla="*/ 396 w 399"/>
                <a:gd name="T21"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430">
                  <a:moveTo>
                    <a:pt x="396" y="0"/>
                  </a:moveTo>
                  <a:lnTo>
                    <a:pt x="2" y="392"/>
                  </a:lnTo>
                  <a:lnTo>
                    <a:pt x="0" y="401"/>
                  </a:lnTo>
                  <a:lnTo>
                    <a:pt x="0" y="416"/>
                  </a:lnTo>
                  <a:lnTo>
                    <a:pt x="2" y="426"/>
                  </a:lnTo>
                  <a:lnTo>
                    <a:pt x="4" y="429"/>
                  </a:lnTo>
                  <a:lnTo>
                    <a:pt x="398" y="32"/>
                  </a:lnTo>
                  <a:lnTo>
                    <a:pt x="396" y="21"/>
                  </a:lnTo>
                  <a:lnTo>
                    <a:pt x="395" y="12"/>
                  </a:lnTo>
                  <a:lnTo>
                    <a:pt x="395" y="4"/>
                  </a:lnTo>
                  <a:lnTo>
                    <a:pt x="396" y="0"/>
                  </a:lnTo>
                </a:path>
              </a:pathLst>
            </a:custGeom>
            <a:solidFill>
              <a:srgbClr val="9D9D9D"/>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31" name="Freeform 115"/>
            <p:cNvSpPr>
              <a:spLocks/>
            </p:cNvSpPr>
            <p:nvPr/>
          </p:nvSpPr>
          <p:spPr bwMode="auto">
            <a:xfrm>
              <a:off x="2973" y="1918"/>
              <a:ext cx="402" cy="433"/>
            </a:xfrm>
            <a:custGeom>
              <a:avLst/>
              <a:gdLst>
                <a:gd name="T0" fmla="*/ 399 w 402"/>
                <a:gd name="T1" fmla="*/ 0 h 433"/>
                <a:gd name="T2" fmla="*/ 2 w 402"/>
                <a:gd name="T3" fmla="*/ 394 h 433"/>
                <a:gd name="T4" fmla="*/ 0 w 402"/>
                <a:gd name="T5" fmla="*/ 404 h 433"/>
                <a:gd name="T6" fmla="*/ 0 w 402"/>
                <a:gd name="T7" fmla="*/ 419 h 433"/>
                <a:gd name="T8" fmla="*/ 2 w 402"/>
                <a:gd name="T9" fmla="*/ 429 h 433"/>
                <a:gd name="T10" fmla="*/ 4 w 402"/>
                <a:gd name="T11" fmla="*/ 432 h 433"/>
                <a:gd name="T12" fmla="*/ 401 w 402"/>
                <a:gd name="T13" fmla="*/ 32 h 433"/>
                <a:gd name="T14" fmla="*/ 399 w 402"/>
                <a:gd name="T15" fmla="*/ 20 h 433"/>
                <a:gd name="T16" fmla="*/ 398 w 402"/>
                <a:gd name="T17" fmla="*/ 12 h 433"/>
                <a:gd name="T18" fmla="*/ 398 w 402"/>
                <a:gd name="T19" fmla="*/ 4 h 433"/>
                <a:gd name="T20" fmla="*/ 399 w 402"/>
                <a:gd name="T2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2" h="433">
                  <a:moveTo>
                    <a:pt x="399" y="0"/>
                  </a:moveTo>
                  <a:lnTo>
                    <a:pt x="2" y="394"/>
                  </a:lnTo>
                  <a:lnTo>
                    <a:pt x="0" y="404"/>
                  </a:lnTo>
                  <a:lnTo>
                    <a:pt x="0" y="419"/>
                  </a:lnTo>
                  <a:lnTo>
                    <a:pt x="2" y="429"/>
                  </a:lnTo>
                  <a:lnTo>
                    <a:pt x="4" y="432"/>
                  </a:lnTo>
                  <a:lnTo>
                    <a:pt x="401" y="32"/>
                  </a:lnTo>
                  <a:lnTo>
                    <a:pt x="399" y="20"/>
                  </a:lnTo>
                  <a:lnTo>
                    <a:pt x="398" y="12"/>
                  </a:lnTo>
                  <a:lnTo>
                    <a:pt x="398" y="4"/>
                  </a:lnTo>
                  <a:lnTo>
                    <a:pt x="399"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32" name="Freeform 116"/>
            <p:cNvSpPr>
              <a:spLocks/>
            </p:cNvSpPr>
            <p:nvPr/>
          </p:nvSpPr>
          <p:spPr bwMode="auto">
            <a:xfrm>
              <a:off x="2975" y="1792"/>
              <a:ext cx="399" cy="436"/>
            </a:xfrm>
            <a:custGeom>
              <a:avLst/>
              <a:gdLst>
                <a:gd name="T0" fmla="*/ 395 w 399"/>
                <a:gd name="T1" fmla="*/ 0 h 436"/>
                <a:gd name="T2" fmla="*/ 0 w 399"/>
                <a:gd name="T3" fmla="*/ 397 h 436"/>
                <a:gd name="T4" fmla="*/ 2 w 399"/>
                <a:gd name="T5" fmla="*/ 407 h 436"/>
                <a:gd name="T6" fmla="*/ 5 w 399"/>
                <a:gd name="T7" fmla="*/ 416 h 436"/>
                <a:gd name="T8" fmla="*/ 5 w 399"/>
                <a:gd name="T9" fmla="*/ 425 h 436"/>
                <a:gd name="T10" fmla="*/ 2 w 399"/>
                <a:gd name="T11" fmla="*/ 435 h 436"/>
                <a:gd name="T12" fmla="*/ 394 w 399"/>
                <a:gd name="T13" fmla="*/ 46 h 436"/>
                <a:gd name="T14" fmla="*/ 396 w 399"/>
                <a:gd name="T15" fmla="*/ 33 h 436"/>
                <a:gd name="T16" fmla="*/ 398 w 399"/>
                <a:gd name="T17" fmla="*/ 27 h 436"/>
                <a:gd name="T18" fmla="*/ 398 w 399"/>
                <a:gd name="T19" fmla="*/ 21 h 436"/>
                <a:gd name="T20" fmla="*/ 398 w 399"/>
                <a:gd name="T21" fmla="*/ 12 h 436"/>
                <a:gd name="T22" fmla="*/ 395 w 399"/>
                <a:gd name="T2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9" h="436">
                  <a:moveTo>
                    <a:pt x="395" y="0"/>
                  </a:moveTo>
                  <a:lnTo>
                    <a:pt x="0" y="397"/>
                  </a:lnTo>
                  <a:lnTo>
                    <a:pt x="2" y="407"/>
                  </a:lnTo>
                  <a:lnTo>
                    <a:pt x="5" y="416"/>
                  </a:lnTo>
                  <a:lnTo>
                    <a:pt x="5" y="425"/>
                  </a:lnTo>
                  <a:lnTo>
                    <a:pt x="2" y="435"/>
                  </a:lnTo>
                  <a:lnTo>
                    <a:pt x="394" y="46"/>
                  </a:lnTo>
                  <a:lnTo>
                    <a:pt x="396" y="33"/>
                  </a:lnTo>
                  <a:lnTo>
                    <a:pt x="398" y="27"/>
                  </a:lnTo>
                  <a:lnTo>
                    <a:pt x="398" y="21"/>
                  </a:lnTo>
                  <a:lnTo>
                    <a:pt x="398" y="12"/>
                  </a:lnTo>
                  <a:lnTo>
                    <a:pt x="395" y="0"/>
                  </a:lnTo>
                </a:path>
              </a:pathLst>
            </a:custGeom>
            <a:solidFill>
              <a:srgbClr val="B6B6B6"/>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33" name="Freeform 117"/>
            <p:cNvSpPr>
              <a:spLocks/>
            </p:cNvSpPr>
            <p:nvPr/>
          </p:nvSpPr>
          <p:spPr bwMode="auto">
            <a:xfrm>
              <a:off x="2974" y="1792"/>
              <a:ext cx="403" cy="440"/>
            </a:xfrm>
            <a:custGeom>
              <a:avLst/>
              <a:gdLst>
                <a:gd name="T0" fmla="*/ 400 w 403"/>
                <a:gd name="T1" fmla="*/ 0 h 440"/>
                <a:gd name="T2" fmla="*/ 0 w 403"/>
                <a:gd name="T3" fmla="*/ 400 h 440"/>
                <a:gd name="T4" fmla="*/ 2 w 403"/>
                <a:gd name="T5" fmla="*/ 411 h 440"/>
                <a:gd name="T6" fmla="*/ 5 w 403"/>
                <a:gd name="T7" fmla="*/ 420 h 440"/>
                <a:gd name="T8" fmla="*/ 5 w 403"/>
                <a:gd name="T9" fmla="*/ 429 h 440"/>
                <a:gd name="T10" fmla="*/ 2 w 403"/>
                <a:gd name="T11" fmla="*/ 439 h 440"/>
                <a:gd name="T12" fmla="*/ 398 w 403"/>
                <a:gd name="T13" fmla="*/ 46 h 440"/>
                <a:gd name="T14" fmla="*/ 401 w 403"/>
                <a:gd name="T15" fmla="*/ 33 h 440"/>
                <a:gd name="T16" fmla="*/ 402 w 403"/>
                <a:gd name="T17" fmla="*/ 27 h 440"/>
                <a:gd name="T18" fmla="*/ 402 w 403"/>
                <a:gd name="T19" fmla="*/ 21 h 440"/>
                <a:gd name="T20" fmla="*/ 402 w 403"/>
                <a:gd name="T21" fmla="*/ 12 h 440"/>
                <a:gd name="T22" fmla="*/ 400 w 403"/>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440">
                  <a:moveTo>
                    <a:pt x="400" y="0"/>
                  </a:moveTo>
                  <a:lnTo>
                    <a:pt x="0" y="400"/>
                  </a:lnTo>
                  <a:lnTo>
                    <a:pt x="2" y="411"/>
                  </a:lnTo>
                  <a:lnTo>
                    <a:pt x="5" y="420"/>
                  </a:lnTo>
                  <a:lnTo>
                    <a:pt x="5" y="429"/>
                  </a:lnTo>
                  <a:lnTo>
                    <a:pt x="2" y="439"/>
                  </a:lnTo>
                  <a:lnTo>
                    <a:pt x="398" y="46"/>
                  </a:lnTo>
                  <a:lnTo>
                    <a:pt x="401" y="33"/>
                  </a:lnTo>
                  <a:lnTo>
                    <a:pt x="402" y="27"/>
                  </a:lnTo>
                  <a:lnTo>
                    <a:pt x="402" y="21"/>
                  </a:lnTo>
                  <a:lnTo>
                    <a:pt x="402" y="12"/>
                  </a:lnTo>
                  <a:lnTo>
                    <a:pt x="40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34" name="Freeform 118"/>
            <p:cNvSpPr>
              <a:spLocks/>
            </p:cNvSpPr>
            <p:nvPr/>
          </p:nvSpPr>
          <p:spPr bwMode="auto">
            <a:xfrm>
              <a:off x="2975" y="1871"/>
              <a:ext cx="399" cy="436"/>
            </a:xfrm>
            <a:custGeom>
              <a:avLst/>
              <a:gdLst>
                <a:gd name="T0" fmla="*/ 395 w 399"/>
                <a:gd name="T1" fmla="*/ 0 h 436"/>
                <a:gd name="T2" fmla="*/ 0 w 399"/>
                <a:gd name="T3" fmla="*/ 397 h 436"/>
                <a:gd name="T4" fmla="*/ 2 w 399"/>
                <a:gd name="T5" fmla="*/ 406 h 436"/>
                <a:gd name="T6" fmla="*/ 5 w 399"/>
                <a:gd name="T7" fmla="*/ 415 h 436"/>
                <a:gd name="T8" fmla="*/ 5 w 399"/>
                <a:gd name="T9" fmla="*/ 426 h 436"/>
                <a:gd name="T10" fmla="*/ 2 w 399"/>
                <a:gd name="T11" fmla="*/ 435 h 436"/>
                <a:gd name="T12" fmla="*/ 394 w 399"/>
                <a:gd name="T13" fmla="*/ 45 h 436"/>
                <a:gd name="T14" fmla="*/ 396 w 399"/>
                <a:gd name="T15" fmla="*/ 34 h 436"/>
                <a:gd name="T16" fmla="*/ 398 w 399"/>
                <a:gd name="T17" fmla="*/ 27 h 436"/>
                <a:gd name="T18" fmla="*/ 398 w 399"/>
                <a:gd name="T19" fmla="*/ 21 h 436"/>
                <a:gd name="T20" fmla="*/ 398 w 399"/>
                <a:gd name="T21" fmla="*/ 11 h 436"/>
                <a:gd name="T22" fmla="*/ 395 w 399"/>
                <a:gd name="T23" fmla="*/ 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9" h="436">
                  <a:moveTo>
                    <a:pt x="395" y="0"/>
                  </a:moveTo>
                  <a:lnTo>
                    <a:pt x="0" y="397"/>
                  </a:lnTo>
                  <a:lnTo>
                    <a:pt x="2" y="406"/>
                  </a:lnTo>
                  <a:lnTo>
                    <a:pt x="5" y="415"/>
                  </a:lnTo>
                  <a:lnTo>
                    <a:pt x="5" y="426"/>
                  </a:lnTo>
                  <a:lnTo>
                    <a:pt x="2" y="435"/>
                  </a:lnTo>
                  <a:lnTo>
                    <a:pt x="394" y="45"/>
                  </a:lnTo>
                  <a:lnTo>
                    <a:pt x="396" y="34"/>
                  </a:lnTo>
                  <a:lnTo>
                    <a:pt x="398" y="27"/>
                  </a:lnTo>
                  <a:lnTo>
                    <a:pt x="398" y="21"/>
                  </a:lnTo>
                  <a:lnTo>
                    <a:pt x="398" y="11"/>
                  </a:lnTo>
                  <a:lnTo>
                    <a:pt x="395"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35" name="Freeform 119"/>
            <p:cNvSpPr>
              <a:spLocks/>
            </p:cNvSpPr>
            <p:nvPr/>
          </p:nvSpPr>
          <p:spPr bwMode="auto">
            <a:xfrm>
              <a:off x="2974" y="1870"/>
              <a:ext cx="403" cy="441"/>
            </a:xfrm>
            <a:custGeom>
              <a:avLst/>
              <a:gdLst>
                <a:gd name="T0" fmla="*/ 400 w 403"/>
                <a:gd name="T1" fmla="*/ 0 h 441"/>
                <a:gd name="T2" fmla="*/ 0 w 403"/>
                <a:gd name="T3" fmla="*/ 400 h 441"/>
                <a:gd name="T4" fmla="*/ 2 w 403"/>
                <a:gd name="T5" fmla="*/ 411 h 441"/>
                <a:gd name="T6" fmla="*/ 5 w 403"/>
                <a:gd name="T7" fmla="*/ 420 h 441"/>
                <a:gd name="T8" fmla="*/ 5 w 403"/>
                <a:gd name="T9" fmla="*/ 430 h 441"/>
                <a:gd name="T10" fmla="*/ 2 w 403"/>
                <a:gd name="T11" fmla="*/ 440 h 441"/>
                <a:gd name="T12" fmla="*/ 398 w 403"/>
                <a:gd name="T13" fmla="*/ 46 h 441"/>
                <a:gd name="T14" fmla="*/ 401 w 403"/>
                <a:gd name="T15" fmla="*/ 34 h 441"/>
                <a:gd name="T16" fmla="*/ 402 w 403"/>
                <a:gd name="T17" fmla="*/ 27 h 441"/>
                <a:gd name="T18" fmla="*/ 402 w 403"/>
                <a:gd name="T19" fmla="*/ 21 h 441"/>
                <a:gd name="T20" fmla="*/ 402 w 403"/>
                <a:gd name="T21" fmla="*/ 11 h 441"/>
                <a:gd name="T22" fmla="*/ 400 w 403"/>
                <a:gd name="T23"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441">
                  <a:moveTo>
                    <a:pt x="400" y="0"/>
                  </a:moveTo>
                  <a:lnTo>
                    <a:pt x="0" y="400"/>
                  </a:lnTo>
                  <a:lnTo>
                    <a:pt x="2" y="411"/>
                  </a:lnTo>
                  <a:lnTo>
                    <a:pt x="5" y="420"/>
                  </a:lnTo>
                  <a:lnTo>
                    <a:pt x="5" y="430"/>
                  </a:lnTo>
                  <a:lnTo>
                    <a:pt x="2" y="440"/>
                  </a:lnTo>
                  <a:lnTo>
                    <a:pt x="398" y="46"/>
                  </a:lnTo>
                  <a:lnTo>
                    <a:pt x="401" y="34"/>
                  </a:lnTo>
                  <a:lnTo>
                    <a:pt x="402" y="27"/>
                  </a:lnTo>
                  <a:lnTo>
                    <a:pt x="402" y="21"/>
                  </a:lnTo>
                  <a:lnTo>
                    <a:pt x="402" y="11"/>
                  </a:lnTo>
                  <a:lnTo>
                    <a:pt x="40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36" name="Freeform 120"/>
            <p:cNvSpPr>
              <a:spLocks/>
            </p:cNvSpPr>
            <p:nvPr/>
          </p:nvSpPr>
          <p:spPr bwMode="auto">
            <a:xfrm>
              <a:off x="2973" y="1839"/>
              <a:ext cx="399" cy="429"/>
            </a:xfrm>
            <a:custGeom>
              <a:avLst/>
              <a:gdLst>
                <a:gd name="T0" fmla="*/ 396 w 399"/>
                <a:gd name="T1" fmla="*/ 0 h 429"/>
                <a:gd name="T2" fmla="*/ 2 w 399"/>
                <a:gd name="T3" fmla="*/ 391 h 429"/>
                <a:gd name="T4" fmla="*/ 0 w 399"/>
                <a:gd name="T5" fmla="*/ 400 h 429"/>
                <a:gd name="T6" fmla="*/ 0 w 399"/>
                <a:gd name="T7" fmla="*/ 415 h 429"/>
                <a:gd name="T8" fmla="*/ 2 w 399"/>
                <a:gd name="T9" fmla="*/ 425 h 429"/>
                <a:gd name="T10" fmla="*/ 4 w 399"/>
                <a:gd name="T11" fmla="*/ 428 h 429"/>
                <a:gd name="T12" fmla="*/ 398 w 399"/>
                <a:gd name="T13" fmla="*/ 32 h 429"/>
                <a:gd name="T14" fmla="*/ 396 w 399"/>
                <a:gd name="T15" fmla="*/ 21 h 429"/>
                <a:gd name="T16" fmla="*/ 395 w 399"/>
                <a:gd name="T17" fmla="*/ 12 h 429"/>
                <a:gd name="T18" fmla="*/ 395 w 399"/>
                <a:gd name="T19" fmla="*/ 5 h 429"/>
                <a:gd name="T20" fmla="*/ 396 w 399"/>
                <a:gd name="T21" fmla="*/ 0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429">
                  <a:moveTo>
                    <a:pt x="396" y="0"/>
                  </a:moveTo>
                  <a:lnTo>
                    <a:pt x="2" y="391"/>
                  </a:lnTo>
                  <a:lnTo>
                    <a:pt x="0" y="400"/>
                  </a:lnTo>
                  <a:lnTo>
                    <a:pt x="0" y="415"/>
                  </a:lnTo>
                  <a:lnTo>
                    <a:pt x="2" y="425"/>
                  </a:lnTo>
                  <a:lnTo>
                    <a:pt x="4" y="428"/>
                  </a:lnTo>
                  <a:lnTo>
                    <a:pt x="398" y="32"/>
                  </a:lnTo>
                  <a:lnTo>
                    <a:pt x="396" y="21"/>
                  </a:lnTo>
                  <a:lnTo>
                    <a:pt x="395" y="12"/>
                  </a:lnTo>
                  <a:lnTo>
                    <a:pt x="395" y="5"/>
                  </a:lnTo>
                  <a:lnTo>
                    <a:pt x="396" y="0"/>
                  </a:lnTo>
                </a:path>
              </a:pathLst>
            </a:custGeom>
            <a:solidFill>
              <a:srgbClr val="9D9D9D"/>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37" name="Freeform 121"/>
            <p:cNvSpPr>
              <a:spLocks/>
            </p:cNvSpPr>
            <p:nvPr/>
          </p:nvSpPr>
          <p:spPr bwMode="auto">
            <a:xfrm>
              <a:off x="2973" y="1839"/>
              <a:ext cx="402" cy="433"/>
            </a:xfrm>
            <a:custGeom>
              <a:avLst/>
              <a:gdLst>
                <a:gd name="T0" fmla="*/ 399 w 402"/>
                <a:gd name="T1" fmla="*/ 0 h 433"/>
                <a:gd name="T2" fmla="*/ 2 w 402"/>
                <a:gd name="T3" fmla="*/ 393 h 433"/>
                <a:gd name="T4" fmla="*/ 0 w 402"/>
                <a:gd name="T5" fmla="*/ 404 h 433"/>
                <a:gd name="T6" fmla="*/ 0 w 402"/>
                <a:gd name="T7" fmla="*/ 418 h 433"/>
                <a:gd name="T8" fmla="*/ 2 w 402"/>
                <a:gd name="T9" fmla="*/ 429 h 433"/>
                <a:gd name="T10" fmla="*/ 4 w 402"/>
                <a:gd name="T11" fmla="*/ 432 h 433"/>
                <a:gd name="T12" fmla="*/ 401 w 402"/>
                <a:gd name="T13" fmla="*/ 32 h 433"/>
                <a:gd name="T14" fmla="*/ 399 w 402"/>
                <a:gd name="T15" fmla="*/ 21 h 433"/>
                <a:gd name="T16" fmla="*/ 398 w 402"/>
                <a:gd name="T17" fmla="*/ 12 h 433"/>
                <a:gd name="T18" fmla="*/ 398 w 402"/>
                <a:gd name="T19" fmla="*/ 5 h 433"/>
                <a:gd name="T20" fmla="*/ 399 w 402"/>
                <a:gd name="T2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2" h="433">
                  <a:moveTo>
                    <a:pt x="399" y="0"/>
                  </a:moveTo>
                  <a:lnTo>
                    <a:pt x="2" y="393"/>
                  </a:lnTo>
                  <a:lnTo>
                    <a:pt x="0" y="404"/>
                  </a:lnTo>
                  <a:lnTo>
                    <a:pt x="0" y="418"/>
                  </a:lnTo>
                  <a:lnTo>
                    <a:pt x="2" y="429"/>
                  </a:lnTo>
                  <a:lnTo>
                    <a:pt x="4" y="432"/>
                  </a:lnTo>
                  <a:lnTo>
                    <a:pt x="401" y="32"/>
                  </a:lnTo>
                  <a:lnTo>
                    <a:pt x="399" y="21"/>
                  </a:lnTo>
                  <a:lnTo>
                    <a:pt x="398" y="12"/>
                  </a:lnTo>
                  <a:lnTo>
                    <a:pt x="398" y="5"/>
                  </a:lnTo>
                  <a:lnTo>
                    <a:pt x="399"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38" name="Freeform 122"/>
            <p:cNvSpPr>
              <a:spLocks/>
            </p:cNvSpPr>
            <p:nvPr/>
          </p:nvSpPr>
          <p:spPr bwMode="auto">
            <a:xfrm>
              <a:off x="2973" y="2072"/>
              <a:ext cx="399" cy="431"/>
            </a:xfrm>
            <a:custGeom>
              <a:avLst/>
              <a:gdLst>
                <a:gd name="T0" fmla="*/ 396 w 399"/>
                <a:gd name="T1" fmla="*/ 0 h 431"/>
                <a:gd name="T2" fmla="*/ 2 w 399"/>
                <a:gd name="T3" fmla="*/ 391 h 431"/>
                <a:gd name="T4" fmla="*/ 0 w 399"/>
                <a:gd name="T5" fmla="*/ 402 h 431"/>
                <a:gd name="T6" fmla="*/ 0 w 399"/>
                <a:gd name="T7" fmla="*/ 417 h 431"/>
                <a:gd name="T8" fmla="*/ 2 w 399"/>
                <a:gd name="T9" fmla="*/ 427 h 431"/>
                <a:gd name="T10" fmla="*/ 4 w 399"/>
                <a:gd name="T11" fmla="*/ 430 h 431"/>
                <a:gd name="T12" fmla="*/ 398 w 399"/>
                <a:gd name="T13" fmla="*/ 32 h 431"/>
                <a:gd name="T14" fmla="*/ 396 w 399"/>
                <a:gd name="T15" fmla="*/ 22 h 431"/>
                <a:gd name="T16" fmla="*/ 395 w 399"/>
                <a:gd name="T17" fmla="*/ 13 h 431"/>
                <a:gd name="T18" fmla="*/ 395 w 399"/>
                <a:gd name="T19" fmla="*/ 5 h 431"/>
                <a:gd name="T20" fmla="*/ 396 w 399"/>
                <a:gd name="T21"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431">
                  <a:moveTo>
                    <a:pt x="396" y="0"/>
                  </a:moveTo>
                  <a:lnTo>
                    <a:pt x="2" y="391"/>
                  </a:lnTo>
                  <a:lnTo>
                    <a:pt x="0" y="402"/>
                  </a:lnTo>
                  <a:lnTo>
                    <a:pt x="0" y="417"/>
                  </a:lnTo>
                  <a:lnTo>
                    <a:pt x="2" y="427"/>
                  </a:lnTo>
                  <a:lnTo>
                    <a:pt x="4" y="430"/>
                  </a:lnTo>
                  <a:lnTo>
                    <a:pt x="398" y="32"/>
                  </a:lnTo>
                  <a:lnTo>
                    <a:pt x="396" y="22"/>
                  </a:lnTo>
                  <a:lnTo>
                    <a:pt x="395" y="13"/>
                  </a:lnTo>
                  <a:lnTo>
                    <a:pt x="395" y="5"/>
                  </a:lnTo>
                  <a:lnTo>
                    <a:pt x="396" y="0"/>
                  </a:lnTo>
                </a:path>
              </a:pathLst>
            </a:custGeom>
            <a:solidFill>
              <a:srgbClr val="9D9D9D"/>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39" name="Freeform 123"/>
            <p:cNvSpPr>
              <a:spLocks/>
            </p:cNvSpPr>
            <p:nvPr/>
          </p:nvSpPr>
          <p:spPr bwMode="auto">
            <a:xfrm>
              <a:off x="2973" y="2072"/>
              <a:ext cx="402" cy="434"/>
            </a:xfrm>
            <a:custGeom>
              <a:avLst/>
              <a:gdLst>
                <a:gd name="T0" fmla="*/ 399 w 402"/>
                <a:gd name="T1" fmla="*/ 0 h 434"/>
                <a:gd name="T2" fmla="*/ 2 w 402"/>
                <a:gd name="T3" fmla="*/ 395 h 434"/>
                <a:gd name="T4" fmla="*/ 0 w 402"/>
                <a:gd name="T5" fmla="*/ 404 h 434"/>
                <a:gd name="T6" fmla="*/ 0 w 402"/>
                <a:gd name="T7" fmla="*/ 420 h 434"/>
                <a:gd name="T8" fmla="*/ 2 w 402"/>
                <a:gd name="T9" fmla="*/ 431 h 434"/>
                <a:gd name="T10" fmla="*/ 4 w 402"/>
                <a:gd name="T11" fmla="*/ 433 h 434"/>
                <a:gd name="T12" fmla="*/ 401 w 402"/>
                <a:gd name="T13" fmla="*/ 32 h 434"/>
                <a:gd name="T14" fmla="*/ 399 w 402"/>
                <a:gd name="T15" fmla="*/ 22 h 434"/>
                <a:gd name="T16" fmla="*/ 398 w 402"/>
                <a:gd name="T17" fmla="*/ 13 h 434"/>
                <a:gd name="T18" fmla="*/ 398 w 402"/>
                <a:gd name="T19" fmla="*/ 5 h 434"/>
                <a:gd name="T20" fmla="*/ 399 w 402"/>
                <a:gd name="T2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2" h="434">
                  <a:moveTo>
                    <a:pt x="399" y="0"/>
                  </a:moveTo>
                  <a:lnTo>
                    <a:pt x="2" y="395"/>
                  </a:lnTo>
                  <a:lnTo>
                    <a:pt x="0" y="404"/>
                  </a:lnTo>
                  <a:lnTo>
                    <a:pt x="0" y="420"/>
                  </a:lnTo>
                  <a:lnTo>
                    <a:pt x="2" y="431"/>
                  </a:lnTo>
                  <a:lnTo>
                    <a:pt x="4" y="433"/>
                  </a:lnTo>
                  <a:lnTo>
                    <a:pt x="401" y="32"/>
                  </a:lnTo>
                  <a:lnTo>
                    <a:pt x="399" y="22"/>
                  </a:lnTo>
                  <a:lnTo>
                    <a:pt x="398" y="13"/>
                  </a:lnTo>
                  <a:lnTo>
                    <a:pt x="398" y="5"/>
                  </a:lnTo>
                  <a:lnTo>
                    <a:pt x="399"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40" name="Freeform 124"/>
            <p:cNvSpPr>
              <a:spLocks/>
            </p:cNvSpPr>
            <p:nvPr/>
          </p:nvSpPr>
          <p:spPr bwMode="auto">
            <a:xfrm>
              <a:off x="2975" y="1948"/>
              <a:ext cx="399" cy="435"/>
            </a:xfrm>
            <a:custGeom>
              <a:avLst/>
              <a:gdLst>
                <a:gd name="T0" fmla="*/ 395 w 399"/>
                <a:gd name="T1" fmla="*/ 0 h 435"/>
                <a:gd name="T2" fmla="*/ 0 w 399"/>
                <a:gd name="T3" fmla="*/ 396 h 435"/>
                <a:gd name="T4" fmla="*/ 2 w 399"/>
                <a:gd name="T5" fmla="*/ 406 h 435"/>
                <a:gd name="T6" fmla="*/ 5 w 399"/>
                <a:gd name="T7" fmla="*/ 416 h 435"/>
                <a:gd name="T8" fmla="*/ 5 w 399"/>
                <a:gd name="T9" fmla="*/ 426 h 435"/>
                <a:gd name="T10" fmla="*/ 2 w 399"/>
                <a:gd name="T11" fmla="*/ 434 h 435"/>
                <a:gd name="T12" fmla="*/ 394 w 399"/>
                <a:gd name="T13" fmla="*/ 46 h 435"/>
                <a:gd name="T14" fmla="*/ 396 w 399"/>
                <a:gd name="T15" fmla="*/ 33 h 435"/>
                <a:gd name="T16" fmla="*/ 398 w 399"/>
                <a:gd name="T17" fmla="*/ 27 h 435"/>
                <a:gd name="T18" fmla="*/ 398 w 399"/>
                <a:gd name="T19" fmla="*/ 20 h 435"/>
                <a:gd name="T20" fmla="*/ 398 w 399"/>
                <a:gd name="T21" fmla="*/ 11 h 435"/>
                <a:gd name="T22" fmla="*/ 395 w 399"/>
                <a:gd name="T23"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9" h="435">
                  <a:moveTo>
                    <a:pt x="395" y="0"/>
                  </a:moveTo>
                  <a:lnTo>
                    <a:pt x="0" y="396"/>
                  </a:lnTo>
                  <a:lnTo>
                    <a:pt x="2" y="406"/>
                  </a:lnTo>
                  <a:lnTo>
                    <a:pt x="5" y="416"/>
                  </a:lnTo>
                  <a:lnTo>
                    <a:pt x="5" y="426"/>
                  </a:lnTo>
                  <a:lnTo>
                    <a:pt x="2" y="434"/>
                  </a:lnTo>
                  <a:lnTo>
                    <a:pt x="394" y="46"/>
                  </a:lnTo>
                  <a:lnTo>
                    <a:pt x="396" y="33"/>
                  </a:lnTo>
                  <a:lnTo>
                    <a:pt x="398" y="27"/>
                  </a:lnTo>
                  <a:lnTo>
                    <a:pt x="398" y="20"/>
                  </a:lnTo>
                  <a:lnTo>
                    <a:pt x="398" y="11"/>
                  </a:lnTo>
                  <a:lnTo>
                    <a:pt x="395" y="0"/>
                  </a:lnTo>
                </a:path>
              </a:pathLst>
            </a:custGeom>
            <a:solidFill>
              <a:srgbClr val="B6B6B6"/>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41" name="Freeform 125"/>
            <p:cNvSpPr>
              <a:spLocks/>
            </p:cNvSpPr>
            <p:nvPr/>
          </p:nvSpPr>
          <p:spPr bwMode="auto">
            <a:xfrm>
              <a:off x="2974" y="1948"/>
              <a:ext cx="403" cy="439"/>
            </a:xfrm>
            <a:custGeom>
              <a:avLst/>
              <a:gdLst>
                <a:gd name="T0" fmla="*/ 400 w 403"/>
                <a:gd name="T1" fmla="*/ 0 h 439"/>
                <a:gd name="T2" fmla="*/ 0 w 403"/>
                <a:gd name="T3" fmla="*/ 400 h 439"/>
                <a:gd name="T4" fmla="*/ 2 w 403"/>
                <a:gd name="T5" fmla="*/ 410 h 439"/>
                <a:gd name="T6" fmla="*/ 5 w 403"/>
                <a:gd name="T7" fmla="*/ 420 h 439"/>
                <a:gd name="T8" fmla="*/ 5 w 403"/>
                <a:gd name="T9" fmla="*/ 430 h 439"/>
                <a:gd name="T10" fmla="*/ 2 w 403"/>
                <a:gd name="T11" fmla="*/ 438 h 439"/>
                <a:gd name="T12" fmla="*/ 398 w 403"/>
                <a:gd name="T13" fmla="*/ 46 h 439"/>
                <a:gd name="T14" fmla="*/ 401 w 403"/>
                <a:gd name="T15" fmla="*/ 33 h 439"/>
                <a:gd name="T16" fmla="*/ 402 w 403"/>
                <a:gd name="T17" fmla="*/ 27 h 439"/>
                <a:gd name="T18" fmla="*/ 402 w 403"/>
                <a:gd name="T19" fmla="*/ 21 h 439"/>
                <a:gd name="T20" fmla="*/ 402 w 403"/>
                <a:gd name="T21" fmla="*/ 11 h 439"/>
                <a:gd name="T22" fmla="*/ 400 w 403"/>
                <a:gd name="T23"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439">
                  <a:moveTo>
                    <a:pt x="400" y="0"/>
                  </a:moveTo>
                  <a:lnTo>
                    <a:pt x="0" y="400"/>
                  </a:lnTo>
                  <a:lnTo>
                    <a:pt x="2" y="410"/>
                  </a:lnTo>
                  <a:lnTo>
                    <a:pt x="5" y="420"/>
                  </a:lnTo>
                  <a:lnTo>
                    <a:pt x="5" y="430"/>
                  </a:lnTo>
                  <a:lnTo>
                    <a:pt x="2" y="438"/>
                  </a:lnTo>
                  <a:lnTo>
                    <a:pt x="398" y="46"/>
                  </a:lnTo>
                  <a:lnTo>
                    <a:pt x="401" y="33"/>
                  </a:lnTo>
                  <a:lnTo>
                    <a:pt x="402" y="27"/>
                  </a:lnTo>
                  <a:lnTo>
                    <a:pt x="402" y="21"/>
                  </a:lnTo>
                  <a:lnTo>
                    <a:pt x="402" y="11"/>
                  </a:lnTo>
                  <a:lnTo>
                    <a:pt x="40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42" name="Freeform 126"/>
            <p:cNvSpPr>
              <a:spLocks/>
            </p:cNvSpPr>
            <p:nvPr/>
          </p:nvSpPr>
          <p:spPr bwMode="auto">
            <a:xfrm>
              <a:off x="2975" y="2026"/>
              <a:ext cx="399" cy="437"/>
            </a:xfrm>
            <a:custGeom>
              <a:avLst/>
              <a:gdLst>
                <a:gd name="T0" fmla="*/ 395 w 399"/>
                <a:gd name="T1" fmla="*/ 0 h 437"/>
                <a:gd name="T2" fmla="*/ 0 w 399"/>
                <a:gd name="T3" fmla="*/ 397 h 437"/>
                <a:gd name="T4" fmla="*/ 2 w 399"/>
                <a:gd name="T5" fmla="*/ 407 h 437"/>
                <a:gd name="T6" fmla="*/ 5 w 399"/>
                <a:gd name="T7" fmla="*/ 416 h 437"/>
                <a:gd name="T8" fmla="*/ 5 w 399"/>
                <a:gd name="T9" fmla="*/ 426 h 437"/>
                <a:gd name="T10" fmla="*/ 2 w 399"/>
                <a:gd name="T11" fmla="*/ 436 h 437"/>
                <a:gd name="T12" fmla="*/ 394 w 399"/>
                <a:gd name="T13" fmla="*/ 46 h 437"/>
                <a:gd name="T14" fmla="*/ 396 w 399"/>
                <a:gd name="T15" fmla="*/ 33 h 437"/>
                <a:gd name="T16" fmla="*/ 398 w 399"/>
                <a:gd name="T17" fmla="*/ 27 h 437"/>
                <a:gd name="T18" fmla="*/ 398 w 399"/>
                <a:gd name="T19" fmla="*/ 20 h 437"/>
                <a:gd name="T20" fmla="*/ 398 w 399"/>
                <a:gd name="T21" fmla="*/ 11 h 437"/>
                <a:gd name="T22" fmla="*/ 395 w 399"/>
                <a:gd name="T23"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9" h="437">
                  <a:moveTo>
                    <a:pt x="395" y="0"/>
                  </a:moveTo>
                  <a:lnTo>
                    <a:pt x="0" y="397"/>
                  </a:lnTo>
                  <a:lnTo>
                    <a:pt x="2" y="407"/>
                  </a:lnTo>
                  <a:lnTo>
                    <a:pt x="5" y="416"/>
                  </a:lnTo>
                  <a:lnTo>
                    <a:pt x="5" y="426"/>
                  </a:lnTo>
                  <a:lnTo>
                    <a:pt x="2" y="436"/>
                  </a:lnTo>
                  <a:lnTo>
                    <a:pt x="394" y="46"/>
                  </a:lnTo>
                  <a:lnTo>
                    <a:pt x="396" y="33"/>
                  </a:lnTo>
                  <a:lnTo>
                    <a:pt x="398" y="27"/>
                  </a:lnTo>
                  <a:lnTo>
                    <a:pt x="398" y="20"/>
                  </a:lnTo>
                  <a:lnTo>
                    <a:pt x="398" y="11"/>
                  </a:lnTo>
                  <a:lnTo>
                    <a:pt x="395"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43" name="Freeform 127"/>
            <p:cNvSpPr>
              <a:spLocks/>
            </p:cNvSpPr>
            <p:nvPr/>
          </p:nvSpPr>
          <p:spPr bwMode="auto">
            <a:xfrm>
              <a:off x="2974" y="2026"/>
              <a:ext cx="403" cy="440"/>
            </a:xfrm>
            <a:custGeom>
              <a:avLst/>
              <a:gdLst>
                <a:gd name="T0" fmla="*/ 400 w 403"/>
                <a:gd name="T1" fmla="*/ 0 h 440"/>
                <a:gd name="T2" fmla="*/ 0 w 403"/>
                <a:gd name="T3" fmla="*/ 400 h 440"/>
                <a:gd name="T4" fmla="*/ 2 w 403"/>
                <a:gd name="T5" fmla="*/ 410 h 440"/>
                <a:gd name="T6" fmla="*/ 5 w 403"/>
                <a:gd name="T7" fmla="*/ 419 h 440"/>
                <a:gd name="T8" fmla="*/ 5 w 403"/>
                <a:gd name="T9" fmla="*/ 430 h 440"/>
                <a:gd name="T10" fmla="*/ 2 w 403"/>
                <a:gd name="T11" fmla="*/ 439 h 440"/>
                <a:gd name="T12" fmla="*/ 398 w 403"/>
                <a:gd name="T13" fmla="*/ 46 h 440"/>
                <a:gd name="T14" fmla="*/ 401 w 403"/>
                <a:gd name="T15" fmla="*/ 33 h 440"/>
                <a:gd name="T16" fmla="*/ 402 w 403"/>
                <a:gd name="T17" fmla="*/ 27 h 440"/>
                <a:gd name="T18" fmla="*/ 402 w 403"/>
                <a:gd name="T19" fmla="*/ 20 h 440"/>
                <a:gd name="T20" fmla="*/ 402 w 403"/>
                <a:gd name="T21" fmla="*/ 11 h 440"/>
                <a:gd name="T22" fmla="*/ 400 w 403"/>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440">
                  <a:moveTo>
                    <a:pt x="400" y="0"/>
                  </a:moveTo>
                  <a:lnTo>
                    <a:pt x="0" y="400"/>
                  </a:lnTo>
                  <a:lnTo>
                    <a:pt x="2" y="410"/>
                  </a:lnTo>
                  <a:lnTo>
                    <a:pt x="5" y="419"/>
                  </a:lnTo>
                  <a:lnTo>
                    <a:pt x="5" y="430"/>
                  </a:lnTo>
                  <a:lnTo>
                    <a:pt x="2" y="439"/>
                  </a:lnTo>
                  <a:lnTo>
                    <a:pt x="398" y="46"/>
                  </a:lnTo>
                  <a:lnTo>
                    <a:pt x="401" y="33"/>
                  </a:lnTo>
                  <a:lnTo>
                    <a:pt x="402" y="27"/>
                  </a:lnTo>
                  <a:lnTo>
                    <a:pt x="402" y="20"/>
                  </a:lnTo>
                  <a:lnTo>
                    <a:pt x="402" y="11"/>
                  </a:lnTo>
                  <a:lnTo>
                    <a:pt x="40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44" name="Freeform 128"/>
            <p:cNvSpPr>
              <a:spLocks/>
            </p:cNvSpPr>
            <p:nvPr/>
          </p:nvSpPr>
          <p:spPr bwMode="auto">
            <a:xfrm>
              <a:off x="2973" y="1994"/>
              <a:ext cx="399" cy="430"/>
            </a:xfrm>
            <a:custGeom>
              <a:avLst/>
              <a:gdLst>
                <a:gd name="T0" fmla="*/ 396 w 399"/>
                <a:gd name="T1" fmla="*/ 0 h 430"/>
                <a:gd name="T2" fmla="*/ 2 w 399"/>
                <a:gd name="T3" fmla="*/ 391 h 430"/>
                <a:gd name="T4" fmla="*/ 0 w 399"/>
                <a:gd name="T5" fmla="*/ 401 h 430"/>
                <a:gd name="T6" fmla="*/ 0 w 399"/>
                <a:gd name="T7" fmla="*/ 417 h 430"/>
                <a:gd name="T8" fmla="*/ 2 w 399"/>
                <a:gd name="T9" fmla="*/ 426 h 430"/>
                <a:gd name="T10" fmla="*/ 4 w 399"/>
                <a:gd name="T11" fmla="*/ 429 h 430"/>
                <a:gd name="T12" fmla="*/ 398 w 399"/>
                <a:gd name="T13" fmla="*/ 31 h 430"/>
                <a:gd name="T14" fmla="*/ 396 w 399"/>
                <a:gd name="T15" fmla="*/ 21 h 430"/>
                <a:gd name="T16" fmla="*/ 395 w 399"/>
                <a:gd name="T17" fmla="*/ 12 h 430"/>
                <a:gd name="T18" fmla="*/ 395 w 399"/>
                <a:gd name="T19" fmla="*/ 5 h 430"/>
                <a:gd name="T20" fmla="*/ 396 w 399"/>
                <a:gd name="T21"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430">
                  <a:moveTo>
                    <a:pt x="396" y="0"/>
                  </a:moveTo>
                  <a:lnTo>
                    <a:pt x="2" y="391"/>
                  </a:lnTo>
                  <a:lnTo>
                    <a:pt x="0" y="401"/>
                  </a:lnTo>
                  <a:lnTo>
                    <a:pt x="0" y="417"/>
                  </a:lnTo>
                  <a:lnTo>
                    <a:pt x="2" y="426"/>
                  </a:lnTo>
                  <a:lnTo>
                    <a:pt x="4" y="429"/>
                  </a:lnTo>
                  <a:lnTo>
                    <a:pt x="398" y="31"/>
                  </a:lnTo>
                  <a:lnTo>
                    <a:pt x="396" y="21"/>
                  </a:lnTo>
                  <a:lnTo>
                    <a:pt x="395" y="12"/>
                  </a:lnTo>
                  <a:lnTo>
                    <a:pt x="395" y="5"/>
                  </a:lnTo>
                  <a:lnTo>
                    <a:pt x="396" y="0"/>
                  </a:lnTo>
                </a:path>
              </a:pathLst>
            </a:custGeom>
            <a:solidFill>
              <a:srgbClr val="9D9D9D"/>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45" name="Freeform 129"/>
            <p:cNvSpPr>
              <a:spLocks/>
            </p:cNvSpPr>
            <p:nvPr/>
          </p:nvSpPr>
          <p:spPr bwMode="auto">
            <a:xfrm>
              <a:off x="2973" y="1994"/>
              <a:ext cx="402" cy="433"/>
            </a:xfrm>
            <a:custGeom>
              <a:avLst/>
              <a:gdLst>
                <a:gd name="T0" fmla="*/ 399 w 402"/>
                <a:gd name="T1" fmla="*/ 0 h 433"/>
                <a:gd name="T2" fmla="*/ 2 w 402"/>
                <a:gd name="T3" fmla="*/ 394 h 433"/>
                <a:gd name="T4" fmla="*/ 0 w 402"/>
                <a:gd name="T5" fmla="*/ 404 h 433"/>
                <a:gd name="T6" fmla="*/ 0 w 402"/>
                <a:gd name="T7" fmla="*/ 420 h 433"/>
                <a:gd name="T8" fmla="*/ 2 w 402"/>
                <a:gd name="T9" fmla="*/ 429 h 433"/>
                <a:gd name="T10" fmla="*/ 4 w 402"/>
                <a:gd name="T11" fmla="*/ 432 h 433"/>
                <a:gd name="T12" fmla="*/ 401 w 402"/>
                <a:gd name="T13" fmla="*/ 31 h 433"/>
                <a:gd name="T14" fmla="*/ 399 w 402"/>
                <a:gd name="T15" fmla="*/ 21 h 433"/>
                <a:gd name="T16" fmla="*/ 398 w 402"/>
                <a:gd name="T17" fmla="*/ 12 h 433"/>
                <a:gd name="T18" fmla="*/ 398 w 402"/>
                <a:gd name="T19" fmla="*/ 5 h 433"/>
                <a:gd name="T20" fmla="*/ 399 w 402"/>
                <a:gd name="T21"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2" h="433">
                  <a:moveTo>
                    <a:pt x="399" y="0"/>
                  </a:moveTo>
                  <a:lnTo>
                    <a:pt x="2" y="394"/>
                  </a:lnTo>
                  <a:lnTo>
                    <a:pt x="0" y="404"/>
                  </a:lnTo>
                  <a:lnTo>
                    <a:pt x="0" y="420"/>
                  </a:lnTo>
                  <a:lnTo>
                    <a:pt x="2" y="429"/>
                  </a:lnTo>
                  <a:lnTo>
                    <a:pt x="4" y="432"/>
                  </a:lnTo>
                  <a:lnTo>
                    <a:pt x="401" y="31"/>
                  </a:lnTo>
                  <a:lnTo>
                    <a:pt x="399" y="21"/>
                  </a:lnTo>
                  <a:lnTo>
                    <a:pt x="398" y="12"/>
                  </a:lnTo>
                  <a:lnTo>
                    <a:pt x="398" y="5"/>
                  </a:lnTo>
                  <a:lnTo>
                    <a:pt x="399"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46" name="Freeform 130"/>
            <p:cNvSpPr>
              <a:spLocks/>
            </p:cNvSpPr>
            <p:nvPr/>
          </p:nvSpPr>
          <p:spPr bwMode="auto">
            <a:xfrm>
              <a:off x="2975" y="2259"/>
              <a:ext cx="399" cy="437"/>
            </a:xfrm>
            <a:custGeom>
              <a:avLst/>
              <a:gdLst>
                <a:gd name="T0" fmla="*/ 395 w 399"/>
                <a:gd name="T1" fmla="*/ 0 h 437"/>
                <a:gd name="T2" fmla="*/ 0 w 399"/>
                <a:gd name="T3" fmla="*/ 396 h 437"/>
                <a:gd name="T4" fmla="*/ 2 w 399"/>
                <a:gd name="T5" fmla="*/ 407 h 437"/>
                <a:gd name="T6" fmla="*/ 5 w 399"/>
                <a:gd name="T7" fmla="*/ 416 h 437"/>
                <a:gd name="T8" fmla="*/ 5 w 399"/>
                <a:gd name="T9" fmla="*/ 426 h 437"/>
                <a:gd name="T10" fmla="*/ 2 w 399"/>
                <a:gd name="T11" fmla="*/ 436 h 437"/>
                <a:gd name="T12" fmla="*/ 394 w 399"/>
                <a:gd name="T13" fmla="*/ 46 h 437"/>
                <a:gd name="T14" fmla="*/ 396 w 399"/>
                <a:gd name="T15" fmla="*/ 33 h 437"/>
                <a:gd name="T16" fmla="*/ 398 w 399"/>
                <a:gd name="T17" fmla="*/ 26 h 437"/>
                <a:gd name="T18" fmla="*/ 398 w 399"/>
                <a:gd name="T19" fmla="*/ 20 h 437"/>
                <a:gd name="T20" fmla="*/ 398 w 399"/>
                <a:gd name="T21" fmla="*/ 10 h 437"/>
                <a:gd name="T22" fmla="*/ 395 w 399"/>
                <a:gd name="T23"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9" h="437">
                  <a:moveTo>
                    <a:pt x="395" y="0"/>
                  </a:moveTo>
                  <a:lnTo>
                    <a:pt x="0" y="396"/>
                  </a:lnTo>
                  <a:lnTo>
                    <a:pt x="2" y="407"/>
                  </a:lnTo>
                  <a:lnTo>
                    <a:pt x="5" y="416"/>
                  </a:lnTo>
                  <a:lnTo>
                    <a:pt x="5" y="426"/>
                  </a:lnTo>
                  <a:lnTo>
                    <a:pt x="2" y="436"/>
                  </a:lnTo>
                  <a:lnTo>
                    <a:pt x="394" y="46"/>
                  </a:lnTo>
                  <a:lnTo>
                    <a:pt x="396" y="33"/>
                  </a:lnTo>
                  <a:lnTo>
                    <a:pt x="398" y="26"/>
                  </a:lnTo>
                  <a:lnTo>
                    <a:pt x="398" y="20"/>
                  </a:lnTo>
                  <a:lnTo>
                    <a:pt x="398" y="10"/>
                  </a:lnTo>
                  <a:lnTo>
                    <a:pt x="395" y="0"/>
                  </a:lnTo>
                </a:path>
              </a:pathLst>
            </a:custGeom>
            <a:solidFill>
              <a:srgbClr val="B6B6B6"/>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47" name="Freeform 131"/>
            <p:cNvSpPr>
              <a:spLocks/>
            </p:cNvSpPr>
            <p:nvPr/>
          </p:nvSpPr>
          <p:spPr bwMode="auto">
            <a:xfrm>
              <a:off x="2974" y="2259"/>
              <a:ext cx="403" cy="440"/>
            </a:xfrm>
            <a:custGeom>
              <a:avLst/>
              <a:gdLst>
                <a:gd name="T0" fmla="*/ 400 w 403"/>
                <a:gd name="T1" fmla="*/ 0 h 440"/>
                <a:gd name="T2" fmla="*/ 0 w 403"/>
                <a:gd name="T3" fmla="*/ 400 h 440"/>
                <a:gd name="T4" fmla="*/ 2 w 403"/>
                <a:gd name="T5" fmla="*/ 410 h 440"/>
                <a:gd name="T6" fmla="*/ 5 w 403"/>
                <a:gd name="T7" fmla="*/ 419 h 440"/>
                <a:gd name="T8" fmla="*/ 5 w 403"/>
                <a:gd name="T9" fmla="*/ 430 h 440"/>
                <a:gd name="T10" fmla="*/ 2 w 403"/>
                <a:gd name="T11" fmla="*/ 439 h 440"/>
                <a:gd name="T12" fmla="*/ 398 w 403"/>
                <a:gd name="T13" fmla="*/ 46 h 440"/>
                <a:gd name="T14" fmla="*/ 401 w 403"/>
                <a:gd name="T15" fmla="*/ 33 h 440"/>
                <a:gd name="T16" fmla="*/ 402 w 403"/>
                <a:gd name="T17" fmla="*/ 26 h 440"/>
                <a:gd name="T18" fmla="*/ 402 w 403"/>
                <a:gd name="T19" fmla="*/ 20 h 440"/>
                <a:gd name="T20" fmla="*/ 402 w 403"/>
                <a:gd name="T21" fmla="*/ 10 h 440"/>
                <a:gd name="T22" fmla="*/ 400 w 403"/>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440">
                  <a:moveTo>
                    <a:pt x="400" y="0"/>
                  </a:moveTo>
                  <a:lnTo>
                    <a:pt x="0" y="400"/>
                  </a:lnTo>
                  <a:lnTo>
                    <a:pt x="2" y="410"/>
                  </a:lnTo>
                  <a:lnTo>
                    <a:pt x="5" y="419"/>
                  </a:lnTo>
                  <a:lnTo>
                    <a:pt x="5" y="430"/>
                  </a:lnTo>
                  <a:lnTo>
                    <a:pt x="2" y="439"/>
                  </a:lnTo>
                  <a:lnTo>
                    <a:pt x="398" y="46"/>
                  </a:lnTo>
                  <a:lnTo>
                    <a:pt x="401" y="33"/>
                  </a:lnTo>
                  <a:lnTo>
                    <a:pt x="402" y="26"/>
                  </a:lnTo>
                  <a:lnTo>
                    <a:pt x="402" y="20"/>
                  </a:lnTo>
                  <a:lnTo>
                    <a:pt x="402" y="10"/>
                  </a:lnTo>
                  <a:lnTo>
                    <a:pt x="40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48" name="Freeform 132"/>
            <p:cNvSpPr>
              <a:spLocks/>
            </p:cNvSpPr>
            <p:nvPr/>
          </p:nvSpPr>
          <p:spPr bwMode="auto">
            <a:xfrm>
              <a:off x="3011" y="1656"/>
              <a:ext cx="120" cy="41"/>
            </a:xfrm>
            <a:custGeom>
              <a:avLst/>
              <a:gdLst>
                <a:gd name="T0" fmla="*/ 0 w 120"/>
                <a:gd name="T1" fmla="*/ 24 h 41"/>
                <a:gd name="T2" fmla="*/ 18 w 120"/>
                <a:gd name="T3" fmla="*/ 0 h 41"/>
                <a:gd name="T4" fmla="*/ 119 w 120"/>
                <a:gd name="T5" fmla="*/ 14 h 41"/>
                <a:gd name="T6" fmla="*/ 101 w 120"/>
                <a:gd name="T7" fmla="*/ 40 h 41"/>
                <a:gd name="T8" fmla="*/ 0 w 120"/>
                <a:gd name="T9" fmla="*/ 24 h 41"/>
              </a:gdLst>
              <a:ahLst/>
              <a:cxnLst>
                <a:cxn ang="0">
                  <a:pos x="T0" y="T1"/>
                </a:cxn>
                <a:cxn ang="0">
                  <a:pos x="T2" y="T3"/>
                </a:cxn>
                <a:cxn ang="0">
                  <a:pos x="T4" y="T5"/>
                </a:cxn>
                <a:cxn ang="0">
                  <a:pos x="T6" y="T7"/>
                </a:cxn>
                <a:cxn ang="0">
                  <a:pos x="T8" y="T9"/>
                </a:cxn>
              </a:cxnLst>
              <a:rect l="0" t="0" r="r" b="b"/>
              <a:pathLst>
                <a:path w="120" h="41">
                  <a:moveTo>
                    <a:pt x="0" y="24"/>
                  </a:moveTo>
                  <a:lnTo>
                    <a:pt x="18" y="0"/>
                  </a:lnTo>
                  <a:lnTo>
                    <a:pt x="119" y="14"/>
                  </a:lnTo>
                  <a:lnTo>
                    <a:pt x="101" y="40"/>
                  </a:lnTo>
                  <a:lnTo>
                    <a:pt x="0" y="24"/>
                  </a:lnTo>
                </a:path>
              </a:pathLst>
            </a:custGeom>
            <a:solidFill>
              <a:srgbClr val="C2C2C2"/>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49" name="Freeform 133"/>
            <p:cNvSpPr>
              <a:spLocks/>
            </p:cNvSpPr>
            <p:nvPr/>
          </p:nvSpPr>
          <p:spPr bwMode="auto">
            <a:xfrm>
              <a:off x="3011" y="1656"/>
              <a:ext cx="125" cy="44"/>
            </a:xfrm>
            <a:custGeom>
              <a:avLst/>
              <a:gdLst>
                <a:gd name="T0" fmla="*/ 0 w 125"/>
                <a:gd name="T1" fmla="*/ 25 h 44"/>
                <a:gd name="T2" fmla="*/ 19 w 125"/>
                <a:gd name="T3" fmla="*/ 0 h 44"/>
                <a:gd name="T4" fmla="*/ 124 w 125"/>
                <a:gd name="T5" fmla="*/ 15 h 44"/>
                <a:gd name="T6" fmla="*/ 104 w 125"/>
                <a:gd name="T7" fmla="*/ 43 h 44"/>
                <a:gd name="T8" fmla="*/ 0 w 125"/>
                <a:gd name="T9" fmla="*/ 25 h 44"/>
              </a:gdLst>
              <a:ahLst/>
              <a:cxnLst>
                <a:cxn ang="0">
                  <a:pos x="T0" y="T1"/>
                </a:cxn>
                <a:cxn ang="0">
                  <a:pos x="T2" y="T3"/>
                </a:cxn>
                <a:cxn ang="0">
                  <a:pos x="T4" y="T5"/>
                </a:cxn>
                <a:cxn ang="0">
                  <a:pos x="T6" y="T7"/>
                </a:cxn>
                <a:cxn ang="0">
                  <a:pos x="T8" y="T9"/>
                </a:cxn>
              </a:cxnLst>
              <a:rect l="0" t="0" r="r" b="b"/>
              <a:pathLst>
                <a:path w="125" h="44">
                  <a:moveTo>
                    <a:pt x="0" y="25"/>
                  </a:moveTo>
                  <a:lnTo>
                    <a:pt x="19" y="0"/>
                  </a:lnTo>
                  <a:lnTo>
                    <a:pt x="124" y="15"/>
                  </a:lnTo>
                  <a:lnTo>
                    <a:pt x="104" y="43"/>
                  </a:lnTo>
                  <a:lnTo>
                    <a:pt x="0" y="25"/>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50" name="Freeform 134"/>
            <p:cNvSpPr>
              <a:spLocks/>
            </p:cNvSpPr>
            <p:nvPr/>
          </p:nvSpPr>
          <p:spPr bwMode="auto">
            <a:xfrm>
              <a:off x="3007" y="1682"/>
              <a:ext cx="106" cy="46"/>
            </a:xfrm>
            <a:custGeom>
              <a:avLst/>
              <a:gdLst>
                <a:gd name="T0" fmla="*/ 3 w 106"/>
                <a:gd name="T1" fmla="*/ 0 h 46"/>
                <a:gd name="T2" fmla="*/ 105 w 106"/>
                <a:gd name="T3" fmla="*/ 16 h 46"/>
                <a:gd name="T4" fmla="*/ 102 w 106"/>
                <a:gd name="T5" fmla="*/ 45 h 46"/>
                <a:gd name="T6" fmla="*/ 0 w 106"/>
                <a:gd name="T7" fmla="*/ 28 h 46"/>
                <a:gd name="T8" fmla="*/ 3 w 106"/>
                <a:gd name="T9" fmla="*/ 0 h 46"/>
              </a:gdLst>
              <a:ahLst/>
              <a:cxnLst>
                <a:cxn ang="0">
                  <a:pos x="T0" y="T1"/>
                </a:cxn>
                <a:cxn ang="0">
                  <a:pos x="T2" y="T3"/>
                </a:cxn>
                <a:cxn ang="0">
                  <a:pos x="T4" y="T5"/>
                </a:cxn>
                <a:cxn ang="0">
                  <a:pos x="T6" y="T7"/>
                </a:cxn>
                <a:cxn ang="0">
                  <a:pos x="T8" y="T9"/>
                </a:cxn>
              </a:cxnLst>
              <a:rect l="0" t="0" r="r" b="b"/>
              <a:pathLst>
                <a:path w="106" h="46">
                  <a:moveTo>
                    <a:pt x="3" y="0"/>
                  </a:moveTo>
                  <a:lnTo>
                    <a:pt x="105" y="16"/>
                  </a:lnTo>
                  <a:lnTo>
                    <a:pt x="102" y="45"/>
                  </a:lnTo>
                  <a:lnTo>
                    <a:pt x="0" y="28"/>
                  </a:lnTo>
                  <a:lnTo>
                    <a:pt x="3" y="0"/>
                  </a:lnTo>
                </a:path>
              </a:pathLst>
            </a:custGeom>
            <a:solidFill>
              <a:srgbClr val="929292"/>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51" name="Freeform 135"/>
            <p:cNvSpPr>
              <a:spLocks/>
            </p:cNvSpPr>
            <p:nvPr/>
          </p:nvSpPr>
          <p:spPr bwMode="auto">
            <a:xfrm>
              <a:off x="3007" y="1682"/>
              <a:ext cx="109" cy="50"/>
            </a:xfrm>
            <a:custGeom>
              <a:avLst/>
              <a:gdLst>
                <a:gd name="T0" fmla="*/ 3 w 109"/>
                <a:gd name="T1" fmla="*/ 0 h 50"/>
                <a:gd name="T2" fmla="*/ 108 w 109"/>
                <a:gd name="T3" fmla="*/ 17 h 50"/>
                <a:gd name="T4" fmla="*/ 106 w 109"/>
                <a:gd name="T5" fmla="*/ 49 h 50"/>
                <a:gd name="T6" fmla="*/ 0 w 109"/>
                <a:gd name="T7" fmla="*/ 31 h 50"/>
                <a:gd name="T8" fmla="*/ 3 w 109"/>
                <a:gd name="T9" fmla="*/ 0 h 50"/>
              </a:gdLst>
              <a:ahLst/>
              <a:cxnLst>
                <a:cxn ang="0">
                  <a:pos x="T0" y="T1"/>
                </a:cxn>
                <a:cxn ang="0">
                  <a:pos x="T2" y="T3"/>
                </a:cxn>
                <a:cxn ang="0">
                  <a:pos x="T4" y="T5"/>
                </a:cxn>
                <a:cxn ang="0">
                  <a:pos x="T6" y="T7"/>
                </a:cxn>
                <a:cxn ang="0">
                  <a:pos x="T8" y="T9"/>
                </a:cxn>
              </a:cxnLst>
              <a:rect l="0" t="0" r="r" b="b"/>
              <a:pathLst>
                <a:path w="109" h="50">
                  <a:moveTo>
                    <a:pt x="3" y="0"/>
                  </a:moveTo>
                  <a:lnTo>
                    <a:pt x="108" y="17"/>
                  </a:lnTo>
                  <a:lnTo>
                    <a:pt x="106" y="49"/>
                  </a:lnTo>
                  <a:lnTo>
                    <a:pt x="0" y="31"/>
                  </a:lnTo>
                  <a:lnTo>
                    <a:pt x="3"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52" name="Freeform 136"/>
            <p:cNvSpPr>
              <a:spLocks/>
            </p:cNvSpPr>
            <p:nvPr/>
          </p:nvSpPr>
          <p:spPr bwMode="auto">
            <a:xfrm>
              <a:off x="3136" y="1675"/>
              <a:ext cx="120" cy="42"/>
            </a:xfrm>
            <a:custGeom>
              <a:avLst/>
              <a:gdLst>
                <a:gd name="T0" fmla="*/ 0 w 120"/>
                <a:gd name="T1" fmla="*/ 24 h 42"/>
                <a:gd name="T2" fmla="*/ 18 w 120"/>
                <a:gd name="T3" fmla="*/ 0 h 42"/>
                <a:gd name="T4" fmla="*/ 119 w 120"/>
                <a:gd name="T5" fmla="*/ 15 h 42"/>
                <a:gd name="T6" fmla="*/ 101 w 120"/>
                <a:gd name="T7" fmla="*/ 41 h 42"/>
                <a:gd name="T8" fmla="*/ 0 w 120"/>
                <a:gd name="T9" fmla="*/ 24 h 42"/>
              </a:gdLst>
              <a:ahLst/>
              <a:cxnLst>
                <a:cxn ang="0">
                  <a:pos x="T0" y="T1"/>
                </a:cxn>
                <a:cxn ang="0">
                  <a:pos x="T2" y="T3"/>
                </a:cxn>
                <a:cxn ang="0">
                  <a:pos x="T4" y="T5"/>
                </a:cxn>
                <a:cxn ang="0">
                  <a:pos x="T6" y="T7"/>
                </a:cxn>
                <a:cxn ang="0">
                  <a:pos x="T8" y="T9"/>
                </a:cxn>
              </a:cxnLst>
              <a:rect l="0" t="0" r="r" b="b"/>
              <a:pathLst>
                <a:path w="120" h="42">
                  <a:moveTo>
                    <a:pt x="0" y="24"/>
                  </a:moveTo>
                  <a:lnTo>
                    <a:pt x="18" y="0"/>
                  </a:lnTo>
                  <a:lnTo>
                    <a:pt x="119" y="15"/>
                  </a:lnTo>
                  <a:lnTo>
                    <a:pt x="101" y="41"/>
                  </a:lnTo>
                  <a:lnTo>
                    <a:pt x="0" y="24"/>
                  </a:lnTo>
                </a:path>
              </a:pathLst>
            </a:custGeom>
            <a:solidFill>
              <a:srgbClr val="C2C2C2"/>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53" name="Freeform 137"/>
            <p:cNvSpPr>
              <a:spLocks/>
            </p:cNvSpPr>
            <p:nvPr/>
          </p:nvSpPr>
          <p:spPr bwMode="auto">
            <a:xfrm>
              <a:off x="3136" y="1675"/>
              <a:ext cx="124" cy="45"/>
            </a:xfrm>
            <a:custGeom>
              <a:avLst/>
              <a:gdLst>
                <a:gd name="T0" fmla="*/ 0 w 124"/>
                <a:gd name="T1" fmla="*/ 26 h 45"/>
                <a:gd name="T2" fmla="*/ 19 w 124"/>
                <a:gd name="T3" fmla="*/ 0 h 45"/>
                <a:gd name="T4" fmla="*/ 123 w 124"/>
                <a:gd name="T5" fmla="*/ 16 h 45"/>
                <a:gd name="T6" fmla="*/ 104 w 124"/>
                <a:gd name="T7" fmla="*/ 44 h 45"/>
                <a:gd name="T8" fmla="*/ 0 w 124"/>
                <a:gd name="T9" fmla="*/ 26 h 45"/>
              </a:gdLst>
              <a:ahLst/>
              <a:cxnLst>
                <a:cxn ang="0">
                  <a:pos x="T0" y="T1"/>
                </a:cxn>
                <a:cxn ang="0">
                  <a:pos x="T2" y="T3"/>
                </a:cxn>
                <a:cxn ang="0">
                  <a:pos x="T4" y="T5"/>
                </a:cxn>
                <a:cxn ang="0">
                  <a:pos x="T6" y="T7"/>
                </a:cxn>
                <a:cxn ang="0">
                  <a:pos x="T8" y="T9"/>
                </a:cxn>
              </a:cxnLst>
              <a:rect l="0" t="0" r="r" b="b"/>
              <a:pathLst>
                <a:path w="124" h="45">
                  <a:moveTo>
                    <a:pt x="0" y="26"/>
                  </a:moveTo>
                  <a:lnTo>
                    <a:pt x="19" y="0"/>
                  </a:lnTo>
                  <a:lnTo>
                    <a:pt x="123" y="16"/>
                  </a:lnTo>
                  <a:lnTo>
                    <a:pt x="104" y="44"/>
                  </a:lnTo>
                  <a:lnTo>
                    <a:pt x="0" y="26"/>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54" name="Freeform 138"/>
            <p:cNvSpPr>
              <a:spLocks/>
            </p:cNvSpPr>
            <p:nvPr/>
          </p:nvSpPr>
          <p:spPr bwMode="auto">
            <a:xfrm>
              <a:off x="3131" y="1702"/>
              <a:ext cx="107" cy="46"/>
            </a:xfrm>
            <a:custGeom>
              <a:avLst/>
              <a:gdLst>
                <a:gd name="T0" fmla="*/ 4 w 107"/>
                <a:gd name="T1" fmla="*/ 0 h 46"/>
                <a:gd name="T2" fmla="*/ 106 w 107"/>
                <a:gd name="T3" fmla="*/ 16 h 46"/>
                <a:gd name="T4" fmla="*/ 103 w 107"/>
                <a:gd name="T5" fmla="*/ 45 h 46"/>
                <a:gd name="T6" fmla="*/ 0 w 107"/>
                <a:gd name="T7" fmla="*/ 28 h 46"/>
                <a:gd name="T8" fmla="*/ 4 w 107"/>
                <a:gd name="T9" fmla="*/ 0 h 46"/>
              </a:gdLst>
              <a:ahLst/>
              <a:cxnLst>
                <a:cxn ang="0">
                  <a:pos x="T0" y="T1"/>
                </a:cxn>
                <a:cxn ang="0">
                  <a:pos x="T2" y="T3"/>
                </a:cxn>
                <a:cxn ang="0">
                  <a:pos x="T4" y="T5"/>
                </a:cxn>
                <a:cxn ang="0">
                  <a:pos x="T6" y="T7"/>
                </a:cxn>
                <a:cxn ang="0">
                  <a:pos x="T8" y="T9"/>
                </a:cxn>
              </a:cxnLst>
              <a:rect l="0" t="0" r="r" b="b"/>
              <a:pathLst>
                <a:path w="107" h="46">
                  <a:moveTo>
                    <a:pt x="4" y="0"/>
                  </a:moveTo>
                  <a:lnTo>
                    <a:pt x="106" y="16"/>
                  </a:lnTo>
                  <a:lnTo>
                    <a:pt x="103" y="45"/>
                  </a:lnTo>
                  <a:lnTo>
                    <a:pt x="0" y="28"/>
                  </a:lnTo>
                  <a:lnTo>
                    <a:pt x="4" y="0"/>
                  </a:lnTo>
                </a:path>
              </a:pathLst>
            </a:custGeom>
            <a:solidFill>
              <a:srgbClr val="929292"/>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55" name="Freeform 139"/>
            <p:cNvSpPr>
              <a:spLocks/>
            </p:cNvSpPr>
            <p:nvPr/>
          </p:nvSpPr>
          <p:spPr bwMode="auto">
            <a:xfrm>
              <a:off x="3130" y="1702"/>
              <a:ext cx="110" cy="49"/>
            </a:xfrm>
            <a:custGeom>
              <a:avLst/>
              <a:gdLst>
                <a:gd name="T0" fmla="*/ 4 w 110"/>
                <a:gd name="T1" fmla="*/ 0 h 49"/>
                <a:gd name="T2" fmla="*/ 109 w 110"/>
                <a:gd name="T3" fmla="*/ 17 h 49"/>
                <a:gd name="T4" fmla="*/ 106 w 110"/>
                <a:gd name="T5" fmla="*/ 48 h 49"/>
                <a:gd name="T6" fmla="*/ 0 w 110"/>
                <a:gd name="T7" fmla="*/ 30 h 49"/>
                <a:gd name="T8" fmla="*/ 4 w 110"/>
                <a:gd name="T9" fmla="*/ 0 h 49"/>
              </a:gdLst>
              <a:ahLst/>
              <a:cxnLst>
                <a:cxn ang="0">
                  <a:pos x="T0" y="T1"/>
                </a:cxn>
                <a:cxn ang="0">
                  <a:pos x="T2" y="T3"/>
                </a:cxn>
                <a:cxn ang="0">
                  <a:pos x="T4" y="T5"/>
                </a:cxn>
                <a:cxn ang="0">
                  <a:pos x="T6" y="T7"/>
                </a:cxn>
                <a:cxn ang="0">
                  <a:pos x="T8" y="T9"/>
                </a:cxn>
              </a:cxnLst>
              <a:rect l="0" t="0" r="r" b="b"/>
              <a:pathLst>
                <a:path w="110" h="49">
                  <a:moveTo>
                    <a:pt x="4" y="0"/>
                  </a:moveTo>
                  <a:lnTo>
                    <a:pt x="109" y="17"/>
                  </a:lnTo>
                  <a:lnTo>
                    <a:pt x="106" y="48"/>
                  </a:lnTo>
                  <a:lnTo>
                    <a:pt x="0" y="30"/>
                  </a:lnTo>
                  <a:lnTo>
                    <a:pt x="4"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56" name="Freeform 140"/>
            <p:cNvSpPr>
              <a:spLocks/>
            </p:cNvSpPr>
            <p:nvPr/>
          </p:nvSpPr>
          <p:spPr bwMode="auto">
            <a:xfrm>
              <a:off x="3256" y="1696"/>
              <a:ext cx="28" cy="57"/>
            </a:xfrm>
            <a:custGeom>
              <a:avLst/>
              <a:gdLst>
                <a:gd name="T0" fmla="*/ 0 w 28"/>
                <a:gd name="T1" fmla="*/ 56 h 57"/>
                <a:gd name="T2" fmla="*/ 2 w 28"/>
                <a:gd name="T3" fmla="*/ 24 h 57"/>
                <a:gd name="T4" fmla="*/ 19 w 28"/>
                <a:gd name="T5" fmla="*/ 0 h 57"/>
                <a:gd name="T6" fmla="*/ 27 w 28"/>
                <a:gd name="T7" fmla="*/ 8 h 57"/>
                <a:gd name="T8" fmla="*/ 27 w 28"/>
                <a:gd name="T9" fmla="*/ 22 h 57"/>
                <a:gd name="T10" fmla="*/ 15 w 28"/>
                <a:gd name="T11" fmla="*/ 29 h 57"/>
                <a:gd name="T12" fmla="*/ 14 w 28"/>
                <a:gd name="T13" fmla="*/ 50 h 57"/>
                <a:gd name="T14" fmla="*/ 0 w 28"/>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57">
                  <a:moveTo>
                    <a:pt x="0" y="56"/>
                  </a:moveTo>
                  <a:lnTo>
                    <a:pt x="2" y="24"/>
                  </a:lnTo>
                  <a:lnTo>
                    <a:pt x="19" y="0"/>
                  </a:lnTo>
                  <a:lnTo>
                    <a:pt x="27" y="8"/>
                  </a:lnTo>
                  <a:lnTo>
                    <a:pt x="27" y="22"/>
                  </a:lnTo>
                  <a:lnTo>
                    <a:pt x="15" y="29"/>
                  </a:lnTo>
                  <a:lnTo>
                    <a:pt x="14" y="50"/>
                  </a:lnTo>
                  <a:lnTo>
                    <a:pt x="0" y="56"/>
                  </a:lnTo>
                </a:path>
              </a:pathLst>
            </a:custGeom>
            <a:solidFill>
              <a:srgbClr val="959595"/>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57" name="Freeform 141"/>
            <p:cNvSpPr>
              <a:spLocks/>
            </p:cNvSpPr>
            <p:nvPr/>
          </p:nvSpPr>
          <p:spPr bwMode="auto">
            <a:xfrm>
              <a:off x="3256" y="1696"/>
              <a:ext cx="32" cy="61"/>
            </a:xfrm>
            <a:custGeom>
              <a:avLst/>
              <a:gdLst>
                <a:gd name="T0" fmla="*/ 0 w 32"/>
                <a:gd name="T1" fmla="*/ 60 h 61"/>
                <a:gd name="T2" fmla="*/ 2 w 32"/>
                <a:gd name="T3" fmla="*/ 25 h 61"/>
                <a:gd name="T4" fmla="*/ 22 w 32"/>
                <a:gd name="T5" fmla="*/ 0 h 61"/>
                <a:gd name="T6" fmla="*/ 31 w 32"/>
                <a:gd name="T7" fmla="*/ 9 h 61"/>
                <a:gd name="T8" fmla="*/ 31 w 32"/>
                <a:gd name="T9" fmla="*/ 23 h 61"/>
                <a:gd name="T10" fmla="*/ 18 w 32"/>
                <a:gd name="T11" fmla="*/ 31 h 61"/>
                <a:gd name="T12" fmla="*/ 17 w 32"/>
                <a:gd name="T13" fmla="*/ 53 h 61"/>
                <a:gd name="T14" fmla="*/ 0 w 32"/>
                <a:gd name="T15" fmla="*/ 6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1">
                  <a:moveTo>
                    <a:pt x="0" y="60"/>
                  </a:moveTo>
                  <a:lnTo>
                    <a:pt x="2" y="25"/>
                  </a:lnTo>
                  <a:lnTo>
                    <a:pt x="22" y="0"/>
                  </a:lnTo>
                  <a:lnTo>
                    <a:pt x="31" y="9"/>
                  </a:lnTo>
                  <a:lnTo>
                    <a:pt x="31" y="23"/>
                  </a:lnTo>
                  <a:lnTo>
                    <a:pt x="18" y="31"/>
                  </a:lnTo>
                  <a:lnTo>
                    <a:pt x="17" y="53"/>
                  </a:lnTo>
                  <a:lnTo>
                    <a:pt x="0" y="6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58" name="Freeform 142"/>
            <p:cNvSpPr>
              <a:spLocks/>
            </p:cNvSpPr>
            <p:nvPr/>
          </p:nvSpPr>
          <p:spPr bwMode="auto">
            <a:xfrm>
              <a:off x="2983" y="1647"/>
              <a:ext cx="41" cy="73"/>
            </a:xfrm>
            <a:custGeom>
              <a:avLst/>
              <a:gdLst>
                <a:gd name="T0" fmla="*/ 22 w 41"/>
                <a:gd name="T1" fmla="*/ 0 h 73"/>
                <a:gd name="T2" fmla="*/ 0 w 41"/>
                <a:gd name="T3" fmla="*/ 30 h 73"/>
                <a:gd name="T4" fmla="*/ 0 w 41"/>
                <a:gd name="T5" fmla="*/ 68 h 73"/>
                <a:gd name="T6" fmla="*/ 17 w 41"/>
                <a:gd name="T7" fmla="*/ 72 h 73"/>
                <a:gd name="T8" fmla="*/ 17 w 41"/>
                <a:gd name="T9" fmla="*/ 35 h 73"/>
                <a:gd name="T10" fmla="*/ 40 w 41"/>
                <a:gd name="T11" fmla="*/ 4 h 73"/>
                <a:gd name="T12" fmla="*/ 22 w 4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41" h="73">
                  <a:moveTo>
                    <a:pt x="22" y="0"/>
                  </a:moveTo>
                  <a:lnTo>
                    <a:pt x="0" y="30"/>
                  </a:lnTo>
                  <a:lnTo>
                    <a:pt x="0" y="68"/>
                  </a:lnTo>
                  <a:lnTo>
                    <a:pt x="17" y="72"/>
                  </a:lnTo>
                  <a:lnTo>
                    <a:pt x="17" y="35"/>
                  </a:lnTo>
                  <a:lnTo>
                    <a:pt x="40" y="4"/>
                  </a:lnTo>
                  <a:lnTo>
                    <a:pt x="22" y="0"/>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59" name="Freeform 143"/>
            <p:cNvSpPr>
              <a:spLocks/>
            </p:cNvSpPr>
            <p:nvPr/>
          </p:nvSpPr>
          <p:spPr bwMode="auto">
            <a:xfrm>
              <a:off x="2983" y="1647"/>
              <a:ext cx="46" cy="77"/>
            </a:xfrm>
            <a:custGeom>
              <a:avLst/>
              <a:gdLst>
                <a:gd name="T0" fmla="*/ 24 w 46"/>
                <a:gd name="T1" fmla="*/ 0 h 77"/>
                <a:gd name="T2" fmla="*/ 0 w 46"/>
                <a:gd name="T3" fmla="*/ 32 h 77"/>
                <a:gd name="T4" fmla="*/ 0 w 46"/>
                <a:gd name="T5" fmla="*/ 72 h 77"/>
                <a:gd name="T6" fmla="*/ 18 w 46"/>
                <a:gd name="T7" fmla="*/ 76 h 77"/>
                <a:gd name="T8" fmla="*/ 18 w 46"/>
                <a:gd name="T9" fmla="*/ 36 h 77"/>
                <a:gd name="T10" fmla="*/ 45 w 46"/>
                <a:gd name="T11" fmla="*/ 4 h 77"/>
                <a:gd name="T12" fmla="*/ 24 w 4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46" h="77">
                  <a:moveTo>
                    <a:pt x="24" y="0"/>
                  </a:moveTo>
                  <a:lnTo>
                    <a:pt x="0" y="32"/>
                  </a:lnTo>
                  <a:lnTo>
                    <a:pt x="0" y="72"/>
                  </a:lnTo>
                  <a:lnTo>
                    <a:pt x="18" y="76"/>
                  </a:lnTo>
                  <a:lnTo>
                    <a:pt x="18" y="36"/>
                  </a:lnTo>
                  <a:lnTo>
                    <a:pt x="45" y="4"/>
                  </a:lnTo>
                  <a:lnTo>
                    <a:pt x="24"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60" name="Freeform 144"/>
            <p:cNvSpPr>
              <a:spLocks/>
            </p:cNvSpPr>
            <p:nvPr/>
          </p:nvSpPr>
          <p:spPr bwMode="auto">
            <a:xfrm>
              <a:off x="3002" y="1682"/>
              <a:ext cx="17" cy="38"/>
            </a:xfrm>
            <a:custGeom>
              <a:avLst/>
              <a:gdLst>
                <a:gd name="T0" fmla="*/ 0 w 17"/>
                <a:gd name="T1" fmla="*/ 1 h 38"/>
                <a:gd name="T2" fmla="*/ 16 w 17"/>
                <a:gd name="T3" fmla="*/ 0 h 38"/>
                <a:gd name="T4" fmla="*/ 16 w 17"/>
                <a:gd name="T5" fmla="*/ 34 h 38"/>
                <a:gd name="T6" fmla="*/ 0 w 17"/>
                <a:gd name="T7" fmla="*/ 37 h 38"/>
                <a:gd name="T8" fmla="*/ 0 w 17"/>
                <a:gd name="T9" fmla="*/ 1 h 38"/>
              </a:gdLst>
              <a:ahLst/>
              <a:cxnLst>
                <a:cxn ang="0">
                  <a:pos x="T0" y="T1"/>
                </a:cxn>
                <a:cxn ang="0">
                  <a:pos x="T2" y="T3"/>
                </a:cxn>
                <a:cxn ang="0">
                  <a:pos x="T4" y="T5"/>
                </a:cxn>
                <a:cxn ang="0">
                  <a:pos x="T6" y="T7"/>
                </a:cxn>
                <a:cxn ang="0">
                  <a:pos x="T8" y="T9"/>
                </a:cxn>
              </a:cxnLst>
              <a:rect l="0" t="0" r="r" b="b"/>
              <a:pathLst>
                <a:path w="17" h="38">
                  <a:moveTo>
                    <a:pt x="0" y="1"/>
                  </a:moveTo>
                  <a:lnTo>
                    <a:pt x="16" y="0"/>
                  </a:lnTo>
                  <a:lnTo>
                    <a:pt x="16" y="34"/>
                  </a:lnTo>
                  <a:lnTo>
                    <a:pt x="0" y="37"/>
                  </a:lnTo>
                  <a:lnTo>
                    <a:pt x="0" y="1"/>
                  </a:lnTo>
                </a:path>
              </a:pathLst>
            </a:custGeom>
            <a:solidFill>
              <a:srgbClr val="BABABA"/>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61" name="Freeform 145"/>
            <p:cNvSpPr>
              <a:spLocks/>
            </p:cNvSpPr>
            <p:nvPr/>
          </p:nvSpPr>
          <p:spPr bwMode="auto">
            <a:xfrm>
              <a:off x="3002" y="1682"/>
              <a:ext cx="17" cy="42"/>
            </a:xfrm>
            <a:custGeom>
              <a:avLst/>
              <a:gdLst>
                <a:gd name="T0" fmla="*/ 0 w 17"/>
                <a:gd name="T1" fmla="*/ 1 h 42"/>
                <a:gd name="T2" fmla="*/ 16 w 17"/>
                <a:gd name="T3" fmla="*/ 0 h 42"/>
                <a:gd name="T4" fmla="*/ 16 w 17"/>
                <a:gd name="T5" fmla="*/ 38 h 42"/>
                <a:gd name="T6" fmla="*/ 0 w 17"/>
                <a:gd name="T7" fmla="*/ 41 h 42"/>
                <a:gd name="T8" fmla="*/ 0 w 17"/>
                <a:gd name="T9" fmla="*/ 1 h 42"/>
              </a:gdLst>
              <a:ahLst/>
              <a:cxnLst>
                <a:cxn ang="0">
                  <a:pos x="T0" y="T1"/>
                </a:cxn>
                <a:cxn ang="0">
                  <a:pos x="T2" y="T3"/>
                </a:cxn>
                <a:cxn ang="0">
                  <a:pos x="T4" y="T5"/>
                </a:cxn>
                <a:cxn ang="0">
                  <a:pos x="T6" y="T7"/>
                </a:cxn>
                <a:cxn ang="0">
                  <a:pos x="T8" y="T9"/>
                </a:cxn>
              </a:cxnLst>
              <a:rect l="0" t="0" r="r" b="b"/>
              <a:pathLst>
                <a:path w="17" h="42">
                  <a:moveTo>
                    <a:pt x="0" y="1"/>
                  </a:moveTo>
                  <a:lnTo>
                    <a:pt x="16" y="0"/>
                  </a:lnTo>
                  <a:lnTo>
                    <a:pt x="16" y="38"/>
                  </a:lnTo>
                  <a:lnTo>
                    <a:pt x="0" y="41"/>
                  </a:lnTo>
                  <a:lnTo>
                    <a:pt x="0" y="1"/>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62" name="Freeform 146"/>
            <p:cNvSpPr>
              <a:spLocks/>
            </p:cNvSpPr>
            <p:nvPr/>
          </p:nvSpPr>
          <p:spPr bwMode="auto">
            <a:xfrm>
              <a:off x="3001" y="1651"/>
              <a:ext cx="26" cy="30"/>
            </a:xfrm>
            <a:custGeom>
              <a:avLst/>
              <a:gdLst>
                <a:gd name="T0" fmla="*/ 22 w 26"/>
                <a:gd name="T1" fmla="*/ 0 h 30"/>
                <a:gd name="T2" fmla="*/ 0 w 26"/>
                <a:gd name="T3" fmla="*/ 29 h 30"/>
                <a:gd name="T4" fmla="*/ 7 w 26"/>
                <a:gd name="T5" fmla="*/ 27 h 30"/>
                <a:gd name="T6" fmla="*/ 25 w 26"/>
                <a:gd name="T7" fmla="*/ 4 h 30"/>
                <a:gd name="T8" fmla="*/ 22 w 26"/>
                <a:gd name="T9" fmla="*/ 0 h 30"/>
              </a:gdLst>
              <a:ahLst/>
              <a:cxnLst>
                <a:cxn ang="0">
                  <a:pos x="T0" y="T1"/>
                </a:cxn>
                <a:cxn ang="0">
                  <a:pos x="T2" y="T3"/>
                </a:cxn>
                <a:cxn ang="0">
                  <a:pos x="T4" y="T5"/>
                </a:cxn>
                <a:cxn ang="0">
                  <a:pos x="T6" y="T7"/>
                </a:cxn>
                <a:cxn ang="0">
                  <a:pos x="T8" y="T9"/>
                </a:cxn>
              </a:cxnLst>
              <a:rect l="0" t="0" r="r" b="b"/>
              <a:pathLst>
                <a:path w="26" h="30">
                  <a:moveTo>
                    <a:pt x="22" y="0"/>
                  </a:moveTo>
                  <a:lnTo>
                    <a:pt x="0" y="29"/>
                  </a:lnTo>
                  <a:lnTo>
                    <a:pt x="7" y="27"/>
                  </a:lnTo>
                  <a:lnTo>
                    <a:pt x="25" y="4"/>
                  </a:lnTo>
                  <a:lnTo>
                    <a:pt x="22" y="0"/>
                  </a:lnTo>
                </a:path>
              </a:pathLst>
            </a:custGeom>
            <a:solidFill>
              <a:srgbClr val="E0E0E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63" name="Freeform 147"/>
            <p:cNvSpPr>
              <a:spLocks/>
            </p:cNvSpPr>
            <p:nvPr/>
          </p:nvSpPr>
          <p:spPr bwMode="auto">
            <a:xfrm>
              <a:off x="3001" y="1651"/>
              <a:ext cx="28" cy="33"/>
            </a:xfrm>
            <a:custGeom>
              <a:avLst/>
              <a:gdLst>
                <a:gd name="T0" fmla="*/ 24 w 28"/>
                <a:gd name="T1" fmla="*/ 0 h 33"/>
                <a:gd name="T2" fmla="*/ 0 w 28"/>
                <a:gd name="T3" fmla="*/ 32 h 33"/>
                <a:gd name="T4" fmla="*/ 7 w 28"/>
                <a:gd name="T5" fmla="*/ 30 h 33"/>
                <a:gd name="T6" fmla="*/ 27 w 28"/>
                <a:gd name="T7" fmla="*/ 4 h 33"/>
                <a:gd name="T8" fmla="*/ 24 w 28"/>
                <a:gd name="T9" fmla="*/ 0 h 33"/>
              </a:gdLst>
              <a:ahLst/>
              <a:cxnLst>
                <a:cxn ang="0">
                  <a:pos x="T0" y="T1"/>
                </a:cxn>
                <a:cxn ang="0">
                  <a:pos x="T2" y="T3"/>
                </a:cxn>
                <a:cxn ang="0">
                  <a:pos x="T4" y="T5"/>
                </a:cxn>
                <a:cxn ang="0">
                  <a:pos x="T6" y="T7"/>
                </a:cxn>
                <a:cxn ang="0">
                  <a:pos x="T8" y="T9"/>
                </a:cxn>
              </a:cxnLst>
              <a:rect l="0" t="0" r="r" b="b"/>
              <a:pathLst>
                <a:path w="28" h="33">
                  <a:moveTo>
                    <a:pt x="24" y="0"/>
                  </a:moveTo>
                  <a:lnTo>
                    <a:pt x="0" y="32"/>
                  </a:lnTo>
                  <a:lnTo>
                    <a:pt x="7" y="30"/>
                  </a:lnTo>
                  <a:lnTo>
                    <a:pt x="27" y="4"/>
                  </a:lnTo>
                  <a:lnTo>
                    <a:pt x="24"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64" name="Freeform 148"/>
            <p:cNvSpPr>
              <a:spLocks/>
            </p:cNvSpPr>
            <p:nvPr/>
          </p:nvSpPr>
          <p:spPr bwMode="auto">
            <a:xfrm>
              <a:off x="3111" y="1668"/>
              <a:ext cx="41" cy="73"/>
            </a:xfrm>
            <a:custGeom>
              <a:avLst/>
              <a:gdLst>
                <a:gd name="T0" fmla="*/ 22 w 41"/>
                <a:gd name="T1" fmla="*/ 0 h 73"/>
                <a:gd name="T2" fmla="*/ 0 w 41"/>
                <a:gd name="T3" fmla="*/ 29 h 73"/>
                <a:gd name="T4" fmla="*/ 0 w 41"/>
                <a:gd name="T5" fmla="*/ 69 h 73"/>
                <a:gd name="T6" fmla="*/ 17 w 41"/>
                <a:gd name="T7" fmla="*/ 72 h 73"/>
                <a:gd name="T8" fmla="*/ 17 w 41"/>
                <a:gd name="T9" fmla="*/ 34 h 73"/>
                <a:gd name="T10" fmla="*/ 40 w 41"/>
                <a:gd name="T11" fmla="*/ 3 h 73"/>
                <a:gd name="T12" fmla="*/ 22 w 4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41" h="73">
                  <a:moveTo>
                    <a:pt x="22" y="0"/>
                  </a:moveTo>
                  <a:lnTo>
                    <a:pt x="0" y="29"/>
                  </a:lnTo>
                  <a:lnTo>
                    <a:pt x="0" y="69"/>
                  </a:lnTo>
                  <a:lnTo>
                    <a:pt x="17" y="72"/>
                  </a:lnTo>
                  <a:lnTo>
                    <a:pt x="17" y="34"/>
                  </a:lnTo>
                  <a:lnTo>
                    <a:pt x="40" y="3"/>
                  </a:lnTo>
                  <a:lnTo>
                    <a:pt x="22" y="0"/>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65" name="Freeform 149"/>
            <p:cNvSpPr>
              <a:spLocks/>
            </p:cNvSpPr>
            <p:nvPr/>
          </p:nvSpPr>
          <p:spPr bwMode="auto">
            <a:xfrm>
              <a:off x="3111" y="1668"/>
              <a:ext cx="46" cy="76"/>
            </a:xfrm>
            <a:custGeom>
              <a:avLst/>
              <a:gdLst>
                <a:gd name="T0" fmla="*/ 25 w 46"/>
                <a:gd name="T1" fmla="*/ 0 h 76"/>
                <a:gd name="T2" fmla="*/ 0 w 46"/>
                <a:gd name="T3" fmla="*/ 30 h 76"/>
                <a:gd name="T4" fmla="*/ 0 w 46"/>
                <a:gd name="T5" fmla="*/ 71 h 76"/>
                <a:gd name="T6" fmla="*/ 18 w 46"/>
                <a:gd name="T7" fmla="*/ 75 h 76"/>
                <a:gd name="T8" fmla="*/ 18 w 46"/>
                <a:gd name="T9" fmla="*/ 36 h 76"/>
                <a:gd name="T10" fmla="*/ 45 w 46"/>
                <a:gd name="T11" fmla="*/ 2 h 76"/>
                <a:gd name="T12" fmla="*/ 25 w 46"/>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46" h="76">
                  <a:moveTo>
                    <a:pt x="25" y="0"/>
                  </a:moveTo>
                  <a:lnTo>
                    <a:pt x="0" y="30"/>
                  </a:lnTo>
                  <a:lnTo>
                    <a:pt x="0" y="71"/>
                  </a:lnTo>
                  <a:lnTo>
                    <a:pt x="18" y="75"/>
                  </a:lnTo>
                  <a:lnTo>
                    <a:pt x="18" y="36"/>
                  </a:lnTo>
                  <a:lnTo>
                    <a:pt x="45" y="2"/>
                  </a:lnTo>
                  <a:lnTo>
                    <a:pt x="25"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66" name="Freeform 150"/>
            <p:cNvSpPr>
              <a:spLocks/>
            </p:cNvSpPr>
            <p:nvPr/>
          </p:nvSpPr>
          <p:spPr bwMode="auto">
            <a:xfrm>
              <a:off x="3130" y="1702"/>
              <a:ext cx="17" cy="39"/>
            </a:xfrm>
            <a:custGeom>
              <a:avLst/>
              <a:gdLst>
                <a:gd name="T0" fmla="*/ 0 w 17"/>
                <a:gd name="T1" fmla="*/ 2 h 39"/>
                <a:gd name="T2" fmla="*/ 16 w 17"/>
                <a:gd name="T3" fmla="*/ 0 h 39"/>
                <a:gd name="T4" fmla="*/ 16 w 17"/>
                <a:gd name="T5" fmla="*/ 35 h 39"/>
                <a:gd name="T6" fmla="*/ 0 w 17"/>
                <a:gd name="T7" fmla="*/ 38 h 39"/>
                <a:gd name="T8" fmla="*/ 0 w 17"/>
                <a:gd name="T9" fmla="*/ 2 h 39"/>
              </a:gdLst>
              <a:ahLst/>
              <a:cxnLst>
                <a:cxn ang="0">
                  <a:pos x="T0" y="T1"/>
                </a:cxn>
                <a:cxn ang="0">
                  <a:pos x="T2" y="T3"/>
                </a:cxn>
                <a:cxn ang="0">
                  <a:pos x="T4" y="T5"/>
                </a:cxn>
                <a:cxn ang="0">
                  <a:pos x="T6" y="T7"/>
                </a:cxn>
                <a:cxn ang="0">
                  <a:pos x="T8" y="T9"/>
                </a:cxn>
              </a:cxnLst>
              <a:rect l="0" t="0" r="r" b="b"/>
              <a:pathLst>
                <a:path w="17" h="39">
                  <a:moveTo>
                    <a:pt x="0" y="2"/>
                  </a:moveTo>
                  <a:lnTo>
                    <a:pt x="16" y="0"/>
                  </a:lnTo>
                  <a:lnTo>
                    <a:pt x="16" y="35"/>
                  </a:lnTo>
                  <a:lnTo>
                    <a:pt x="0" y="38"/>
                  </a:lnTo>
                  <a:lnTo>
                    <a:pt x="0" y="2"/>
                  </a:lnTo>
                </a:path>
              </a:pathLst>
            </a:custGeom>
            <a:solidFill>
              <a:srgbClr val="BABABA"/>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67" name="Freeform 151"/>
            <p:cNvSpPr>
              <a:spLocks/>
            </p:cNvSpPr>
            <p:nvPr/>
          </p:nvSpPr>
          <p:spPr bwMode="auto">
            <a:xfrm>
              <a:off x="3130" y="1702"/>
              <a:ext cx="17" cy="42"/>
            </a:xfrm>
            <a:custGeom>
              <a:avLst/>
              <a:gdLst>
                <a:gd name="T0" fmla="*/ 0 w 17"/>
                <a:gd name="T1" fmla="*/ 2 h 42"/>
                <a:gd name="T2" fmla="*/ 16 w 17"/>
                <a:gd name="T3" fmla="*/ 0 h 42"/>
                <a:gd name="T4" fmla="*/ 16 w 17"/>
                <a:gd name="T5" fmla="*/ 38 h 42"/>
                <a:gd name="T6" fmla="*/ 0 w 17"/>
                <a:gd name="T7" fmla="*/ 41 h 42"/>
                <a:gd name="T8" fmla="*/ 0 w 17"/>
                <a:gd name="T9" fmla="*/ 2 h 42"/>
              </a:gdLst>
              <a:ahLst/>
              <a:cxnLst>
                <a:cxn ang="0">
                  <a:pos x="T0" y="T1"/>
                </a:cxn>
                <a:cxn ang="0">
                  <a:pos x="T2" y="T3"/>
                </a:cxn>
                <a:cxn ang="0">
                  <a:pos x="T4" y="T5"/>
                </a:cxn>
                <a:cxn ang="0">
                  <a:pos x="T6" y="T7"/>
                </a:cxn>
                <a:cxn ang="0">
                  <a:pos x="T8" y="T9"/>
                </a:cxn>
              </a:cxnLst>
              <a:rect l="0" t="0" r="r" b="b"/>
              <a:pathLst>
                <a:path w="17" h="42">
                  <a:moveTo>
                    <a:pt x="0" y="2"/>
                  </a:moveTo>
                  <a:lnTo>
                    <a:pt x="16" y="0"/>
                  </a:lnTo>
                  <a:lnTo>
                    <a:pt x="16" y="38"/>
                  </a:lnTo>
                  <a:lnTo>
                    <a:pt x="0" y="41"/>
                  </a:lnTo>
                  <a:lnTo>
                    <a:pt x="0" y="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68" name="Freeform 152"/>
            <p:cNvSpPr>
              <a:spLocks/>
            </p:cNvSpPr>
            <p:nvPr/>
          </p:nvSpPr>
          <p:spPr bwMode="auto">
            <a:xfrm>
              <a:off x="3129" y="1671"/>
              <a:ext cx="25" cy="31"/>
            </a:xfrm>
            <a:custGeom>
              <a:avLst/>
              <a:gdLst>
                <a:gd name="T0" fmla="*/ 22 w 25"/>
                <a:gd name="T1" fmla="*/ 0 h 31"/>
                <a:gd name="T2" fmla="*/ 0 w 25"/>
                <a:gd name="T3" fmla="*/ 30 h 31"/>
                <a:gd name="T4" fmla="*/ 8 w 25"/>
                <a:gd name="T5" fmla="*/ 27 h 31"/>
                <a:gd name="T6" fmla="*/ 24 w 25"/>
                <a:gd name="T7" fmla="*/ 4 h 31"/>
                <a:gd name="T8" fmla="*/ 22 w 25"/>
                <a:gd name="T9" fmla="*/ 0 h 31"/>
              </a:gdLst>
              <a:ahLst/>
              <a:cxnLst>
                <a:cxn ang="0">
                  <a:pos x="T0" y="T1"/>
                </a:cxn>
                <a:cxn ang="0">
                  <a:pos x="T2" y="T3"/>
                </a:cxn>
                <a:cxn ang="0">
                  <a:pos x="T4" y="T5"/>
                </a:cxn>
                <a:cxn ang="0">
                  <a:pos x="T6" y="T7"/>
                </a:cxn>
                <a:cxn ang="0">
                  <a:pos x="T8" y="T9"/>
                </a:cxn>
              </a:cxnLst>
              <a:rect l="0" t="0" r="r" b="b"/>
              <a:pathLst>
                <a:path w="25" h="31">
                  <a:moveTo>
                    <a:pt x="22" y="0"/>
                  </a:moveTo>
                  <a:lnTo>
                    <a:pt x="0" y="30"/>
                  </a:lnTo>
                  <a:lnTo>
                    <a:pt x="8" y="27"/>
                  </a:lnTo>
                  <a:lnTo>
                    <a:pt x="24" y="4"/>
                  </a:lnTo>
                  <a:lnTo>
                    <a:pt x="22" y="0"/>
                  </a:lnTo>
                </a:path>
              </a:pathLst>
            </a:custGeom>
            <a:solidFill>
              <a:srgbClr val="E0E0E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69" name="Freeform 153"/>
            <p:cNvSpPr>
              <a:spLocks/>
            </p:cNvSpPr>
            <p:nvPr/>
          </p:nvSpPr>
          <p:spPr bwMode="auto">
            <a:xfrm>
              <a:off x="3128" y="1671"/>
              <a:ext cx="28" cy="34"/>
            </a:xfrm>
            <a:custGeom>
              <a:avLst/>
              <a:gdLst>
                <a:gd name="T0" fmla="*/ 25 w 28"/>
                <a:gd name="T1" fmla="*/ 0 h 34"/>
                <a:gd name="T2" fmla="*/ 0 w 28"/>
                <a:gd name="T3" fmla="*/ 33 h 34"/>
                <a:gd name="T4" fmla="*/ 9 w 28"/>
                <a:gd name="T5" fmla="*/ 30 h 34"/>
                <a:gd name="T6" fmla="*/ 27 w 28"/>
                <a:gd name="T7" fmla="*/ 5 h 34"/>
                <a:gd name="T8" fmla="*/ 25 w 28"/>
                <a:gd name="T9" fmla="*/ 0 h 34"/>
              </a:gdLst>
              <a:ahLst/>
              <a:cxnLst>
                <a:cxn ang="0">
                  <a:pos x="T0" y="T1"/>
                </a:cxn>
                <a:cxn ang="0">
                  <a:pos x="T2" y="T3"/>
                </a:cxn>
                <a:cxn ang="0">
                  <a:pos x="T4" y="T5"/>
                </a:cxn>
                <a:cxn ang="0">
                  <a:pos x="T6" y="T7"/>
                </a:cxn>
                <a:cxn ang="0">
                  <a:pos x="T8" y="T9"/>
                </a:cxn>
              </a:cxnLst>
              <a:rect l="0" t="0" r="r" b="b"/>
              <a:pathLst>
                <a:path w="28" h="34">
                  <a:moveTo>
                    <a:pt x="25" y="0"/>
                  </a:moveTo>
                  <a:lnTo>
                    <a:pt x="0" y="33"/>
                  </a:lnTo>
                  <a:lnTo>
                    <a:pt x="9" y="30"/>
                  </a:lnTo>
                  <a:lnTo>
                    <a:pt x="27" y="5"/>
                  </a:lnTo>
                  <a:lnTo>
                    <a:pt x="25"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70" name="Freeform 154"/>
            <p:cNvSpPr>
              <a:spLocks/>
            </p:cNvSpPr>
            <p:nvPr/>
          </p:nvSpPr>
          <p:spPr bwMode="auto">
            <a:xfrm>
              <a:off x="3233" y="1687"/>
              <a:ext cx="41" cy="73"/>
            </a:xfrm>
            <a:custGeom>
              <a:avLst/>
              <a:gdLst>
                <a:gd name="T0" fmla="*/ 22 w 41"/>
                <a:gd name="T1" fmla="*/ 0 h 73"/>
                <a:gd name="T2" fmla="*/ 0 w 41"/>
                <a:gd name="T3" fmla="*/ 29 h 73"/>
                <a:gd name="T4" fmla="*/ 0 w 41"/>
                <a:gd name="T5" fmla="*/ 68 h 73"/>
                <a:gd name="T6" fmla="*/ 17 w 41"/>
                <a:gd name="T7" fmla="*/ 72 h 73"/>
                <a:gd name="T8" fmla="*/ 17 w 41"/>
                <a:gd name="T9" fmla="*/ 34 h 73"/>
                <a:gd name="T10" fmla="*/ 40 w 41"/>
                <a:gd name="T11" fmla="*/ 4 h 73"/>
                <a:gd name="T12" fmla="*/ 22 w 4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41" h="73">
                  <a:moveTo>
                    <a:pt x="22" y="0"/>
                  </a:moveTo>
                  <a:lnTo>
                    <a:pt x="0" y="29"/>
                  </a:lnTo>
                  <a:lnTo>
                    <a:pt x="0" y="68"/>
                  </a:lnTo>
                  <a:lnTo>
                    <a:pt x="17" y="72"/>
                  </a:lnTo>
                  <a:lnTo>
                    <a:pt x="17" y="34"/>
                  </a:lnTo>
                  <a:lnTo>
                    <a:pt x="40" y="4"/>
                  </a:lnTo>
                  <a:lnTo>
                    <a:pt x="22" y="0"/>
                  </a:lnTo>
                </a:path>
              </a:pathLst>
            </a:custGeom>
            <a:solidFill>
              <a:srgbClr val="A0A0A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71" name="Freeform 155"/>
            <p:cNvSpPr>
              <a:spLocks/>
            </p:cNvSpPr>
            <p:nvPr/>
          </p:nvSpPr>
          <p:spPr bwMode="auto">
            <a:xfrm>
              <a:off x="3233" y="1687"/>
              <a:ext cx="44" cy="77"/>
            </a:xfrm>
            <a:custGeom>
              <a:avLst/>
              <a:gdLst>
                <a:gd name="T0" fmla="*/ 23 w 44"/>
                <a:gd name="T1" fmla="*/ 0 h 77"/>
                <a:gd name="T2" fmla="*/ 0 w 44"/>
                <a:gd name="T3" fmla="*/ 31 h 77"/>
                <a:gd name="T4" fmla="*/ 0 w 44"/>
                <a:gd name="T5" fmla="*/ 72 h 77"/>
                <a:gd name="T6" fmla="*/ 18 w 44"/>
                <a:gd name="T7" fmla="*/ 76 h 77"/>
                <a:gd name="T8" fmla="*/ 18 w 44"/>
                <a:gd name="T9" fmla="*/ 36 h 77"/>
                <a:gd name="T10" fmla="*/ 43 w 44"/>
                <a:gd name="T11" fmla="*/ 4 h 77"/>
                <a:gd name="T12" fmla="*/ 23 w 44"/>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44" h="77">
                  <a:moveTo>
                    <a:pt x="23" y="0"/>
                  </a:moveTo>
                  <a:lnTo>
                    <a:pt x="0" y="31"/>
                  </a:lnTo>
                  <a:lnTo>
                    <a:pt x="0" y="72"/>
                  </a:lnTo>
                  <a:lnTo>
                    <a:pt x="18" y="76"/>
                  </a:lnTo>
                  <a:lnTo>
                    <a:pt x="18" y="36"/>
                  </a:lnTo>
                  <a:lnTo>
                    <a:pt x="43" y="4"/>
                  </a:lnTo>
                  <a:lnTo>
                    <a:pt x="23"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72" name="Freeform 156"/>
            <p:cNvSpPr>
              <a:spLocks/>
            </p:cNvSpPr>
            <p:nvPr/>
          </p:nvSpPr>
          <p:spPr bwMode="auto">
            <a:xfrm>
              <a:off x="3252" y="1722"/>
              <a:ext cx="17" cy="38"/>
            </a:xfrm>
            <a:custGeom>
              <a:avLst/>
              <a:gdLst>
                <a:gd name="T0" fmla="*/ 0 w 17"/>
                <a:gd name="T1" fmla="*/ 1 h 38"/>
                <a:gd name="T2" fmla="*/ 16 w 17"/>
                <a:gd name="T3" fmla="*/ 0 h 38"/>
                <a:gd name="T4" fmla="*/ 16 w 17"/>
                <a:gd name="T5" fmla="*/ 34 h 38"/>
                <a:gd name="T6" fmla="*/ 0 w 17"/>
                <a:gd name="T7" fmla="*/ 37 h 38"/>
                <a:gd name="T8" fmla="*/ 0 w 17"/>
                <a:gd name="T9" fmla="*/ 1 h 38"/>
              </a:gdLst>
              <a:ahLst/>
              <a:cxnLst>
                <a:cxn ang="0">
                  <a:pos x="T0" y="T1"/>
                </a:cxn>
                <a:cxn ang="0">
                  <a:pos x="T2" y="T3"/>
                </a:cxn>
                <a:cxn ang="0">
                  <a:pos x="T4" y="T5"/>
                </a:cxn>
                <a:cxn ang="0">
                  <a:pos x="T6" y="T7"/>
                </a:cxn>
                <a:cxn ang="0">
                  <a:pos x="T8" y="T9"/>
                </a:cxn>
              </a:cxnLst>
              <a:rect l="0" t="0" r="r" b="b"/>
              <a:pathLst>
                <a:path w="17" h="38">
                  <a:moveTo>
                    <a:pt x="0" y="1"/>
                  </a:moveTo>
                  <a:lnTo>
                    <a:pt x="16" y="0"/>
                  </a:lnTo>
                  <a:lnTo>
                    <a:pt x="16" y="34"/>
                  </a:lnTo>
                  <a:lnTo>
                    <a:pt x="0" y="37"/>
                  </a:lnTo>
                  <a:lnTo>
                    <a:pt x="0" y="1"/>
                  </a:lnTo>
                </a:path>
              </a:pathLst>
            </a:custGeom>
            <a:solidFill>
              <a:srgbClr val="BABABA"/>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73" name="Freeform 157"/>
            <p:cNvSpPr>
              <a:spLocks/>
            </p:cNvSpPr>
            <p:nvPr/>
          </p:nvSpPr>
          <p:spPr bwMode="auto">
            <a:xfrm>
              <a:off x="3252" y="1722"/>
              <a:ext cx="17" cy="42"/>
            </a:xfrm>
            <a:custGeom>
              <a:avLst/>
              <a:gdLst>
                <a:gd name="T0" fmla="*/ 0 w 17"/>
                <a:gd name="T1" fmla="*/ 1 h 42"/>
                <a:gd name="T2" fmla="*/ 16 w 17"/>
                <a:gd name="T3" fmla="*/ 0 h 42"/>
                <a:gd name="T4" fmla="*/ 16 w 17"/>
                <a:gd name="T5" fmla="*/ 38 h 42"/>
                <a:gd name="T6" fmla="*/ 0 w 17"/>
                <a:gd name="T7" fmla="*/ 41 h 42"/>
                <a:gd name="T8" fmla="*/ 0 w 17"/>
                <a:gd name="T9" fmla="*/ 1 h 42"/>
              </a:gdLst>
              <a:ahLst/>
              <a:cxnLst>
                <a:cxn ang="0">
                  <a:pos x="T0" y="T1"/>
                </a:cxn>
                <a:cxn ang="0">
                  <a:pos x="T2" y="T3"/>
                </a:cxn>
                <a:cxn ang="0">
                  <a:pos x="T4" y="T5"/>
                </a:cxn>
                <a:cxn ang="0">
                  <a:pos x="T6" y="T7"/>
                </a:cxn>
                <a:cxn ang="0">
                  <a:pos x="T8" y="T9"/>
                </a:cxn>
              </a:cxnLst>
              <a:rect l="0" t="0" r="r" b="b"/>
              <a:pathLst>
                <a:path w="17" h="42">
                  <a:moveTo>
                    <a:pt x="0" y="1"/>
                  </a:moveTo>
                  <a:lnTo>
                    <a:pt x="16" y="0"/>
                  </a:lnTo>
                  <a:lnTo>
                    <a:pt x="16" y="38"/>
                  </a:lnTo>
                  <a:lnTo>
                    <a:pt x="0" y="41"/>
                  </a:lnTo>
                  <a:lnTo>
                    <a:pt x="0" y="1"/>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74" name="Freeform 158"/>
            <p:cNvSpPr>
              <a:spLocks/>
            </p:cNvSpPr>
            <p:nvPr/>
          </p:nvSpPr>
          <p:spPr bwMode="auto">
            <a:xfrm>
              <a:off x="3252" y="1692"/>
              <a:ext cx="24" cy="29"/>
            </a:xfrm>
            <a:custGeom>
              <a:avLst/>
              <a:gdLst>
                <a:gd name="T0" fmla="*/ 21 w 24"/>
                <a:gd name="T1" fmla="*/ 0 h 29"/>
                <a:gd name="T2" fmla="*/ 0 w 24"/>
                <a:gd name="T3" fmla="*/ 28 h 29"/>
                <a:gd name="T4" fmla="*/ 7 w 24"/>
                <a:gd name="T5" fmla="*/ 25 h 29"/>
                <a:gd name="T6" fmla="*/ 23 w 24"/>
                <a:gd name="T7" fmla="*/ 3 h 29"/>
                <a:gd name="T8" fmla="*/ 21 w 24"/>
                <a:gd name="T9" fmla="*/ 0 h 29"/>
              </a:gdLst>
              <a:ahLst/>
              <a:cxnLst>
                <a:cxn ang="0">
                  <a:pos x="T0" y="T1"/>
                </a:cxn>
                <a:cxn ang="0">
                  <a:pos x="T2" y="T3"/>
                </a:cxn>
                <a:cxn ang="0">
                  <a:pos x="T4" y="T5"/>
                </a:cxn>
                <a:cxn ang="0">
                  <a:pos x="T6" y="T7"/>
                </a:cxn>
                <a:cxn ang="0">
                  <a:pos x="T8" y="T9"/>
                </a:cxn>
              </a:cxnLst>
              <a:rect l="0" t="0" r="r" b="b"/>
              <a:pathLst>
                <a:path w="24" h="29">
                  <a:moveTo>
                    <a:pt x="21" y="0"/>
                  </a:moveTo>
                  <a:lnTo>
                    <a:pt x="0" y="28"/>
                  </a:lnTo>
                  <a:lnTo>
                    <a:pt x="7" y="25"/>
                  </a:lnTo>
                  <a:lnTo>
                    <a:pt x="23" y="3"/>
                  </a:lnTo>
                  <a:lnTo>
                    <a:pt x="21" y="0"/>
                  </a:lnTo>
                </a:path>
              </a:pathLst>
            </a:custGeom>
            <a:solidFill>
              <a:srgbClr val="E0E0E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75" name="Freeform 159"/>
            <p:cNvSpPr>
              <a:spLocks/>
            </p:cNvSpPr>
            <p:nvPr/>
          </p:nvSpPr>
          <p:spPr bwMode="auto">
            <a:xfrm>
              <a:off x="3252" y="1692"/>
              <a:ext cx="28" cy="32"/>
            </a:xfrm>
            <a:custGeom>
              <a:avLst/>
              <a:gdLst>
                <a:gd name="T0" fmla="*/ 24 w 28"/>
                <a:gd name="T1" fmla="*/ 0 h 32"/>
                <a:gd name="T2" fmla="*/ 0 w 28"/>
                <a:gd name="T3" fmla="*/ 31 h 32"/>
                <a:gd name="T4" fmla="*/ 7 w 28"/>
                <a:gd name="T5" fmla="*/ 29 h 32"/>
                <a:gd name="T6" fmla="*/ 27 w 28"/>
                <a:gd name="T7" fmla="*/ 4 h 32"/>
                <a:gd name="T8" fmla="*/ 24 w 28"/>
                <a:gd name="T9" fmla="*/ 0 h 32"/>
              </a:gdLst>
              <a:ahLst/>
              <a:cxnLst>
                <a:cxn ang="0">
                  <a:pos x="T0" y="T1"/>
                </a:cxn>
                <a:cxn ang="0">
                  <a:pos x="T2" y="T3"/>
                </a:cxn>
                <a:cxn ang="0">
                  <a:pos x="T4" y="T5"/>
                </a:cxn>
                <a:cxn ang="0">
                  <a:pos x="T6" y="T7"/>
                </a:cxn>
                <a:cxn ang="0">
                  <a:pos x="T8" y="T9"/>
                </a:cxn>
              </a:cxnLst>
              <a:rect l="0" t="0" r="r" b="b"/>
              <a:pathLst>
                <a:path w="28" h="32">
                  <a:moveTo>
                    <a:pt x="24" y="0"/>
                  </a:moveTo>
                  <a:lnTo>
                    <a:pt x="0" y="31"/>
                  </a:lnTo>
                  <a:lnTo>
                    <a:pt x="7" y="29"/>
                  </a:lnTo>
                  <a:lnTo>
                    <a:pt x="27" y="4"/>
                  </a:lnTo>
                  <a:lnTo>
                    <a:pt x="24"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76" name="Freeform 160"/>
            <p:cNvSpPr>
              <a:spLocks/>
            </p:cNvSpPr>
            <p:nvPr/>
          </p:nvSpPr>
          <p:spPr bwMode="auto">
            <a:xfrm>
              <a:off x="2613" y="1910"/>
              <a:ext cx="451" cy="258"/>
            </a:xfrm>
            <a:custGeom>
              <a:avLst/>
              <a:gdLst>
                <a:gd name="T0" fmla="*/ 0 w 451"/>
                <a:gd name="T1" fmla="*/ 200 h 258"/>
                <a:gd name="T2" fmla="*/ 12 w 451"/>
                <a:gd name="T3" fmla="*/ 173 h 258"/>
                <a:gd name="T4" fmla="*/ 182 w 451"/>
                <a:gd name="T5" fmla="*/ 0 h 258"/>
                <a:gd name="T6" fmla="*/ 450 w 451"/>
                <a:gd name="T7" fmla="*/ 47 h 258"/>
                <a:gd name="T8" fmla="*/ 291 w 451"/>
                <a:gd name="T9" fmla="*/ 231 h 258"/>
                <a:gd name="T10" fmla="*/ 283 w 451"/>
                <a:gd name="T11" fmla="*/ 257 h 258"/>
                <a:gd name="T12" fmla="*/ 0 w 451"/>
                <a:gd name="T13" fmla="*/ 200 h 258"/>
              </a:gdLst>
              <a:ahLst/>
              <a:cxnLst>
                <a:cxn ang="0">
                  <a:pos x="T0" y="T1"/>
                </a:cxn>
                <a:cxn ang="0">
                  <a:pos x="T2" y="T3"/>
                </a:cxn>
                <a:cxn ang="0">
                  <a:pos x="T4" y="T5"/>
                </a:cxn>
                <a:cxn ang="0">
                  <a:pos x="T6" y="T7"/>
                </a:cxn>
                <a:cxn ang="0">
                  <a:pos x="T8" y="T9"/>
                </a:cxn>
                <a:cxn ang="0">
                  <a:pos x="T10" y="T11"/>
                </a:cxn>
                <a:cxn ang="0">
                  <a:pos x="T12" y="T13"/>
                </a:cxn>
              </a:cxnLst>
              <a:rect l="0" t="0" r="r" b="b"/>
              <a:pathLst>
                <a:path w="451" h="258">
                  <a:moveTo>
                    <a:pt x="0" y="200"/>
                  </a:moveTo>
                  <a:lnTo>
                    <a:pt x="12" y="173"/>
                  </a:lnTo>
                  <a:lnTo>
                    <a:pt x="182" y="0"/>
                  </a:lnTo>
                  <a:lnTo>
                    <a:pt x="450" y="47"/>
                  </a:lnTo>
                  <a:lnTo>
                    <a:pt x="291" y="231"/>
                  </a:lnTo>
                  <a:lnTo>
                    <a:pt x="283" y="257"/>
                  </a:lnTo>
                  <a:lnTo>
                    <a:pt x="0" y="20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77" name="Freeform 161"/>
            <p:cNvSpPr>
              <a:spLocks/>
            </p:cNvSpPr>
            <p:nvPr/>
          </p:nvSpPr>
          <p:spPr bwMode="auto">
            <a:xfrm>
              <a:off x="2767" y="2245"/>
              <a:ext cx="57" cy="104"/>
            </a:xfrm>
            <a:custGeom>
              <a:avLst/>
              <a:gdLst>
                <a:gd name="T0" fmla="*/ 0 w 57"/>
                <a:gd name="T1" fmla="*/ 0 h 104"/>
                <a:gd name="T2" fmla="*/ 56 w 57"/>
                <a:gd name="T3" fmla="*/ 10 h 104"/>
                <a:gd name="T4" fmla="*/ 56 w 57"/>
                <a:gd name="T5" fmla="*/ 103 h 104"/>
                <a:gd name="T6" fmla="*/ 0 w 57"/>
                <a:gd name="T7" fmla="*/ 91 h 104"/>
                <a:gd name="T8" fmla="*/ 0 w 57"/>
                <a:gd name="T9" fmla="*/ 0 h 104"/>
              </a:gdLst>
              <a:ahLst/>
              <a:cxnLst>
                <a:cxn ang="0">
                  <a:pos x="T0" y="T1"/>
                </a:cxn>
                <a:cxn ang="0">
                  <a:pos x="T2" y="T3"/>
                </a:cxn>
                <a:cxn ang="0">
                  <a:pos x="T4" y="T5"/>
                </a:cxn>
                <a:cxn ang="0">
                  <a:pos x="T6" y="T7"/>
                </a:cxn>
                <a:cxn ang="0">
                  <a:pos x="T8" y="T9"/>
                </a:cxn>
              </a:cxnLst>
              <a:rect l="0" t="0" r="r" b="b"/>
              <a:pathLst>
                <a:path w="57" h="104">
                  <a:moveTo>
                    <a:pt x="0" y="0"/>
                  </a:moveTo>
                  <a:lnTo>
                    <a:pt x="56" y="10"/>
                  </a:lnTo>
                  <a:lnTo>
                    <a:pt x="56" y="103"/>
                  </a:lnTo>
                  <a:lnTo>
                    <a:pt x="0" y="91"/>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78" name="Freeform 162"/>
            <p:cNvSpPr>
              <a:spLocks/>
            </p:cNvSpPr>
            <p:nvPr/>
          </p:nvSpPr>
          <p:spPr bwMode="auto">
            <a:xfrm>
              <a:off x="2555" y="2203"/>
              <a:ext cx="58" cy="103"/>
            </a:xfrm>
            <a:custGeom>
              <a:avLst/>
              <a:gdLst>
                <a:gd name="T0" fmla="*/ 0 w 58"/>
                <a:gd name="T1" fmla="*/ 0 h 103"/>
                <a:gd name="T2" fmla="*/ 57 w 58"/>
                <a:gd name="T3" fmla="*/ 9 h 103"/>
                <a:gd name="T4" fmla="*/ 57 w 58"/>
                <a:gd name="T5" fmla="*/ 102 h 103"/>
                <a:gd name="T6" fmla="*/ 0 w 58"/>
                <a:gd name="T7" fmla="*/ 90 h 103"/>
                <a:gd name="T8" fmla="*/ 0 w 58"/>
                <a:gd name="T9" fmla="*/ 0 h 103"/>
              </a:gdLst>
              <a:ahLst/>
              <a:cxnLst>
                <a:cxn ang="0">
                  <a:pos x="T0" y="T1"/>
                </a:cxn>
                <a:cxn ang="0">
                  <a:pos x="T2" y="T3"/>
                </a:cxn>
                <a:cxn ang="0">
                  <a:pos x="T4" y="T5"/>
                </a:cxn>
                <a:cxn ang="0">
                  <a:pos x="T6" y="T7"/>
                </a:cxn>
                <a:cxn ang="0">
                  <a:pos x="T8" y="T9"/>
                </a:cxn>
              </a:cxnLst>
              <a:rect l="0" t="0" r="r" b="b"/>
              <a:pathLst>
                <a:path w="58" h="103">
                  <a:moveTo>
                    <a:pt x="0" y="0"/>
                  </a:moveTo>
                  <a:lnTo>
                    <a:pt x="57" y="9"/>
                  </a:lnTo>
                  <a:lnTo>
                    <a:pt x="57" y="102"/>
                  </a:lnTo>
                  <a:lnTo>
                    <a:pt x="0" y="90"/>
                  </a:lnTo>
                  <a:lnTo>
                    <a:pt x="0" y="0"/>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79" name="Freeform 163"/>
            <p:cNvSpPr>
              <a:spLocks/>
            </p:cNvSpPr>
            <p:nvPr/>
          </p:nvSpPr>
          <p:spPr bwMode="auto">
            <a:xfrm>
              <a:off x="2677" y="2224"/>
              <a:ext cx="27" cy="81"/>
            </a:xfrm>
            <a:custGeom>
              <a:avLst/>
              <a:gdLst>
                <a:gd name="T0" fmla="*/ 15 w 27"/>
                <a:gd name="T1" fmla="*/ 2 h 81"/>
                <a:gd name="T2" fmla="*/ 12 w 27"/>
                <a:gd name="T3" fmla="*/ 1 h 81"/>
                <a:gd name="T4" fmla="*/ 7 w 27"/>
                <a:gd name="T5" fmla="*/ 0 h 81"/>
                <a:gd name="T6" fmla="*/ 2 w 27"/>
                <a:gd name="T7" fmla="*/ 4 h 81"/>
                <a:gd name="T8" fmla="*/ 0 w 27"/>
                <a:gd name="T9" fmla="*/ 10 h 81"/>
                <a:gd name="T10" fmla="*/ 0 w 27"/>
                <a:gd name="T11" fmla="*/ 68 h 81"/>
                <a:gd name="T12" fmla="*/ 1 w 27"/>
                <a:gd name="T13" fmla="*/ 75 h 81"/>
                <a:gd name="T14" fmla="*/ 4 w 27"/>
                <a:gd name="T15" fmla="*/ 77 h 81"/>
                <a:gd name="T16" fmla="*/ 12 w 27"/>
                <a:gd name="T17" fmla="*/ 80 h 81"/>
                <a:gd name="T18" fmla="*/ 17 w 27"/>
                <a:gd name="T19" fmla="*/ 80 h 81"/>
                <a:gd name="T20" fmla="*/ 22 w 27"/>
                <a:gd name="T21" fmla="*/ 76 h 81"/>
                <a:gd name="T22" fmla="*/ 26 w 27"/>
                <a:gd name="T23" fmla="*/ 68 h 81"/>
                <a:gd name="T24" fmla="*/ 26 w 27"/>
                <a:gd name="T25" fmla="*/ 13 h 81"/>
                <a:gd name="T26" fmla="*/ 23 w 27"/>
                <a:gd name="T27" fmla="*/ 7 h 81"/>
                <a:gd name="T28" fmla="*/ 19 w 27"/>
                <a:gd name="T29" fmla="*/ 4 h 81"/>
                <a:gd name="T30" fmla="*/ 15 w 27"/>
                <a:gd name="T31"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81">
                  <a:moveTo>
                    <a:pt x="15" y="2"/>
                  </a:moveTo>
                  <a:lnTo>
                    <a:pt x="12" y="1"/>
                  </a:lnTo>
                  <a:lnTo>
                    <a:pt x="7" y="0"/>
                  </a:lnTo>
                  <a:lnTo>
                    <a:pt x="2" y="4"/>
                  </a:lnTo>
                  <a:lnTo>
                    <a:pt x="0" y="10"/>
                  </a:lnTo>
                  <a:lnTo>
                    <a:pt x="0" y="68"/>
                  </a:lnTo>
                  <a:lnTo>
                    <a:pt x="1" y="75"/>
                  </a:lnTo>
                  <a:lnTo>
                    <a:pt x="4" y="77"/>
                  </a:lnTo>
                  <a:lnTo>
                    <a:pt x="12" y="80"/>
                  </a:lnTo>
                  <a:lnTo>
                    <a:pt x="17" y="80"/>
                  </a:lnTo>
                  <a:lnTo>
                    <a:pt x="22" y="76"/>
                  </a:lnTo>
                  <a:lnTo>
                    <a:pt x="26" y="68"/>
                  </a:lnTo>
                  <a:lnTo>
                    <a:pt x="26" y="13"/>
                  </a:lnTo>
                  <a:lnTo>
                    <a:pt x="23" y="7"/>
                  </a:lnTo>
                  <a:lnTo>
                    <a:pt x="19" y="4"/>
                  </a:lnTo>
                  <a:lnTo>
                    <a:pt x="15" y="2"/>
                  </a:lnTo>
                </a:path>
              </a:pathLst>
            </a:custGeom>
            <a:solidFill>
              <a:srgbClr val="A3A3A3"/>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80" name="Freeform 164"/>
            <p:cNvSpPr>
              <a:spLocks/>
            </p:cNvSpPr>
            <p:nvPr/>
          </p:nvSpPr>
          <p:spPr bwMode="auto">
            <a:xfrm>
              <a:off x="2676" y="2224"/>
              <a:ext cx="30" cy="85"/>
            </a:xfrm>
            <a:custGeom>
              <a:avLst/>
              <a:gdLst>
                <a:gd name="T0" fmla="*/ 18 w 30"/>
                <a:gd name="T1" fmla="*/ 2 h 85"/>
                <a:gd name="T2" fmla="*/ 12 w 30"/>
                <a:gd name="T3" fmla="*/ 1 h 85"/>
                <a:gd name="T4" fmla="*/ 8 w 30"/>
                <a:gd name="T5" fmla="*/ 0 h 85"/>
                <a:gd name="T6" fmla="*/ 2 w 30"/>
                <a:gd name="T7" fmla="*/ 4 h 85"/>
                <a:gd name="T8" fmla="*/ 0 w 30"/>
                <a:gd name="T9" fmla="*/ 10 h 85"/>
                <a:gd name="T10" fmla="*/ 0 w 30"/>
                <a:gd name="T11" fmla="*/ 72 h 85"/>
                <a:gd name="T12" fmla="*/ 1 w 30"/>
                <a:gd name="T13" fmla="*/ 79 h 85"/>
                <a:gd name="T14" fmla="*/ 4 w 30"/>
                <a:gd name="T15" fmla="*/ 81 h 85"/>
                <a:gd name="T16" fmla="*/ 13 w 30"/>
                <a:gd name="T17" fmla="*/ 84 h 85"/>
                <a:gd name="T18" fmla="*/ 19 w 30"/>
                <a:gd name="T19" fmla="*/ 82 h 85"/>
                <a:gd name="T20" fmla="*/ 24 w 30"/>
                <a:gd name="T21" fmla="*/ 80 h 85"/>
                <a:gd name="T22" fmla="*/ 29 w 30"/>
                <a:gd name="T23" fmla="*/ 71 h 85"/>
                <a:gd name="T24" fmla="*/ 29 w 30"/>
                <a:gd name="T25" fmla="*/ 13 h 85"/>
                <a:gd name="T26" fmla="*/ 26 w 30"/>
                <a:gd name="T27" fmla="*/ 9 h 85"/>
                <a:gd name="T28" fmla="*/ 22 w 30"/>
                <a:gd name="T29" fmla="*/ 4 h 85"/>
                <a:gd name="T30" fmla="*/ 18 w 30"/>
                <a:gd name="T31" fmla="*/ 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85">
                  <a:moveTo>
                    <a:pt x="18" y="2"/>
                  </a:moveTo>
                  <a:lnTo>
                    <a:pt x="12" y="1"/>
                  </a:lnTo>
                  <a:lnTo>
                    <a:pt x="8" y="0"/>
                  </a:lnTo>
                  <a:lnTo>
                    <a:pt x="2" y="4"/>
                  </a:lnTo>
                  <a:lnTo>
                    <a:pt x="0" y="10"/>
                  </a:lnTo>
                  <a:lnTo>
                    <a:pt x="0" y="72"/>
                  </a:lnTo>
                  <a:lnTo>
                    <a:pt x="1" y="79"/>
                  </a:lnTo>
                  <a:lnTo>
                    <a:pt x="4" y="81"/>
                  </a:lnTo>
                  <a:lnTo>
                    <a:pt x="13" y="84"/>
                  </a:lnTo>
                  <a:lnTo>
                    <a:pt x="19" y="82"/>
                  </a:lnTo>
                  <a:lnTo>
                    <a:pt x="24" y="80"/>
                  </a:lnTo>
                  <a:lnTo>
                    <a:pt x="29" y="71"/>
                  </a:lnTo>
                  <a:lnTo>
                    <a:pt x="29" y="13"/>
                  </a:lnTo>
                  <a:lnTo>
                    <a:pt x="26" y="9"/>
                  </a:lnTo>
                  <a:lnTo>
                    <a:pt x="22" y="4"/>
                  </a:lnTo>
                  <a:lnTo>
                    <a:pt x="18" y="2"/>
                  </a:lnTo>
                </a:path>
              </a:pathLst>
            </a:custGeom>
            <a:noFill/>
            <a:ln w="12700" cap="rnd" cmpd="sng">
              <a:solidFill>
                <a:srgbClr val="00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81" name="Line 165"/>
            <p:cNvSpPr>
              <a:spLocks noChangeShapeType="1"/>
            </p:cNvSpPr>
            <p:nvPr/>
          </p:nvSpPr>
          <p:spPr bwMode="auto">
            <a:xfrm>
              <a:off x="2373" y="2579"/>
              <a:ext cx="0" cy="72"/>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82" name="Line 166"/>
            <p:cNvSpPr>
              <a:spLocks noChangeShapeType="1"/>
            </p:cNvSpPr>
            <p:nvPr/>
          </p:nvSpPr>
          <p:spPr bwMode="auto">
            <a:xfrm>
              <a:off x="2352" y="2574"/>
              <a:ext cx="0" cy="7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83" name="Oval 167"/>
            <p:cNvSpPr>
              <a:spLocks noChangeArrowheads="1"/>
            </p:cNvSpPr>
            <p:nvPr/>
          </p:nvSpPr>
          <p:spPr bwMode="auto">
            <a:xfrm>
              <a:off x="2519" y="2540"/>
              <a:ext cx="8" cy="8"/>
            </a:xfrm>
            <a:prstGeom prst="ellipse">
              <a:avLst/>
            </a:prstGeom>
            <a:solidFill>
              <a:srgbClr val="FA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84" name="Oval 168"/>
            <p:cNvSpPr>
              <a:spLocks noChangeArrowheads="1"/>
            </p:cNvSpPr>
            <p:nvPr/>
          </p:nvSpPr>
          <p:spPr bwMode="auto">
            <a:xfrm>
              <a:off x="2446" y="2528"/>
              <a:ext cx="8" cy="8"/>
            </a:xfrm>
            <a:prstGeom prst="ellipse">
              <a:avLst/>
            </a:prstGeom>
            <a:solidFill>
              <a:srgbClr val="FA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85" name="Oval 169"/>
            <p:cNvSpPr>
              <a:spLocks noChangeArrowheads="1"/>
            </p:cNvSpPr>
            <p:nvPr/>
          </p:nvSpPr>
          <p:spPr bwMode="auto">
            <a:xfrm>
              <a:off x="2519" y="2441"/>
              <a:ext cx="8" cy="8"/>
            </a:xfrm>
            <a:prstGeom prst="ellipse">
              <a:avLst/>
            </a:prstGeom>
            <a:solidFill>
              <a:srgbClr val="FA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86" name="Oval 170"/>
            <p:cNvSpPr>
              <a:spLocks noChangeArrowheads="1"/>
            </p:cNvSpPr>
            <p:nvPr/>
          </p:nvSpPr>
          <p:spPr bwMode="auto">
            <a:xfrm>
              <a:off x="2446" y="2429"/>
              <a:ext cx="8" cy="8"/>
            </a:xfrm>
            <a:prstGeom prst="ellipse">
              <a:avLst/>
            </a:prstGeom>
            <a:solidFill>
              <a:srgbClr val="FA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87" name="Oval 171"/>
            <p:cNvSpPr>
              <a:spLocks noChangeArrowheads="1"/>
            </p:cNvSpPr>
            <p:nvPr/>
          </p:nvSpPr>
          <p:spPr bwMode="auto">
            <a:xfrm>
              <a:off x="2471" y="2453"/>
              <a:ext cx="26" cy="6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88" name="Oval 172"/>
            <p:cNvSpPr>
              <a:spLocks noChangeArrowheads="1"/>
            </p:cNvSpPr>
            <p:nvPr/>
          </p:nvSpPr>
          <p:spPr bwMode="auto">
            <a:xfrm>
              <a:off x="2279" y="2825"/>
              <a:ext cx="12" cy="11"/>
            </a:xfrm>
            <a:prstGeom prst="ellipse">
              <a:avLst/>
            </a:prstGeom>
            <a:solidFill>
              <a:srgbClr val="FA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89" name="Oval 173"/>
            <p:cNvSpPr>
              <a:spLocks noChangeArrowheads="1"/>
            </p:cNvSpPr>
            <p:nvPr/>
          </p:nvSpPr>
          <p:spPr bwMode="auto">
            <a:xfrm>
              <a:off x="2279" y="2706"/>
              <a:ext cx="12" cy="12"/>
            </a:xfrm>
            <a:prstGeom prst="ellipse">
              <a:avLst/>
            </a:prstGeom>
            <a:solidFill>
              <a:srgbClr val="FA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90" name="Freeform 174"/>
            <p:cNvSpPr>
              <a:spLocks/>
            </p:cNvSpPr>
            <p:nvPr/>
          </p:nvSpPr>
          <p:spPr bwMode="auto">
            <a:xfrm>
              <a:off x="2275" y="2711"/>
              <a:ext cx="19" cy="116"/>
            </a:xfrm>
            <a:custGeom>
              <a:avLst/>
              <a:gdLst>
                <a:gd name="T0" fmla="*/ 0 w 19"/>
                <a:gd name="T1" fmla="*/ 115 h 116"/>
                <a:gd name="T2" fmla="*/ 0 w 19"/>
                <a:gd name="T3" fmla="*/ 0 h 116"/>
                <a:gd name="T4" fmla="*/ 18 w 19"/>
                <a:gd name="T5" fmla="*/ 0 h 116"/>
                <a:gd name="T6" fmla="*/ 18 w 19"/>
                <a:gd name="T7" fmla="*/ 115 h 116"/>
                <a:gd name="T8" fmla="*/ 0 w 19"/>
                <a:gd name="T9" fmla="*/ 115 h 116"/>
              </a:gdLst>
              <a:ahLst/>
              <a:cxnLst>
                <a:cxn ang="0">
                  <a:pos x="T0" y="T1"/>
                </a:cxn>
                <a:cxn ang="0">
                  <a:pos x="T2" y="T3"/>
                </a:cxn>
                <a:cxn ang="0">
                  <a:pos x="T4" y="T5"/>
                </a:cxn>
                <a:cxn ang="0">
                  <a:pos x="T6" y="T7"/>
                </a:cxn>
                <a:cxn ang="0">
                  <a:pos x="T8" y="T9"/>
                </a:cxn>
              </a:cxnLst>
              <a:rect l="0" t="0" r="r" b="b"/>
              <a:pathLst>
                <a:path w="19" h="116">
                  <a:moveTo>
                    <a:pt x="0" y="115"/>
                  </a:moveTo>
                  <a:lnTo>
                    <a:pt x="0" y="0"/>
                  </a:lnTo>
                  <a:lnTo>
                    <a:pt x="18" y="0"/>
                  </a:lnTo>
                  <a:lnTo>
                    <a:pt x="18" y="115"/>
                  </a:lnTo>
                  <a:lnTo>
                    <a:pt x="0" y="115"/>
                  </a:lnTo>
                </a:path>
              </a:pathLst>
            </a:custGeom>
            <a:solidFill>
              <a:srgbClr val="FA33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91" name="Oval 175"/>
            <p:cNvSpPr>
              <a:spLocks noChangeArrowheads="1"/>
            </p:cNvSpPr>
            <p:nvPr/>
          </p:nvSpPr>
          <p:spPr bwMode="auto">
            <a:xfrm>
              <a:off x="2192" y="2798"/>
              <a:ext cx="14" cy="13"/>
            </a:xfrm>
            <a:prstGeom prst="ellipse">
              <a:avLst/>
            </a:prstGeom>
            <a:solidFill>
              <a:srgbClr val="FA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92" name="Oval 176"/>
            <p:cNvSpPr>
              <a:spLocks noChangeArrowheads="1"/>
            </p:cNvSpPr>
            <p:nvPr/>
          </p:nvSpPr>
          <p:spPr bwMode="auto">
            <a:xfrm>
              <a:off x="2192" y="2679"/>
              <a:ext cx="14" cy="13"/>
            </a:xfrm>
            <a:prstGeom prst="ellipse">
              <a:avLst/>
            </a:prstGeom>
            <a:solidFill>
              <a:srgbClr val="FA33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993" name="Freeform 177"/>
            <p:cNvSpPr>
              <a:spLocks/>
            </p:cNvSpPr>
            <p:nvPr/>
          </p:nvSpPr>
          <p:spPr bwMode="auto">
            <a:xfrm>
              <a:off x="2188" y="2686"/>
              <a:ext cx="21" cy="116"/>
            </a:xfrm>
            <a:custGeom>
              <a:avLst/>
              <a:gdLst>
                <a:gd name="T0" fmla="*/ 0 w 21"/>
                <a:gd name="T1" fmla="*/ 115 h 116"/>
                <a:gd name="T2" fmla="*/ 0 w 21"/>
                <a:gd name="T3" fmla="*/ 0 h 116"/>
                <a:gd name="T4" fmla="*/ 20 w 21"/>
                <a:gd name="T5" fmla="*/ 0 h 116"/>
                <a:gd name="T6" fmla="*/ 20 w 21"/>
                <a:gd name="T7" fmla="*/ 115 h 116"/>
                <a:gd name="T8" fmla="*/ 0 w 21"/>
                <a:gd name="T9" fmla="*/ 115 h 116"/>
              </a:gdLst>
              <a:ahLst/>
              <a:cxnLst>
                <a:cxn ang="0">
                  <a:pos x="T0" y="T1"/>
                </a:cxn>
                <a:cxn ang="0">
                  <a:pos x="T2" y="T3"/>
                </a:cxn>
                <a:cxn ang="0">
                  <a:pos x="T4" y="T5"/>
                </a:cxn>
                <a:cxn ang="0">
                  <a:pos x="T6" y="T7"/>
                </a:cxn>
                <a:cxn ang="0">
                  <a:pos x="T8" y="T9"/>
                </a:cxn>
              </a:cxnLst>
              <a:rect l="0" t="0" r="r" b="b"/>
              <a:pathLst>
                <a:path w="21" h="116">
                  <a:moveTo>
                    <a:pt x="0" y="115"/>
                  </a:moveTo>
                  <a:lnTo>
                    <a:pt x="0" y="0"/>
                  </a:lnTo>
                  <a:lnTo>
                    <a:pt x="20" y="0"/>
                  </a:lnTo>
                  <a:lnTo>
                    <a:pt x="20" y="115"/>
                  </a:lnTo>
                  <a:lnTo>
                    <a:pt x="0" y="115"/>
                  </a:lnTo>
                </a:path>
              </a:pathLst>
            </a:custGeom>
            <a:solidFill>
              <a:srgbClr val="FA330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94" name="Freeform 178"/>
            <p:cNvSpPr>
              <a:spLocks/>
            </p:cNvSpPr>
            <p:nvPr/>
          </p:nvSpPr>
          <p:spPr bwMode="auto">
            <a:xfrm>
              <a:off x="2543" y="1456"/>
              <a:ext cx="519" cy="463"/>
            </a:xfrm>
            <a:custGeom>
              <a:avLst/>
              <a:gdLst>
                <a:gd name="T0" fmla="*/ 235 w 519"/>
                <a:gd name="T1" fmla="*/ 0 h 463"/>
                <a:gd name="T2" fmla="*/ 518 w 519"/>
                <a:gd name="T3" fmla="*/ 40 h 463"/>
                <a:gd name="T4" fmla="*/ 347 w 519"/>
                <a:gd name="T5" fmla="*/ 202 h 463"/>
                <a:gd name="T6" fmla="*/ 284 w 519"/>
                <a:gd name="T7" fmla="*/ 294 h 463"/>
                <a:gd name="T8" fmla="*/ 284 w 519"/>
                <a:gd name="T9" fmla="*/ 462 h 463"/>
                <a:gd name="T10" fmla="*/ 180 w 519"/>
                <a:gd name="T11" fmla="*/ 437 h 463"/>
                <a:gd name="T12" fmla="*/ 180 w 519"/>
                <a:gd name="T13" fmla="*/ 309 h 463"/>
                <a:gd name="T14" fmla="*/ 193 w 519"/>
                <a:gd name="T15" fmla="*/ 311 h 463"/>
                <a:gd name="T16" fmla="*/ 193 w 519"/>
                <a:gd name="T17" fmla="*/ 284 h 463"/>
                <a:gd name="T18" fmla="*/ 92 w 519"/>
                <a:gd name="T19" fmla="*/ 264 h 463"/>
                <a:gd name="T20" fmla="*/ 92 w 519"/>
                <a:gd name="T21" fmla="*/ 291 h 463"/>
                <a:gd name="T22" fmla="*/ 103 w 519"/>
                <a:gd name="T23" fmla="*/ 294 h 463"/>
                <a:gd name="T24" fmla="*/ 103 w 519"/>
                <a:gd name="T25" fmla="*/ 397 h 463"/>
                <a:gd name="T26" fmla="*/ 180 w 519"/>
                <a:gd name="T27" fmla="*/ 412 h 463"/>
                <a:gd name="T28" fmla="*/ 180 w 519"/>
                <a:gd name="T29" fmla="*/ 437 h 463"/>
                <a:gd name="T30" fmla="*/ 0 w 519"/>
                <a:gd name="T31" fmla="*/ 402 h 463"/>
                <a:gd name="T32" fmla="*/ 0 w 519"/>
                <a:gd name="T33" fmla="*/ 264 h 463"/>
                <a:gd name="T34" fmla="*/ 4 w 519"/>
                <a:gd name="T35" fmla="*/ 243 h 463"/>
                <a:gd name="T36" fmla="*/ 61 w 519"/>
                <a:gd name="T37" fmla="*/ 162 h 463"/>
                <a:gd name="T38" fmla="*/ 235 w 519"/>
                <a:gd name="T39"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9" h="463">
                  <a:moveTo>
                    <a:pt x="235" y="0"/>
                  </a:moveTo>
                  <a:lnTo>
                    <a:pt x="518" y="40"/>
                  </a:lnTo>
                  <a:lnTo>
                    <a:pt x="347" y="202"/>
                  </a:lnTo>
                  <a:lnTo>
                    <a:pt x="284" y="294"/>
                  </a:lnTo>
                  <a:lnTo>
                    <a:pt x="284" y="462"/>
                  </a:lnTo>
                  <a:lnTo>
                    <a:pt x="180" y="437"/>
                  </a:lnTo>
                  <a:lnTo>
                    <a:pt x="180" y="309"/>
                  </a:lnTo>
                  <a:lnTo>
                    <a:pt x="193" y="311"/>
                  </a:lnTo>
                  <a:lnTo>
                    <a:pt x="193" y="284"/>
                  </a:lnTo>
                  <a:lnTo>
                    <a:pt x="92" y="264"/>
                  </a:lnTo>
                  <a:lnTo>
                    <a:pt x="92" y="291"/>
                  </a:lnTo>
                  <a:lnTo>
                    <a:pt x="103" y="294"/>
                  </a:lnTo>
                  <a:lnTo>
                    <a:pt x="103" y="397"/>
                  </a:lnTo>
                  <a:lnTo>
                    <a:pt x="180" y="412"/>
                  </a:lnTo>
                  <a:lnTo>
                    <a:pt x="180" y="437"/>
                  </a:lnTo>
                  <a:lnTo>
                    <a:pt x="0" y="402"/>
                  </a:lnTo>
                  <a:lnTo>
                    <a:pt x="0" y="264"/>
                  </a:lnTo>
                  <a:lnTo>
                    <a:pt x="4" y="243"/>
                  </a:lnTo>
                  <a:lnTo>
                    <a:pt x="61" y="162"/>
                  </a:lnTo>
                  <a:lnTo>
                    <a:pt x="235" y="0"/>
                  </a:lnTo>
                </a:path>
              </a:pathLst>
            </a:custGeom>
            <a:solidFill>
              <a:srgbClr val="F4A0A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95" name="Freeform 179"/>
            <p:cNvSpPr>
              <a:spLocks/>
            </p:cNvSpPr>
            <p:nvPr/>
          </p:nvSpPr>
          <p:spPr bwMode="auto">
            <a:xfrm>
              <a:off x="2710" y="1541"/>
              <a:ext cx="134" cy="349"/>
            </a:xfrm>
            <a:custGeom>
              <a:avLst/>
              <a:gdLst>
                <a:gd name="T0" fmla="*/ 34 w 134"/>
                <a:gd name="T1" fmla="*/ 204 h 349"/>
                <a:gd name="T2" fmla="*/ 33 w 134"/>
                <a:gd name="T3" fmla="*/ 236 h 349"/>
                <a:gd name="T4" fmla="*/ 21 w 134"/>
                <a:gd name="T5" fmla="*/ 231 h 349"/>
                <a:gd name="T6" fmla="*/ 21 w 134"/>
                <a:gd name="T7" fmla="*/ 327 h 349"/>
                <a:gd name="T8" fmla="*/ 105 w 134"/>
                <a:gd name="T9" fmla="*/ 348 h 349"/>
                <a:gd name="T10" fmla="*/ 104 w 134"/>
                <a:gd name="T11" fmla="*/ 229 h 349"/>
                <a:gd name="T12" fmla="*/ 85 w 134"/>
                <a:gd name="T13" fmla="*/ 283 h 349"/>
                <a:gd name="T14" fmla="*/ 73 w 134"/>
                <a:gd name="T15" fmla="*/ 274 h 349"/>
                <a:gd name="T16" fmla="*/ 64 w 134"/>
                <a:gd name="T17" fmla="*/ 279 h 349"/>
                <a:gd name="T18" fmla="*/ 51 w 134"/>
                <a:gd name="T19" fmla="*/ 253 h 349"/>
                <a:gd name="T20" fmla="*/ 50 w 134"/>
                <a:gd name="T21" fmla="*/ 236 h 349"/>
                <a:gd name="T22" fmla="*/ 62 w 134"/>
                <a:gd name="T23" fmla="*/ 152 h 349"/>
                <a:gd name="T24" fmla="*/ 29 w 134"/>
                <a:gd name="T25" fmla="*/ 147 h 349"/>
                <a:gd name="T26" fmla="*/ 66 w 134"/>
                <a:gd name="T27" fmla="*/ 99 h 349"/>
                <a:gd name="T28" fmla="*/ 103 w 134"/>
                <a:gd name="T29" fmla="*/ 141 h 349"/>
                <a:gd name="T30" fmla="*/ 95 w 134"/>
                <a:gd name="T31" fmla="*/ 167 h 349"/>
                <a:gd name="T32" fmla="*/ 105 w 134"/>
                <a:gd name="T33" fmla="*/ 167 h 349"/>
                <a:gd name="T34" fmla="*/ 124 w 134"/>
                <a:gd name="T35" fmla="*/ 128 h 349"/>
                <a:gd name="T36" fmla="*/ 80 w 134"/>
                <a:gd name="T37" fmla="*/ 79 h 349"/>
                <a:gd name="T38" fmla="*/ 133 w 134"/>
                <a:gd name="T39" fmla="*/ 5 h 349"/>
                <a:gd name="T40" fmla="*/ 113 w 134"/>
                <a:gd name="T41" fmla="*/ 0 h 349"/>
                <a:gd name="T42" fmla="*/ 0 w 134"/>
                <a:gd name="T43" fmla="*/ 160 h 349"/>
                <a:gd name="T44" fmla="*/ 38 w 134"/>
                <a:gd name="T45" fmla="*/ 164 h 349"/>
                <a:gd name="T46" fmla="*/ 34 w 134"/>
                <a:gd name="T47" fmla="*/ 204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349">
                  <a:moveTo>
                    <a:pt x="34" y="204"/>
                  </a:moveTo>
                  <a:lnTo>
                    <a:pt x="33" y="236"/>
                  </a:lnTo>
                  <a:lnTo>
                    <a:pt x="21" y="231"/>
                  </a:lnTo>
                  <a:lnTo>
                    <a:pt x="21" y="327"/>
                  </a:lnTo>
                  <a:lnTo>
                    <a:pt x="105" y="348"/>
                  </a:lnTo>
                  <a:lnTo>
                    <a:pt x="104" y="229"/>
                  </a:lnTo>
                  <a:lnTo>
                    <a:pt x="85" y="283"/>
                  </a:lnTo>
                  <a:lnTo>
                    <a:pt x="73" y="274"/>
                  </a:lnTo>
                  <a:lnTo>
                    <a:pt x="64" y="279"/>
                  </a:lnTo>
                  <a:lnTo>
                    <a:pt x="51" y="253"/>
                  </a:lnTo>
                  <a:lnTo>
                    <a:pt x="50" y="236"/>
                  </a:lnTo>
                  <a:lnTo>
                    <a:pt x="62" y="152"/>
                  </a:lnTo>
                  <a:lnTo>
                    <a:pt x="29" y="147"/>
                  </a:lnTo>
                  <a:lnTo>
                    <a:pt x="66" y="99"/>
                  </a:lnTo>
                  <a:lnTo>
                    <a:pt x="103" y="141"/>
                  </a:lnTo>
                  <a:lnTo>
                    <a:pt x="95" y="167"/>
                  </a:lnTo>
                  <a:lnTo>
                    <a:pt x="105" y="167"/>
                  </a:lnTo>
                  <a:lnTo>
                    <a:pt x="124" y="128"/>
                  </a:lnTo>
                  <a:lnTo>
                    <a:pt x="80" y="79"/>
                  </a:lnTo>
                  <a:lnTo>
                    <a:pt x="133" y="5"/>
                  </a:lnTo>
                  <a:lnTo>
                    <a:pt x="113" y="0"/>
                  </a:lnTo>
                  <a:lnTo>
                    <a:pt x="0" y="160"/>
                  </a:lnTo>
                  <a:lnTo>
                    <a:pt x="38" y="164"/>
                  </a:lnTo>
                  <a:lnTo>
                    <a:pt x="34" y="204"/>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96" name="Freeform 180"/>
            <p:cNvSpPr>
              <a:spLocks/>
            </p:cNvSpPr>
            <p:nvPr/>
          </p:nvSpPr>
          <p:spPr bwMode="auto">
            <a:xfrm>
              <a:off x="2556" y="1716"/>
              <a:ext cx="75" cy="134"/>
            </a:xfrm>
            <a:custGeom>
              <a:avLst/>
              <a:gdLst>
                <a:gd name="T0" fmla="*/ 1 w 75"/>
                <a:gd name="T1" fmla="*/ 0 h 134"/>
                <a:gd name="T2" fmla="*/ 0 w 75"/>
                <a:gd name="T3" fmla="*/ 119 h 134"/>
                <a:gd name="T4" fmla="*/ 74 w 75"/>
                <a:gd name="T5" fmla="*/ 133 h 134"/>
                <a:gd name="T6" fmla="*/ 74 w 75"/>
                <a:gd name="T7" fmla="*/ 50 h 134"/>
                <a:gd name="T8" fmla="*/ 63 w 75"/>
                <a:gd name="T9" fmla="*/ 59 h 134"/>
                <a:gd name="T10" fmla="*/ 56 w 75"/>
                <a:gd name="T11" fmla="*/ 76 h 134"/>
                <a:gd name="T12" fmla="*/ 48 w 75"/>
                <a:gd name="T13" fmla="*/ 73 h 134"/>
                <a:gd name="T14" fmla="*/ 46 w 75"/>
                <a:gd name="T15" fmla="*/ 90 h 134"/>
                <a:gd name="T16" fmla="*/ 36 w 75"/>
                <a:gd name="T17" fmla="*/ 106 h 134"/>
                <a:gd name="T18" fmla="*/ 18 w 75"/>
                <a:gd name="T19" fmla="*/ 102 h 134"/>
                <a:gd name="T20" fmla="*/ 13 w 75"/>
                <a:gd name="T21" fmla="*/ 71 h 134"/>
                <a:gd name="T22" fmla="*/ 10 w 75"/>
                <a:gd name="T23" fmla="*/ 13 h 134"/>
                <a:gd name="T24" fmla="*/ 1 w 75"/>
                <a:gd name="T2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134">
                  <a:moveTo>
                    <a:pt x="1" y="0"/>
                  </a:moveTo>
                  <a:lnTo>
                    <a:pt x="0" y="119"/>
                  </a:lnTo>
                  <a:lnTo>
                    <a:pt x="74" y="133"/>
                  </a:lnTo>
                  <a:lnTo>
                    <a:pt x="74" y="50"/>
                  </a:lnTo>
                  <a:lnTo>
                    <a:pt x="63" y="59"/>
                  </a:lnTo>
                  <a:lnTo>
                    <a:pt x="56" y="76"/>
                  </a:lnTo>
                  <a:lnTo>
                    <a:pt x="48" y="73"/>
                  </a:lnTo>
                  <a:lnTo>
                    <a:pt x="46" y="90"/>
                  </a:lnTo>
                  <a:lnTo>
                    <a:pt x="36" y="106"/>
                  </a:lnTo>
                  <a:lnTo>
                    <a:pt x="18" y="102"/>
                  </a:lnTo>
                  <a:lnTo>
                    <a:pt x="13" y="71"/>
                  </a:lnTo>
                  <a:lnTo>
                    <a:pt x="10" y="13"/>
                  </a:lnTo>
                  <a:lnTo>
                    <a:pt x="1"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97" name="Freeform 181"/>
            <p:cNvSpPr>
              <a:spLocks/>
            </p:cNvSpPr>
            <p:nvPr/>
          </p:nvSpPr>
          <p:spPr bwMode="auto">
            <a:xfrm>
              <a:off x="2642" y="1542"/>
              <a:ext cx="171" cy="154"/>
            </a:xfrm>
            <a:custGeom>
              <a:avLst/>
              <a:gdLst>
                <a:gd name="T0" fmla="*/ 170 w 171"/>
                <a:gd name="T1" fmla="*/ 0 h 154"/>
                <a:gd name="T2" fmla="*/ 65 w 171"/>
                <a:gd name="T3" fmla="*/ 149 h 154"/>
                <a:gd name="T4" fmla="*/ 28 w 171"/>
                <a:gd name="T5" fmla="*/ 145 h 154"/>
                <a:gd name="T6" fmla="*/ 38 w 171"/>
                <a:gd name="T7" fmla="*/ 128 h 154"/>
                <a:gd name="T8" fmla="*/ 61 w 171"/>
                <a:gd name="T9" fmla="*/ 134 h 154"/>
                <a:gd name="T10" fmla="*/ 91 w 171"/>
                <a:gd name="T11" fmla="*/ 91 h 154"/>
                <a:gd name="T12" fmla="*/ 73 w 171"/>
                <a:gd name="T13" fmla="*/ 90 h 154"/>
                <a:gd name="T14" fmla="*/ 20 w 171"/>
                <a:gd name="T15" fmla="*/ 114 h 154"/>
                <a:gd name="T16" fmla="*/ 12 w 171"/>
                <a:gd name="T17" fmla="*/ 153 h 154"/>
                <a:gd name="T18" fmla="*/ 0 w 171"/>
                <a:gd name="T19" fmla="*/ 147 h 154"/>
                <a:gd name="T20" fmla="*/ 12 w 171"/>
                <a:gd name="T21" fmla="*/ 104 h 154"/>
                <a:gd name="T22" fmla="*/ 75 w 171"/>
                <a:gd name="T23" fmla="*/ 76 h 154"/>
                <a:gd name="T24" fmla="*/ 91 w 171"/>
                <a:gd name="T25" fmla="*/ 78 h 154"/>
                <a:gd name="T26" fmla="*/ 153 w 171"/>
                <a:gd name="T27" fmla="*/ 1 h 154"/>
                <a:gd name="T28" fmla="*/ 170 w 171"/>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54">
                  <a:moveTo>
                    <a:pt x="170" y="0"/>
                  </a:moveTo>
                  <a:lnTo>
                    <a:pt x="65" y="149"/>
                  </a:lnTo>
                  <a:lnTo>
                    <a:pt x="28" y="145"/>
                  </a:lnTo>
                  <a:lnTo>
                    <a:pt x="38" y="128"/>
                  </a:lnTo>
                  <a:lnTo>
                    <a:pt x="61" y="134"/>
                  </a:lnTo>
                  <a:lnTo>
                    <a:pt x="91" y="91"/>
                  </a:lnTo>
                  <a:lnTo>
                    <a:pt x="73" y="90"/>
                  </a:lnTo>
                  <a:lnTo>
                    <a:pt x="20" y="114"/>
                  </a:lnTo>
                  <a:lnTo>
                    <a:pt x="12" y="153"/>
                  </a:lnTo>
                  <a:lnTo>
                    <a:pt x="0" y="147"/>
                  </a:lnTo>
                  <a:lnTo>
                    <a:pt x="12" y="104"/>
                  </a:lnTo>
                  <a:lnTo>
                    <a:pt x="75" y="76"/>
                  </a:lnTo>
                  <a:lnTo>
                    <a:pt x="91" y="78"/>
                  </a:lnTo>
                  <a:lnTo>
                    <a:pt x="153" y="1"/>
                  </a:lnTo>
                  <a:lnTo>
                    <a:pt x="170"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98" name="Freeform 182"/>
            <p:cNvSpPr>
              <a:spLocks/>
            </p:cNvSpPr>
            <p:nvPr/>
          </p:nvSpPr>
          <p:spPr bwMode="auto">
            <a:xfrm>
              <a:off x="2831" y="1597"/>
              <a:ext cx="23" cy="17"/>
            </a:xfrm>
            <a:custGeom>
              <a:avLst/>
              <a:gdLst>
                <a:gd name="T0" fmla="*/ 7 w 23"/>
                <a:gd name="T1" fmla="*/ 0 h 17"/>
                <a:gd name="T2" fmla="*/ 22 w 23"/>
                <a:gd name="T3" fmla="*/ 5 h 17"/>
                <a:gd name="T4" fmla="*/ 14 w 23"/>
                <a:gd name="T5" fmla="*/ 16 h 17"/>
                <a:gd name="T6" fmla="*/ 0 w 23"/>
                <a:gd name="T7" fmla="*/ 9 h 17"/>
                <a:gd name="T8" fmla="*/ 7 w 23"/>
                <a:gd name="T9" fmla="*/ 0 h 17"/>
              </a:gdLst>
              <a:ahLst/>
              <a:cxnLst>
                <a:cxn ang="0">
                  <a:pos x="T0" y="T1"/>
                </a:cxn>
                <a:cxn ang="0">
                  <a:pos x="T2" y="T3"/>
                </a:cxn>
                <a:cxn ang="0">
                  <a:pos x="T4" y="T5"/>
                </a:cxn>
                <a:cxn ang="0">
                  <a:pos x="T6" y="T7"/>
                </a:cxn>
                <a:cxn ang="0">
                  <a:pos x="T8" y="T9"/>
                </a:cxn>
              </a:cxnLst>
              <a:rect l="0" t="0" r="r" b="b"/>
              <a:pathLst>
                <a:path w="23" h="17">
                  <a:moveTo>
                    <a:pt x="7" y="0"/>
                  </a:moveTo>
                  <a:lnTo>
                    <a:pt x="22" y="5"/>
                  </a:lnTo>
                  <a:lnTo>
                    <a:pt x="14" y="16"/>
                  </a:lnTo>
                  <a:lnTo>
                    <a:pt x="0" y="9"/>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999" name="Freeform 183"/>
            <p:cNvSpPr>
              <a:spLocks/>
            </p:cNvSpPr>
            <p:nvPr/>
          </p:nvSpPr>
          <p:spPr bwMode="auto">
            <a:xfrm>
              <a:off x="2853" y="1600"/>
              <a:ext cx="23" cy="17"/>
            </a:xfrm>
            <a:custGeom>
              <a:avLst/>
              <a:gdLst>
                <a:gd name="T0" fmla="*/ 6 w 23"/>
                <a:gd name="T1" fmla="*/ 0 h 17"/>
                <a:gd name="T2" fmla="*/ 22 w 23"/>
                <a:gd name="T3" fmla="*/ 4 h 17"/>
                <a:gd name="T4" fmla="*/ 14 w 23"/>
                <a:gd name="T5" fmla="*/ 16 h 17"/>
                <a:gd name="T6" fmla="*/ 0 w 23"/>
                <a:gd name="T7" fmla="*/ 10 h 17"/>
                <a:gd name="T8" fmla="*/ 6 w 23"/>
                <a:gd name="T9" fmla="*/ 0 h 17"/>
              </a:gdLst>
              <a:ahLst/>
              <a:cxnLst>
                <a:cxn ang="0">
                  <a:pos x="T0" y="T1"/>
                </a:cxn>
                <a:cxn ang="0">
                  <a:pos x="T2" y="T3"/>
                </a:cxn>
                <a:cxn ang="0">
                  <a:pos x="T4" y="T5"/>
                </a:cxn>
                <a:cxn ang="0">
                  <a:pos x="T6" y="T7"/>
                </a:cxn>
                <a:cxn ang="0">
                  <a:pos x="T8" y="T9"/>
                </a:cxn>
              </a:cxnLst>
              <a:rect l="0" t="0" r="r" b="b"/>
              <a:pathLst>
                <a:path w="23" h="17">
                  <a:moveTo>
                    <a:pt x="6" y="0"/>
                  </a:moveTo>
                  <a:lnTo>
                    <a:pt x="22" y="4"/>
                  </a:lnTo>
                  <a:lnTo>
                    <a:pt x="14" y="16"/>
                  </a:lnTo>
                  <a:lnTo>
                    <a:pt x="0" y="10"/>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00" name="Freeform 184"/>
            <p:cNvSpPr>
              <a:spLocks/>
            </p:cNvSpPr>
            <p:nvPr/>
          </p:nvSpPr>
          <p:spPr bwMode="auto">
            <a:xfrm>
              <a:off x="2875" y="1603"/>
              <a:ext cx="21" cy="17"/>
            </a:xfrm>
            <a:custGeom>
              <a:avLst/>
              <a:gdLst>
                <a:gd name="T0" fmla="*/ 5 w 21"/>
                <a:gd name="T1" fmla="*/ 0 h 17"/>
                <a:gd name="T2" fmla="*/ 20 w 21"/>
                <a:gd name="T3" fmla="*/ 5 h 17"/>
                <a:gd name="T4" fmla="*/ 14 w 21"/>
                <a:gd name="T5" fmla="*/ 16 h 17"/>
                <a:gd name="T6" fmla="*/ 0 w 21"/>
                <a:gd name="T7" fmla="*/ 10 h 17"/>
                <a:gd name="T8" fmla="*/ 5 w 21"/>
                <a:gd name="T9" fmla="*/ 0 h 17"/>
              </a:gdLst>
              <a:ahLst/>
              <a:cxnLst>
                <a:cxn ang="0">
                  <a:pos x="T0" y="T1"/>
                </a:cxn>
                <a:cxn ang="0">
                  <a:pos x="T2" y="T3"/>
                </a:cxn>
                <a:cxn ang="0">
                  <a:pos x="T4" y="T5"/>
                </a:cxn>
                <a:cxn ang="0">
                  <a:pos x="T6" y="T7"/>
                </a:cxn>
                <a:cxn ang="0">
                  <a:pos x="T8" y="T9"/>
                </a:cxn>
              </a:cxnLst>
              <a:rect l="0" t="0" r="r" b="b"/>
              <a:pathLst>
                <a:path w="21" h="17">
                  <a:moveTo>
                    <a:pt x="5" y="0"/>
                  </a:moveTo>
                  <a:lnTo>
                    <a:pt x="20" y="5"/>
                  </a:lnTo>
                  <a:lnTo>
                    <a:pt x="14" y="16"/>
                  </a:lnTo>
                  <a:lnTo>
                    <a:pt x="0" y="10"/>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01" name="Freeform 185"/>
            <p:cNvSpPr>
              <a:spLocks/>
            </p:cNvSpPr>
            <p:nvPr/>
          </p:nvSpPr>
          <p:spPr bwMode="auto">
            <a:xfrm>
              <a:off x="2897" y="1606"/>
              <a:ext cx="22" cy="17"/>
            </a:xfrm>
            <a:custGeom>
              <a:avLst/>
              <a:gdLst>
                <a:gd name="T0" fmla="*/ 6 w 22"/>
                <a:gd name="T1" fmla="*/ 0 h 17"/>
                <a:gd name="T2" fmla="*/ 21 w 22"/>
                <a:gd name="T3" fmla="*/ 6 h 17"/>
                <a:gd name="T4" fmla="*/ 15 w 22"/>
                <a:gd name="T5" fmla="*/ 16 h 17"/>
                <a:gd name="T6" fmla="*/ 0 w 22"/>
                <a:gd name="T7" fmla="*/ 12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6"/>
                  </a:lnTo>
                  <a:lnTo>
                    <a:pt x="15" y="16"/>
                  </a:lnTo>
                  <a:lnTo>
                    <a:pt x="0" y="12"/>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02" name="Freeform 186"/>
            <p:cNvSpPr>
              <a:spLocks/>
            </p:cNvSpPr>
            <p:nvPr/>
          </p:nvSpPr>
          <p:spPr bwMode="auto">
            <a:xfrm>
              <a:off x="2856" y="1563"/>
              <a:ext cx="24" cy="17"/>
            </a:xfrm>
            <a:custGeom>
              <a:avLst/>
              <a:gdLst>
                <a:gd name="T0" fmla="*/ 7 w 24"/>
                <a:gd name="T1" fmla="*/ 0 h 17"/>
                <a:gd name="T2" fmla="*/ 23 w 24"/>
                <a:gd name="T3" fmla="*/ 6 h 17"/>
                <a:gd name="T4" fmla="*/ 16 w 24"/>
                <a:gd name="T5" fmla="*/ 16 h 17"/>
                <a:gd name="T6" fmla="*/ 0 w 24"/>
                <a:gd name="T7" fmla="*/ 12 h 17"/>
                <a:gd name="T8" fmla="*/ 7 w 24"/>
                <a:gd name="T9" fmla="*/ 0 h 17"/>
              </a:gdLst>
              <a:ahLst/>
              <a:cxnLst>
                <a:cxn ang="0">
                  <a:pos x="T0" y="T1"/>
                </a:cxn>
                <a:cxn ang="0">
                  <a:pos x="T2" y="T3"/>
                </a:cxn>
                <a:cxn ang="0">
                  <a:pos x="T4" y="T5"/>
                </a:cxn>
                <a:cxn ang="0">
                  <a:pos x="T6" y="T7"/>
                </a:cxn>
                <a:cxn ang="0">
                  <a:pos x="T8" y="T9"/>
                </a:cxn>
              </a:cxnLst>
              <a:rect l="0" t="0" r="r" b="b"/>
              <a:pathLst>
                <a:path w="24" h="17">
                  <a:moveTo>
                    <a:pt x="7" y="0"/>
                  </a:moveTo>
                  <a:lnTo>
                    <a:pt x="23" y="6"/>
                  </a:lnTo>
                  <a:lnTo>
                    <a:pt x="16" y="16"/>
                  </a:lnTo>
                  <a:lnTo>
                    <a:pt x="0" y="12"/>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03" name="Freeform 187"/>
            <p:cNvSpPr>
              <a:spLocks/>
            </p:cNvSpPr>
            <p:nvPr/>
          </p:nvSpPr>
          <p:spPr bwMode="auto">
            <a:xfrm>
              <a:off x="2878" y="1566"/>
              <a:ext cx="22" cy="17"/>
            </a:xfrm>
            <a:custGeom>
              <a:avLst/>
              <a:gdLst>
                <a:gd name="T0" fmla="*/ 6 w 22"/>
                <a:gd name="T1" fmla="*/ 0 h 17"/>
                <a:gd name="T2" fmla="*/ 21 w 22"/>
                <a:gd name="T3" fmla="*/ 4 h 17"/>
                <a:gd name="T4" fmla="*/ 14 w 22"/>
                <a:gd name="T5" fmla="*/ 16 h 17"/>
                <a:gd name="T6" fmla="*/ 0 w 22"/>
                <a:gd name="T7" fmla="*/ 10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4"/>
                  </a:lnTo>
                  <a:lnTo>
                    <a:pt x="14" y="16"/>
                  </a:lnTo>
                  <a:lnTo>
                    <a:pt x="0" y="10"/>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04" name="Freeform 188"/>
            <p:cNvSpPr>
              <a:spLocks/>
            </p:cNvSpPr>
            <p:nvPr/>
          </p:nvSpPr>
          <p:spPr bwMode="auto">
            <a:xfrm>
              <a:off x="2900" y="1569"/>
              <a:ext cx="23" cy="17"/>
            </a:xfrm>
            <a:custGeom>
              <a:avLst/>
              <a:gdLst>
                <a:gd name="T0" fmla="*/ 7 w 23"/>
                <a:gd name="T1" fmla="*/ 0 h 17"/>
                <a:gd name="T2" fmla="*/ 22 w 23"/>
                <a:gd name="T3" fmla="*/ 6 h 17"/>
                <a:gd name="T4" fmla="*/ 14 w 23"/>
                <a:gd name="T5" fmla="*/ 16 h 17"/>
                <a:gd name="T6" fmla="*/ 0 w 23"/>
                <a:gd name="T7" fmla="*/ 13 h 17"/>
                <a:gd name="T8" fmla="*/ 7 w 23"/>
                <a:gd name="T9" fmla="*/ 0 h 17"/>
              </a:gdLst>
              <a:ahLst/>
              <a:cxnLst>
                <a:cxn ang="0">
                  <a:pos x="T0" y="T1"/>
                </a:cxn>
                <a:cxn ang="0">
                  <a:pos x="T2" y="T3"/>
                </a:cxn>
                <a:cxn ang="0">
                  <a:pos x="T4" y="T5"/>
                </a:cxn>
                <a:cxn ang="0">
                  <a:pos x="T6" y="T7"/>
                </a:cxn>
                <a:cxn ang="0">
                  <a:pos x="T8" y="T9"/>
                </a:cxn>
              </a:cxnLst>
              <a:rect l="0" t="0" r="r" b="b"/>
              <a:pathLst>
                <a:path w="23" h="17">
                  <a:moveTo>
                    <a:pt x="7" y="0"/>
                  </a:moveTo>
                  <a:lnTo>
                    <a:pt x="22" y="6"/>
                  </a:lnTo>
                  <a:lnTo>
                    <a:pt x="14" y="16"/>
                  </a:lnTo>
                  <a:lnTo>
                    <a:pt x="0" y="13"/>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05" name="Freeform 189"/>
            <p:cNvSpPr>
              <a:spLocks/>
            </p:cNvSpPr>
            <p:nvPr/>
          </p:nvSpPr>
          <p:spPr bwMode="auto">
            <a:xfrm>
              <a:off x="2922" y="1572"/>
              <a:ext cx="23" cy="17"/>
            </a:xfrm>
            <a:custGeom>
              <a:avLst/>
              <a:gdLst>
                <a:gd name="T0" fmla="*/ 5 w 23"/>
                <a:gd name="T1" fmla="*/ 0 h 17"/>
                <a:gd name="T2" fmla="*/ 22 w 23"/>
                <a:gd name="T3" fmla="*/ 5 h 17"/>
                <a:gd name="T4" fmla="*/ 14 w 23"/>
                <a:gd name="T5" fmla="*/ 16 h 17"/>
                <a:gd name="T6" fmla="*/ 0 w 23"/>
                <a:gd name="T7" fmla="*/ 11 h 17"/>
                <a:gd name="T8" fmla="*/ 5 w 23"/>
                <a:gd name="T9" fmla="*/ 0 h 17"/>
              </a:gdLst>
              <a:ahLst/>
              <a:cxnLst>
                <a:cxn ang="0">
                  <a:pos x="T0" y="T1"/>
                </a:cxn>
                <a:cxn ang="0">
                  <a:pos x="T2" y="T3"/>
                </a:cxn>
                <a:cxn ang="0">
                  <a:pos x="T4" y="T5"/>
                </a:cxn>
                <a:cxn ang="0">
                  <a:pos x="T6" y="T7"/>
                </a:cxn>
                <a:cxn ang="0">
                  <a:pos x="T8" y="T9"/>
                </a:cxn>
              </a:cxnLst>
              <a:rect l="0" t="0" r="r" b="b"/>
              <a:pathLst>
                <a:path w="23" h="17">
                  <a:moveTo>
                    <a:pt x="5" y="0"/>
                  </a:moveTo>
                  <a:lnTo>
                    <a:pt x="22" y="5"/>
                  </a:lnTo>
                  <a:lnTo>
                    <a:pt x="14" y="16"/>
                  </a:lnTo>
                  <a:lnTo>
                    <a:pt x="0" y="11"/>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06" name="Freeform 190"/>
            <p:cNvSpPr>
              <a:spLocks/>
            </p:cNvSpPr>
            <p:nvPr/>
          </p:nvSpPr>
          <p:spPr bwMode="auto">
            <a:xfrm>
              <a:off x="2843" y="1580"/>
              <a:ext cx="23" cy="17"/>
            </a:xfrm>
            <a:custGeom>
              <a:avLst/>
              <a:gdLst>
                <a:gd name="T0" fmla="*/ 7 w 23"/>
                <a:gd name="T1" fmla="*/ 0 h 17"/>
                <a:gd name="T2" fmla="*/ 22 w 23"/>
                <a:gd name="T3" fmla="*/ 6 h 17"/>
                <a:gd name="T4" fmla="*/ 14 w 23"/>
                <a:gd name="T5" fmla="*/ 16 h 17"/>
                <a:gd name="T6" fmla="*/ 0 w 23"/>
                <a:gd name="T7" fmla="*/ 10 h 17"/>
                <a:gd name="T8" fmla="*/ 7 w 23"/>
                <a:gd name="T9" fmla="*/ 0 h 17"/>
              </a:gdLst>
              <a:ahLst/>
              <a:cxnLst>
                <a:cxn ang="0">
                  <a:pos x="T0" y="T1"/>
                </a:cxn>
                <a:cxn ang="0">
                  <a:pos x="T2" y="T3"/>
                </a:cxn>
                <a:cxn ang="0">
                  <a:pos x="T4" y="T5"/>
                </a:cxn>
                <a:cxn ang="0">
                  <a:pos x="T6" y="T7"/>
                </a:cxn>
                <a:cxn ang="0">
                  <a:pos x="T8" y="T9"/>
                </a:cxn>
              </a:cxnLst>
              <a:rect l="0" t="0" r="r" b="b"/>
              <a:pathLst>
                <a:path w="23" h="17">
                  <a:moveTo>
                    <a:pt x="7" y="0"/>
                  </a:moveTo>
                  <a:lnTo>
                    <a:pt x="22" y="6"/>
                  </a:lnTo>
                  <a:lnTo>
                    <a:pt x="14" y="16"/>
                  </a:lnTo>
                  <a:lnTo>
                    <a:pt x="0" y="10"/>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07" name="Freeform 191"/>
            <p:cNvSpPr>
              <a:spLocks/>
            </p:cNvSpPr>
            <p:nvPr/>
          </p:nvSpPr>
          <p:spPr bwMode="auto">
            <a:xfrm>
              <a:off x="2866" y="1584"/>
              <a:ext cx="21" cy="17"/>
            </a:xfrm>
            <a:custGeom>
              <a:avLst/>
              <a:gdLst>
                <a:gd name="T0" fmla="*/ 5 w 21"/>
                <a:gd name="T1" fmla="*/ 0 h 17"/>
                <a:gd name="T2" fmla="*/ 20 w 21"/>
                <a:gd name="T3" fmla="*/ 4 h 17"/>
                <a:gd name="T4" fmla="*/ 13 w 21"/>
                <a:gd name="T5" fmla="*/ 16 h 17"/>
                <a:gd name="T6" fmla="*/ 0 w 21"/>
                <a:gd name="T7" fmla="*/ 11 h 17"/>
                <a:gd name="T8" fmla="*/ 5 w 21"/>
                <a:gd name="T9" fmla="*/ 0 h 17"/>
              </a:gdLst>
              <a:ahLst/>
              <a:cxnLst>
                <a:cxn ang="0">
                  <a:pos x="T0" y="T1"/>
                </a:cxn>
                <a:cxn ang="0">
                  <a:pos x="T2" y="T3"/>
                </a:cxn>
                <a:cxn ang="0">
                  <a:pos x="T4" y="T5"/>
                </a:cxn>
                <a:cxn ang="0">
                  <a:pos x="T6" y="T7"/>
                </a:cxn>
                <a:cxn ang="0">
                  <a:pos x="T8" y="T9"/>
                </a:cxn>
              </a:cxnLst>
              <a:rect l="0" t="0" r="r" b="b"/>
              <a:pathLst>
                <a:path w="21" h="17">
                  <a:moveTo>
                    <a:pt x="5" y="0"/>
                  </a:moveTo>
                  <a:lnTo>
                    <a:pt x="20" y="4"/>
                  </a:lnTo>
                  <a:lnTo>
                    <a:pt x="13" y="16"/>
                  </a:lnTo>
                  <a:lnTo>
                    <a:pt x="0" y="11"/>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08" name="Freeform 192"/>
            <p:cNvSpPr>
              <a:spLocks/>
            </p:cNvSpPr>
            <p:nvPr/>
          </p:nvSpPr>
          <p:spPr bwMode="auto">
            <a:xfrm>
              <a:off x="2886" y="1586"/>
              <a:ext cx="22" cy="17"/>
            </a:xfrm>
            <a:custGeom>
              <a:avLst/>
              <a:gdLst>
                <a:gd name="T0" fmla="*/ 6 w 22"/>
                <a:gd name="T1" fmla="*/ 0 h 17"/>
                <a:gd name="T2" fmla="*/ 21 w 22"/>
                <a:gd name="T3" fmla="*/ 4 h 17"/>
                <a:gd name="T4" fmla="*/ 15 w 22"/>
                <a:gd name="T5" fmla="*/ 16 h 17"/>
                <a:gd name="T6" fmla="*/ 0 w 22"/>
                <a:gd name="T7" fmla="*/ 10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4"/>
                  </a:lnTo>
                  <a:lnTo>
                    <a:pt x="15" y="16"/>
                  </a:lnTo>
                  <a:lnTo>
                    <a:pt x="0" y="10"/>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09" name="Freeform 193"/>
            <p:cNvSpPr>
              <a:spLocks/>
            </p:cNvSpPr>
            <p:nvPr/>
          </p:nvSpPr>
          <p:spPr bwMode="auto">
            <a:xfrm>
              <a:off x="2908" y="1589"/>
              <a:ext cx="22" cy="17"/>
            </a:xfrm>
            <a:custGeom>
              <a:avLst/>
              <a:gdLst>
                <a:gd name="T0" fmla="*/ 5 w 22"/>
                <a:gd name="T1" fmla="*/ 0 h 17"/>
                <a:gd name="T2" fmla="*/ 21 w 22"/>
                <a:gd name="T3" fmla="*/ 4 h 17"/>
                <a:gd name="T4" fmla="*/ 14 w 22"/>
                <a:gd name="T5" fmla="*/ 16 h 17"/>
                <a:gd name="T6" fmla="*/ 0 w 22"/>
                <a:gd name="T7" fmla="*/ 12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lnTo>
                    <a:pt x="21" y="4"/>
                  </a:lnTo>
                  <a:lnTo>
                    <a:pt x="14" y="16"/>
                  </a:lnTo>
                  <a:lnTo>
                    <a:pt x="0" y="12"/>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10" name="Freeform 194"/>
            <p:cNvSpPr>
              <a:spLocks/>
            </p:cNvSpPr>
            <p:nvPr/>
          </p:nvSpPr>
          <p:spPr bwMode="auto">
            <a:xfrm>
              <a:off x="2668" y="1572"/>
              <a:ext cx="23" cy="17"/>
            </a:xfrm>
            <a:custGeom>
              <a:avLst/>
              <a:gdLst>
                <a:gd name="T0" fmla="*/ 7 w 23"/>
                <a:gd name="T1" fmla="*/ 0 h 17"/>
                <a:gd name="T2" fmla="*/ 22 w 23"/>
                <a:gd name="T3" fmla="*/ 5 h 17"/>
                <a:gd name="T4" fmla="*/ 15 w 23"/>
                <a:gd name="T5" fmla="*/ 16 h 17"/>
                <a:gd name="T6" fmla="*/ 0 w 23"/>
                <a:gd name="T7" fmla="*/ 10 h 17"/>
                <a:gd name="T8" fmla="*/ 7 w 23"/>
                <a:gd name="T9" fmla="*/ 0 h 17"/>
              </a:gdLst>
              <a:ahLst/>
              <a:cxnLst>
                <a:cxn ang="0">
                  <a:pos x="T0" y="T1"/>
                </a:cxn>
                <a:cxn ang="0">
                  <a:pos x="T2" y="T3"/>
                </a:cxn>
                <a:cxn ang="0">
                  <a:pos x="T4" y="T5"/>
                </a:cxn>
                <a:cxn ang="0">
                  <a:pos x="T6" y="T7"/>
                </a:cxn>
                <a:cxn ang="0">
                  <a:pos x="T8" y="T9"/>
                </a:cxn>
              </a:cxnLst>
              <a:rect l="0" t="0" r="r" b="b"/>
              <a:pathLst>
                <a:path w="23" h="17">
                  <a:moveTo>
                    <a:pt x="7" y="0"/>
                  </a:moveTo>
                  <a:lnTo>
                    <a:pt x="22" y="5"/>
                  </a:lnTo>
                  <a:lnTo>
                    <a:pt x="15" y="16"/>
                  </a:lnTo>
                  <a:lnTo>
                    <a:pt x="0" y="10"/>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11" name="Freeform 195"/>
            <p:cNvSpPr>
              <a:spLocks/>
            </p:cNvSpPr>
            <p:nvPr/>
          </p:nvSpPr>
          <p:spPr bwMode="auto">
            <a:xfrm>
              <a:off x="2690" y="1576"/>
              <a:ext cx="23" cy="17"/>
            </a:xfrm>
            <a:custGeom>
              <a:avLst/>
              <a:gdLst>
                <a:gd name="T0" fmla="*/ 7 w 23"/>
                <a:gd name="T1" fmla="*/ 0 h 17"/>
                <a:gd name="T2" fmla="*/ 22 w 23"/>
                <a:gd name="T3" fmla="*/ 4 h 17"/>
                <a:gd name="T4" fmla="*/ 14 w 23"/>
                <a:gd name="T5" fmla="*/ 16 h 17"/>
                <a:gd name="T6" fmla="*/ 0 w 23"/>
                <a:gd name="T7" fmla="*/ 12 h 17"/>
                <a:gd name="T8" fmla="*/ 7 w 23"/>
                <a:gd name="T9" fmla="*/ 0 h 17"/>
              </a:gdLst>
              <a:ahLst/>
              <a:cxnLst>
                <a:cxn ang="0">
                  <a:pos x="T0" y="T1"/>
                </a:cxn>
                <a:cxn ang="0">
                  <a:pos x="T2" y="T3"/>
                </a:cxn>
                <a:cxn ang="0">
                  <a:pos x="T4" y="T5"/>
                </a:cxn>
                <a:cxn ang="0">
                  <a:pos x="T6" y="T7"/>
                </a:cxn>
                <a:cxn ang="0">
                  <a:pos x="T8" y="T9"/>
                </a:cxn>
              </a:cxnLst>
              <a:rect l="0" t="0" r="r" b="b"/>
              <a:pathLst>
                <a:path w="23" h="17">
                  <a:moveTo>
                    <a:pt x="7" y="0"/>
                  </a:moveTo>
                  <a:lnTo>
                    <a:pt x="22" y="4"/>
                  </a:lnTo>
                  <a:lnTo>
                    <a:pt x="14" y="16"/>
                  </a:lnTo>
                  <a:lnTo>
                    <a:pt x="0" y="12"/>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12" name="Freeform 196"/>
            <p:cNvSpPr>
              <a:spLocks/>
            </p:cNvSpPr>
            <p:nvPr/>
          </p:nvSpPr>
          <p:spPr bwMode="auto">
            <a:xfrm>
              <a:off x="2711" y="1579"/>
              <a:ext cx="22" cy="17"/>
            </a:xfrm>
            <a:custGeom>
              <a:avLst/>
              <a:gdLst>
                <a:gd name="T0" fmla="*/ 5 w 22"/>
                <a:gd name="T1" fmla="*/ 0 h 17"/>
                <a:gd name="T2" fmla="*/ 21 w 22"/>
                <a:gd name="T3" fmla="*/ 5 h 17"/>
                <a:gd name="T4" fmla="*/ 14 w 22"/>
                <a:gd name="T5" fmla="*/ 16 h 17"/>
                <a:gd name="T6" fmla="*/ 0 w 22"/>
                <a:gd name="T7" fmla="*/ 11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lnTo>
                    <a:pt x="21" y="5"/>
                  </a:lnTo>
                  <a:lnTo>
                    <a:pt x="14" y="16"/>
                  </a:lnTo>
                  <a:lnTo>
                    <a:pt x="0" y="11"/>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13" name="Freeform 197"/>
            <p:cNvSpPr>
              <a:spLocks/>
            </p:cNvSpPr>
            <p:nvPr/>
          </p:nvSpPr>
          <p:spPr bwMode="auto">
            <a:xfrm>
              <a:off x="2732" y="1582"/>
              <a:ext cx="25" cy="17"/>
            </a:xfrm>
            <a:custGeom>
              <a:avLst/>
              <a:gdLst>
                <a:gd name="T0" fmla="*/ 7 w 25"/>
                <a:gd name="T1" fmla="*/ 0 h 17"/>
                <a:gd name="T2" fmla="*/ 24 w 25"/>
                <a:gd name="T3" fmla="*/ 4 h 17"/>
                <a:gd name="T4" fmla="*/ 16 w 25"/>
                <a:gd name="T5" fmla="*/ 16 h 17"/>
                <a:gd name="T6" fmla="*/ 0 w 25"/>
                <a:gd name="T7" fmla="*/ 11 h 17"/>
                <a:gd name="T8" fmla="*/ 7 w 25"/>
                <a:gd name="T9" fmla="*/ 0 h 17"/>
              </a:gdLst>
              <a:ahLst/>
              <a:cxnLst>
                <a:cxn ang="0">
                  <a:pos x="T0" y="T1"/>
                </a:cxn>
                <a:cxn ang="0">
                  <a:pos x="T2" y="T3"/>
                </a:cxn>
                <a:cxn ang="0">
                  <a:pos x="T4" y="T5"/>
                </a:cxn>
                <a:cxn ang="0">
                  <a:pos x="T6" y="T7"/>
                </a:cxn>
                <a:cxn ang="0">
                  <a:pos x="T8" y="T9"/>
                </a:cxn>
              </a:cxnLst>
              <a:rect l="0" t="0" r="r" b="b"/>
              <a:pathLst>
                <a:path w="25" h="17">
                  <a:moveTo>
                    <a:pt x="7" y="0"/>
                  </a:moveTo>
                  <a:lnTo>
                    <a:pt x="24" y="4"/>
                  </a:lnTo>
                  <a:lnTo>
                    <a:pt x="16" y="16"/>
                  </a:lnTo>
                  <a:lnTo>
                    <a:pt x="0" y="11"/>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14" name="Freeform 198"/>
            <p:cNvSpPr>
              <a:spLocks/>
            </p:cNvSpPr>
            <p:nvPr/>
          </p:nvSpPr>
          <p:spPr bwMode="auto">
            <a:xfrm>
              <a:off x="2694" y="1540"/>
              <a:ext cx="22" cy="17"/>
            </a:xfrm>
            <a:custGeom>
              <a:avLst/>
              <a:gdLst>
                <a:gd name="T0" fmla="*/ 6 w 22"/>
                <a:gd name="T1" fmla="*/ 0 h 17"/>
                <a:gd name="T2" fmla="*/ 21 w 22"/>
                <a:gd name="T3" fmla="*/ 4 h 17"/>
                <a:gd name="T4" fmla="*/ 15 w 22"/>
                <a:gd name="T5" fmla="*/ 16 h 17"/>
                <a:gd name="T6" fmla="*/ 0 w 22"/>
                <a:gd name="T7" fmla="*/ 9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4"/>
                  </a:lnTo>
                  <a:lnTo>
                    <a:pt x="15" y="16"/>
                  </a:lnTo>
                  <a:lnTo>
                    <a:pt x="0" y="9"/>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15" name="Freeform 199"/>
            <p:cNvSpPr>
              <a:spLocks/>
            </p:cNvSpPr>
            <p:nvPr/>
          </p:nvSpPr>
          <p:spPr bwMode="auto">
            <a:xfrm>
              <a:off x="2717" y="1542"/>
              <a:ext cx="21" cy="17"/>
            </a:xfrm>
            <a:custGeom>
              <a:avLst/>
              <a:gdLst>
                <a:gd name="T0" fmla="*/ 5 w 21"/>
                <a:gd name="T1" fmla="*/ 0 h 17"/>
                <a:gd name="T2" fmla="*/ 20 w 21"/>
                <a:gd name="T3" fmla="*/ 5 h 17"/>
                <a:gd name="T4" fmla="*/ 13 w 21"/>
                <a:gd name="T5" fmla="*/ 16 h 17"/>
                <a:gd name="T6" fmla="*/ 0 w 21"/>
                <a:gd name="T7" fmla="*/ 11 h 17"/>
                <a:gd name="T8" fmla="*/ 5 w 21"/>
                <a:gd name="T9" fmla="*/ 0 h 17"/>
              </a:gdLst>
              <a:ahLst/>
              <a:cxnLst>
                <a:cxn ang="0">
                  <a:pos x="T0" y="T1"/>
                </a:cxn>
                <a:cxn ang="0">
                  <a:pos x="T2" y="T3"/>
                </a:cxn>
                <a:cxn ang="0">
                  <a:pos x="T4" y="T5"/>
                </a:cxn>
                <a:cxn ang="0">
                  <a:pos x="T6" y="T7"/>
                </a:cxn>
                <a:cxn ang="0">
                  <a:pos x="T8" y="T9"/>
                </a:cxn>
              </a:cxnLst>
              <a:rect l="0" t="0" r="r" b="b"/>
              <a:pathLst>
                <a:path w="21" h="17">
                  <a:moveTo>
                    <a:pt x="5" y="0"/>
                  </a:moveTo>
                  <a:lnTo>
                    <a:pt x="20" y="5"/>
                  </a:lnTo>
                  <a:lnTo>
                    <a:pt x="13" y="16"/>
                  </a:lnTo>
                  <a:lnTo>
                    <a:pt x="0" y="11"/>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16" name="Freeform 200"/>
            <p:cNvSpPr>
              <a:spLocks/>
            </p:cNvSpPr>
            <p:nvPr/>
          </p:nvSpPr>
          <p:spPr bwMode="auto">
            <a:xfrm>
              <a:off x="2737" y="1545"/>
              <a:ext cx="23" cy="17"/>
            </a:xfrm>
            <a:custGeom>
              <a:avLst/>
              <a:gdLst>
                <a:gd name="T0" fmla="*/ 7 w 23"/>
                <a:gd name="T1" fmla="*/ 0 h 17"/>
                <a:gd name="T2" fmla="*/ 22 w 23"/>
                <a:gd name="T3" fmla="*/ 4 h 17"/>
                <a:gd name="T4" fmla="*/ 15 w 23"/>
                <a:gd name="T5" fmla="*/ 16 h 17"/>
                <a:gd name="T6" fmla="*/ 0 w 23"/>
                <a:gd name="T7" fmla="*/ 10 h 17"/>
                <a:gd name="T8" fmla="*/ 7 w 23"/>
                <a:gd name="T9" fmla="*/ 0 h 17"/>
              </a:gdLst>
              <a:ahLst/>
              <a:cxnLst>
                <a:cxn ang="0">
                  <a:pos x="T0" y="T1"/>
                </a:cxn>
                <a:cxn ang="0">
                  <a:pos x="T2" y="T3"/>
                </a:cxn>
                <a:cxn ang="0">
                  <a:pos x="T4" y="T5"/>
                </a:cxn>
                <a:cxn ang="0">
                  <a:pos x="T6" y="T7"/>
                </a:cxn>
                <a:cxn ang="0">
                  <a:pos x="T8" y="T9"/>
                </a:cxn>
              </a:cxnLst>
              <a:rect l="0" t="0" r="r" b="b"/>
              <a:pathLst>
                <a:path w="23" h="17">
                  <a:moveTo>
                    <a:pt x="7" y="0"/>
                  </a:moveTo>
                  <a:lnTo>
                    <a:pt x="22" y="4"/>
                  </a:lnTo>
                  <a:lnTo>
                    <a:pt x="15" y="16"/>
                  </a:lnTo>
                  <a:lnTo>
                    <a:pt x="0" y="10"/>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17" name="Freeform 201"/>
            <p:cNvSpPr>
              <a:spLocks/>
            </p:cNvSpPr>
            <p:nvPr/>
          </p:nvSpPr>
          <p:spPr bwMode="auto">
            <a:xfrm>
              <a:off x="2759" y="1548"/>
              <a:ext cx="22" cy="17"/>
            </a:xfrm>
            <a:custGeom>
              <a:avLst/>
              <a:gdLst>
                <a:gd name="T0" fmla="*/ 7 w 22"/>
                <a:gd name="T1" fmla="*/ 0 h 17"/>
                <a:gd name="T2" fmla="*/ 21 w 22"/>
                <a:gd name="T3" fmla="*/ 6 h 17"/>
                <a:gd name="T4" fmla="*/ 15 w 22"/>
                <a:gd name="T5" fmla="*/ 16 h 17"/>
                <a:gd name="T6" fmla="*/ 0 w 22"/>
                <a:gd name="T7" fmla="*/ 12 h 17"/>
                <a:gd name="T8" fmla="*/ 7 w 22"/>
                <a:gd name="T9" fmla="*/ 0 h 17"/>
              </a:gdLst>
              <a:ahLst/>
              <a:cxnLst>
                <a:cxn ang="0">
                  <a:pos x="T0" y="T1"/>
                </a:cxn>
                <a:cxn ang="0">
                  <a:pos x="T2" y="T3"/>
                </a:cxn>
                <a:cxn ang="0">
                  <a:pos x="T4" y="T5"/>
                </a:cxn>
                <a:cxn ang="0">
                  <a:pos x="T6" y="T7"/>
                </a:cxn>
                <a:cxn ang="0">
                  <a:pos x="T8" y="T9"/>
                </a:cxn>
              </a:cxnLst>
              <a:rect l="0" t="0" r="r" b="b"/>
              <a:pathLst>
                <a:path w="22" h="17">
                  <a:moveTo>
                    <a:pt x="7" y="0"/>
                  </a:moveTo>
                  <a:lnTo>
                    <a:pt x="21" y="6"/>
                  </a:lnTo>
                  <a:lnTo>
                    <a:pt x="15" y="16"/>
                  </a:lnTo>
                  <a:lnTo>
                    <a:pt x="0" y="12"/>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18" name="Freeform 202"/>
            <p:cNvSpPr>
              <a:spLocks/>
            </p:cNvSpPr>
            <p:nvPr/>
          </p:nvSpPr>
          <p:spPr bwMode="auto">
            <a:xfrm>
              <a:off x="2679" y="1556"/>
              <a:ext cx="24" cy="17"/>
            </a:xfrm>
            <a:custGeom>
              <a:avLst/>
              <a:gdLst>
                <a:gd name="T0" fmla="*/ 7 w 24"/>
                <a:gd name="T1" fmla="*/ 0 h 17"/>
                <a:gd name="T2" fmla="*/ 23 w 24"/>
                <a:gd name="T3" fmla="*/ 5 h 17"/>
                <a:gd name="T4" fmla="*/ 16 w 24"/>
                <a:gd name="T5" fmla="*/ 16 h 17"/>
                <a:gd name="T6" fmla="*/ 0 w 24"/>
                <a:gd name="T7" fmla="*/ 11 h 17"/>
                <a:gd name="T8" fmla="*/ 7 w 24"/>
                <a:gd name="T9" fmla="*/ 0 h 17"/>
              </a:gdLst>
              <a:ahLst/>
              <a:cxnLst>
                <a:cxn ang="0">
                  <a:pos x="T0" y="T1"/>
                </a:cxn>
                <a:cxn ang="0">
                  <a:pos x="T2" y="T3"/>
                </a:cxn>
                <a:cxn ang="0">
                  <a:pos x="T4" y="T5"/>
                </a:cxn>
                <a:cxn ang="0">
                  <a:pos x="T6" y="T7"/>
                </a:cxn>
                <a:cxn ang="0">
                  <a:pos x="T8" y="T9"/>
                </a:cxn>
              </a:cxnLst>
              <a:rect l="0" t="0" r="r" b="b"/>
              <a:pathLst>
                <a:path w="24" h="17">
                  <a:moveTo>
                    <a:pt x="7" y="0"/>
                  </a:moveTo>
                  <a:lnTo>
                    <a:pt x="23" y="5"/>
                  </a:lnTo>
                  <a:lnTo>
                    <a:pt x="16" y="16"/>
                  </a:lnTo>
                  <a:lnTo>
                    <a:pt x="0" y="11"/>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19" name="Freeform 203"/>
            <p:cNvSpPr>
              <a:spLocks/>
            </p:cNvSpPr>
            <p:nvPr/>
          </p:nvSpPr>
          <p:spPr bwMode="auto">
            <a:xfrm>
              <a:off x="2701" y="1559"/>
              <a:ext cx="22" cy="17"/>
            </a:xfrm>
            <a:custGeom>
              <a:avLst/>
              <a:gdLst>
                <a:gd name="T0" fmla="*/ 6 w 22"/>
                <a:gd name="T1" fmla="*/ 0 h 17"/>
                <a:gd name="T2" fmla="*/ 21 w 22"/>
                <a:gd name="T3" fmla="*/ 4 h 17"/>
                <a:gd name="T4" fmla="*/ 15 w 22"/>
                <a:gd name="T5" fmla="*/ 16 h 17"/>
                <a:gd name="T6" fmla="*/ 0 w 22"/>
                <a:gd name="T7" fmla="*/ 10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4"/>
                  </a:lnTo>
                  <a:lnTo>
                    <a:pt x="15" y="16"/>
                  </a:lnTo>
                  <a:lnTo>
                    <a:pt x="0" y="10"/>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20" name="Freeform 204"/>
            <p:cNvSpPr>
              <a:spLocks/>
            </p:cNvSpPr>
            <p:nvPr/>
          </p:nvSpPr>
          <p:spPr bwMode="auto">
            <a:xfrm>
              <a:off x="2723" y="1561"/>
              <a:ext cx="23" cy="17"/>
            </a:xfrm>
            <a:custGeom>
              <a:avLst/>
              <a:gdLst>
                <a:gd name="T0" fmla="*/ 7 w 23"/>
                <a:gd name="T1" fmla="*/ 0 h 17"/>
                <a:gd name="T2" fmla="*/ 22 w 23"/>
                <a:gd name="T3" fmla="*/ 6 h 17"/>
                <a:gd name="T4" fmla="*/ 15 w 23"/>
                <a:gd name="T5" fmla="*/ 16 h 17"/>
                <a:gd name="T6" fmla="*/ 0 w 23"/>
                <a:gd name="T7" fmla="*/ 12 h 17"/>
                <a:gd name="T8" fmla="*/ 7 w 23"/>
                <a:gd name="T9" fmla="*/ 0 h 17"/>
              </a:gdLst>
              <a:ahLst/>
              <a:cxnLst>
                <a:cxn ang="0">
                  <a:pos x="T0" y="T1"/>
                </a:cxn>
                <a:cxn ang="0">
                  <a:pos x="T2" y="T3"/>
                </a:cxn>
                <a:cxn ang="0">
                  <a:pos x="T4" y="T5"/>
                </a:cxn>
                <a:cxn ang="0">
                  <a:pos x="T6" y="T7"/>
                </a:cxn>
                <a:cxn ang="0">
                  <a:pos x="T8" y="T9"/>
                </a:cxn>
              </a:cxnLst>
              <a:rect l="0" t="0" r="r" b="b"/>
              <a:pathLst>
                <a:path w="23" h="17">
                  <a:moveTo>
                    <a:pt x="7" y="0"/>
                  </a:moveTo>
                  <a:lnTo>
                    <a:pt x="22" y="6"/>
                  </a:lnTo>
                  <a:lnTo>
                    <a:pt x="15" y="16"/>
                  </a:lnTo>
                  <a:lnTo>
                    <a:pt x="0" y="12"/>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21" name="Freeform 205"/>
            <p:cNvSpPr>
              <a:spLocks/>
            </p:cNvSpPr>
            <p:nvPr/>
          </p:nvSpPr>
          <p:spPr bwMode="auto">
            <a:xfrm>
              <a:off x="2745" y="1565"/>
              <a:ext cx="23" cy="17"/>
            </a:xfrm>
            <a:custGeom>
              <a:avLst/>
              <a:gdLst>
                <a:gd name="T0" fmla="*/ 5 w 23"/>
                <a:gd name="T1" fmla="*/ 0 h 17"/>
                <a:gd name="T2" fmla="*/ 22 w 23"/>
                <a:gd name="T3" fmla="*/ 6 h 17"/>
                <a:gd name="T4" fmla="*/ 14 w 23"/>
                <a:gd name="T5" fmla="*/ 16 h 17"/>
                <a:gd name="T6" fmla="*/ 0 w 23"/>
                <a:gd name="T7" fmla="*/ 10 h 17"/>
                <a:gd name="T8" fmla="*/ 5 w 23"/>
                <a:gd name="T9" fmla="*/ 0 h 17"/>
              </a:gdLst>
              <a:ahLst/>
              <a:cxnLst>
                <a:cxn ang="0">
                  <a:pos x="T0" y="T1"/>
                </a:cxn>
                <a:cxn ang="0">
                  <a:pos x="T2" y="T3"/>
                </a:cxn>
                <a:cxn ang="0">
                  <a:pos x="T4" y="T5"/>
                </a:cxn>
                <a:cxn ang="0">
                  <a:pos x="T6" y="T7"/>
                </a:cxn>
                <a:cxn ang="0">
                  <a:pos x="T8" y="T9"/>
                </a:cxn>
              </a:cxnLst>
              <a:rect l="0" t="0" r="r" b="b"/>
              <a:pathLst>
                <a:path w="23" h="17">
                  <a:moveTo>
                    <a:pt x="5" y="0"/>
                  </a:moveTo>
                  <a:lnTo>
                    <a:pt x="22" y="6"/>
                  </a:lnTo>
                  <a:lnTo>
                    <a:pt x="14" y="16"/>
                  </a:lnTo>
                  <a:lnTo>
                    <a:pt x="0" y="10"/>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22" name="Freeform 206"/>
            <p:cNvSpPr>
              <a:spLocks/>
            </p:cNvSpPr>
            <p:nvPr/>
          </p:nvSpPr>
          <p:spPr bwMode="auto">
            <a:xfrm>
              <a:off x="2743" y="1502"/>
              <a:ext cx="23" cy="17"/>
            </a:xfrm>
            <a:custGeom>
              <a:avLst/>
              <a:gdLst>
                <a:gd name="T0" fmla="*/ 6 w 23"/>
                <a:gd name="T1" fmla="*/ 0 h 17"/>
                <a:gd name="T2" fmla="*/ 22 w 23"/>
                <a:gd name="T3" fmla="*/ 3 h 17"/>
                <a:gd name="T4" fmla="*/ 15 w 23"/>
                <a:gd name="T5" fmla="*/ 16 h 17"/>
                <a:gd name="T6" fmla="*/ 0 w 23"/>
                <a:gd name="T7" fmla="*/ 9 h 17"/>
                <a:gd name="T8" fmla="*/ 6 w 23"/>
                <a:gd name="T9" fmla="*/ 0 h 17"/>
              </a:gdLst>
              <a:ahLst/>
              <a:cxnLst>
                <a:cxn ang="0">
                  <a:pos x="T0" y="T1"/>
                </a:cxn>
                <a:cxn ang="0">
                  <a:pos x="T2" y="T3"/>
                </a:cxn>
                <a:cxn ang="0">
                  <a:pos x="T4" y="T5"/>
                </a:cxn>
                <a:cxn ang="0">
                  <a:pos x="T6" y="T7"/>
                </a:cxn>
                <a:cxn ang="0">
                  <a:pos x="T8" y="T9"/>
                </a:cxn>
              </a:cxnLst>
              <a:rect l="0" t="0" r="r" b="b"/>
              <a:pathLst>
                <a:path w="23" h="17">
                  <a:moveTo>
                    <a:pt x="6" y="0"/>
                  </a:moveTo>
                  <a:lnTo>
                    <a:pt x="22" y="3"/>
                  </a:lnTo>
                  <a:lnTo>
                    <a:pt x="15" y="16"/>
                  </a:lnTo>
                  <a:lnTo>
                    <a:pt x="0" y="9"/>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23" name="Freeform 207"/>
            <p:cNvSpPr>
              <a:spLocks/>
            </p:cNvSpPr>
            <p:nvPr/>
          </p:nvSpPr>
          <p:spPr bwMode="auto">
            <a:xfrm>
              <a:off x="2765" y="1504"/>
              <a:ext cx="22" cy="17"/>
            </a:xfrm>
            <a:custGeom>
              <a:avLst/>
              <a:gdLst>
                <a:gd name="T0" fmla="*/ 6 w 22"/>
                <a:gd name="T1" fmla="*/ 0 h 17"/>
                <a:gd name="T2" fmla="*/ 21 w 22"/>
                <a:gd name="T3" fmla="*/ 6 h 17"/>
                <a:gd name="T4" fmla="*/ 13 w 22"/>
                <a:gd name="T5" fmla="*/ 16 h 17"/>
                <a:gd name="T6" fmla="*/ 0 w 22"/>
                <a:gd name="T7" fmla="*/ 12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6"/>
                  </a:lnTo>
                  <a:lnTo>
                    <a:pt x="13" y="16"/>
                  </a:lnTo>
                  <a:lnTo>
                    <a:pt x="0" y="12"/>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24" name="Freeform 208"/>
            <p:cNvSpPr>
              <a:spLocks/>
            </p:cNvSpPr>
            <p:nvPr/>
          </p:nvSpPr>
          <p:spPr bwMode="auto">
            <a:xfrm>
              <a:off x="2785" y="1507"/>
              <a:ext cx="22" cy="17"/>
            </a:xfrm>
            <a:custGeom>
              <a:avLst/>
              <a:gdLst>
                <a:gd name="T0" fmla="*/ 6 w 22"/>
                <a:gd name="T1" fmla="*/ 0 h 17"/>
                <a:gd name="T2" fmla="*/ 21 w 22"/>
                <a:gd name="T3" fmla="*/ 4 h 17"/>
                <a:gd name="T4" fmla="*/ 14 w 22"/>
                <a:gd name="T5" fmla="*/ 16 h 17"/>
                <a:gd name="T6" fmla="*/ 0 w 22"/>
                <a:gd name="T7" fmla="*/ 10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4"/>
                  </a:lnTo>
                  <a:lnTo>
                    <a:pt x="14" y="16"/>
                  </a:lnTo>
                  <a:lnTo>
                    <a:pt x="0" y="10"/>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25" name="Freeform 209"/>
            <p:cNvSpPr>
              <a:spLocks/>
            </p:cNvSpPr>
            <p:nvPr/>
          </p:nvSpPr>
          <p:spPr bwMode="auto">
            <a:xfrm>
              <a:off x="2806" y="1511"/>
              <a:ext cx="22" cy="17"/>
            </a:xfrm>
            <a:custGeom>
              <a:avLst/>
              <a:gdLst>
                <a:gd name="T0" fmla="*/ 6 w 22"/>
                <a:gd name="T1" fmla="*/ 0 h 17"/>
                <a:gd name="T2" fmla="*/ 21 w 22"/>
                <a:gd name="T3" fmla="*/ 4 h 17"/>
                <a:gd name="T4" fmla="*/ 15 w 22"/>
                <a:gd name="T5" fmla="*/ 16 h 17"/>
                <a:gd name="T6" fmla="*/ 0 w 22"/>
                <a:gd name="T7" fmla="*/ 10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4"/>
                  </a:lnTo>
                  <a:lnTo>
                    <a:pt x="15" y="16"/>
                  </a:lnTo>
                  <a:lnTo>
                    <a:pt x="0" y="10"/>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26" name="Freeform 210"/>
            <p:cNvSpPr>
              <a:spLocks/>
            </p:cNvSpPr>
            <p:nvPr/>
          </p:nvSpPr>
          <p:spPr bwMode="auto">
            <a:xfrm>
              <a:off x="2768" y="1467"/>
              <a:ext cx="23" cy="17"/>
            </a:xfrm>
            <a:custGeom>
              <a:avLst/>
              <a:gdLst>
                <a:gd name="T0" fmla="*/ 6 w 23"/>
                <a:gd name="T1" fmla="*/ 0 h 17"/>
                <a:gd name="T2" fmla="*/ 22 w 23"/>
                <a:gd name="T3" fmla="*/ 6 h 17"/>
                <a:gd name="T4" fmla="*/ 15 w 23"/>
                <a:gd name="T5" fmla="*/ 16 h 17"/>
                <a:gd name="T6" fmla="*/ 0 w 23"/>
                <a:gd name="T7" fmla="*/ 12 h 17"/>
                <a:gd name="T8" fmla="*/ 6 w 23"/>
                <a:gd name="T9" fmla="*/ 0 h 17"/>
              </a:gdLst>
              <a:ahLst/>
              <a:cxnLst>
                <a:cxn ang="0">
                  <a:pos x="T0" y="T1"/>
                </a:cxn>
                <a:cxn ang="0">
                  <a:pos x="T2" y="T3"/>
                </a:cxn>
                <a:cxn ang="0">
                  <a:pos x="T4" y="T5"/>
                </a:cxn>
                <a:cxn ang="0">
                  <a:pos x="T6" y="T7"/>
                </a:cxn>
                <a:cxn ang="0">
                  <a:pos x="T8" y="T9"/>
                </a:cxn>
              </a:cxnLst>
              <a:rect l="0" t="0" r="r" b="b"/>
              <a:pathLst>
                <a:path w="23" h="17">
                  <a:moveTo>
                    <a:pt x="6" y="0"/>
                  </a:moveTo>
                  <a:lnTo>
                    <a:pt x="22" y="6"/>
                  </a:lnTo>
                  <a:lnTo>
                    <a:pt x="15" y="16"/>
                  </a:lnTo>
                  <a:lnTo>
                    <a:pt x="0" y="12"/>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27" name="Freeform 211"/>
            <p:cNvSpPr>
              <a:spLocks/>
            </p:cNvSpPr>
            <p:nvPr/>
          </p:nvSpPr>
          <p:spPr bwMode="auto">
            <a:xfrm>
              <a:off x="2790" y="1471"/>
              <a:ext cx="23" cy="17"/>
            </a:xfrm>
            <a:custGeom>
              <a:avLst/>
              <a:gdLst>
                <a:gd name="T0" fmla="*/ 7 w 23"/>
                <a:gd name="T1" fmla="*/ 0 h 17"/>
                <a:gd name="T2" fmla="*/ 22 w 23"/>
                <a:gd name="T3" fmla="*/ 4 h 17"/>
                <a:gd name="T4" fmla="*/ 14 w 23"/>
                <a:gd name="T5" fmla="*/ 16 h 17"/>
                <a:gd name="T6" fmla="*/ 0 w 23"/>
                <a:gd name="T7" fmla="*/ 9 h 17"/>
                <a:gd name="T8" fmla="*/ 7 w 23"/>
                <a:gd name="T9" fmla="*/ 0 h 17"/>
              </a:gdLst>
              <a:ahLst/>
              <a:cxnLst>
                <a:cxn ang="0">
                  <a:pos x="T0" y="T1"/>
                </a:cxn>
                <a:cxn ang="0">
                  <a:pos x="T2" y="T3"/>
                </a:cxn>
                <a:cxn ang="0">
                  <a:pos x="T4" y="T5"/>
                </a:cxn>
                <a:cxn ang="0">
                  <a:pos x="T6" y="T7"/>
                </a:cxn>
                <a:cxn ang="0">
                  <a:pos x="T8" y="T9"/>
                </a:cxn>
              </a:cxnLst>
              <a:rect l="0" t="0" r="r" b="b"/>
              <a:pathLst>
                <a:path w="23" h="17">
                  <a:moveTo>
                    <a:pt x="7" y="0"/>
                  </a:moveTo>
                  <a:lnTo>
                    <a:pt x="22" y="4"/>
                  </a:lnTo>
                  <a:lnTo>
                    <a:pt x="14" y="16"/>
                  </a:lnTo>
                  <a:lnTo>
                    <a:pt x="0" y="9"/>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28" name="Freeform 212"/>
            <p:cNvSpPr>
              <a:spLocks/>
            </p:cNvSpPr>
            <p:nvPr/>
          </p:nvSpPr>
          <p:spPr bwMode="auto">
            <a:xfrm>
              <a:off x="2812" y="1473"/>
              <a:ext cx="23" cy="17"/>
            </a:xfrm>
            <a:custGeom>
              <a:avLst/>
              <a:gdLst>
                <a:gd name="T0" fmla="*/ 5 w 23"/>
                <a:gd name="T1" fmla="*/ 0 h 17"/>
                <a:gd name="T2" fmla="*/ 22 w 23"/>
                <a:gd name="T3" fmla="*/ 5 h 17"/>
                <a:gd name="T4" fmla="*/ 14 w 23"/>
                <a:gd name="T5" fmla="*/ 16 h 17"/>
                <a:gd name="T6" fmla="*/ 0 w 23"/>
                <a:gd name="T7" fmla="*/ 13 h 17"/>
                <a:gd name="T8" fmla="*/ 5 w 23"/>
                <a:gd name="T9" fmla="*/ 0 h 17"/>
              </a:gdLst>
              <a:ahLst/>
              <a:cxnLst>
                <a:cxn ang="0">
                  <a:pos x="T0" y="T1"/>
                </a:cxn>
                <a:cxn ang="0">
                  <a:pos x="T2" y="T3"/>
                </a:cxn>
                <a:cxn ang="0">
                  <a:pos x="T4" y="T5"/>
                </a:cxn>
                <a:cxn ang="0">
                  <a:pos x="T6" y="T7"/>
                </a:cxn>
                <a:cxn ang="0">
                  <a:pos x="T8" y="T9"/>
                </a:cxn>
              </a:cxnLst>
              <a:rect l="0" t="0" r="r" b="b"/>
              <a:pathLst>
                <a:path w="23" h="17">
                  <a:moveTo>
                    <a:pt x="5" y="0"/>
                  </a:moveTo>
                  <a:lnTo>
                    <a:pt x="22" y="5"/>
                  </a:lnTo>
                  <a:lnTo>
                    <a:pt x="14" y="16"/>
                  </a:lnTo>
                  <a:lnTo>
                    <a:pt x="0" y="13"/>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29" name="Freeform 213"/>
            <p:cNvSpPr>
              <a:spLocks/>
            </p:cNvSpPr>
            <p:nvPr/>
          </p:nvSpPr>
          <p:spPr bwMode="auto">
            <a:xfrm>
              <a:off x="2834" y="1476"/>
              <a:ext cx="21" cy="17"/>
            </a:xfrm>
            <a:custGeom>
              <a:avLst/>
              <a:gdLst>
                <a:gd name="T0" fmla="*/ 5 w 21"/>
                <a:gd name="T1" fmla="*/ 0 h 17"/>
                <a:gd name="T2" fmla="*/ 20 w 21"/>
                <a:gd name="T3" fmla="*/ 6 h 17"/>
                <a:gd name="T4" fmla="*/ 13 w 21"/>
                <a:gd name="T5" fmla="*/ 16 h 17"/>
                <a:gd name="T6" fmla="*/ 0 w 21"/>
                <a:gd name="T7" fmla="*/ 10 h 17"/>
                <a:gd name="T8" fmla="*/ 5 w 21"/>
                <a:gd name="T9" fmla="*/ 0 h 17"/>
              </a:gdLst>
              <a:ahLst/>
              <a:cxnLst>
                <a:cxn ang="0">
                  <a:pos x="T0" y="T1"/>
                </a:cxn>
                <a:cxn ang="0">
                  <a:pos x="T2" y="T3"/>
                </a:cxn>
                <a:cxn ang="0">
                  <a:pos x="T4" y="T5"/>
                </a:cxn>
                <a:cxn ang="0">
                  <a:pos x="T6" y="T7"/>
                </a:cxn>
                <a:cxn ang="0">
                  <a:pos x="T8" y="T9"/>
                </a:cxn>
              </a:cxnLst>
              <a:rect l="0" t="0" r="r" b="b"/>
              <a:pathLst>
                <a:path w="21" h="17">
                  <a:moveTo>
                    <a:pt x="5" y="0"/>
                  </a:moveTo>
                  <a:lnTo>
                    <a:pt x="20" y="6"/>
                  </a:lnTo>
                  <a:lnTo>
                    <a:pt x="13" y="16"/>
                  </a:lnTo>
                  <a:lnTo>
                    <a:pt x="0" y="10"/>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30" name="Freeform 214"/>
            <p:cNvSpPr>
              <a:spLocks/>
            </p:cNvSpPr>
            <p:nvPr/>
          </p:nvSpPr>
          <p:spPr bwMode="auto">
            <a:xfrm>
              <a:off x="2754" y="1485"/>
              <a:ext cx="23" cy="17"/>
            </a:xfrm>
            <a:custGeom>
              <a:avLst/>
              <a:gdLst>
                <a:gd name="T0" fmla="*/ 6 w 23"/>
                <a:gd name="T1" fmla="*/ 0 h 17"/>
                <a:gd name="T2" fmla="*/ 22 w 23"/>
                <a:gd name="T3" fmla="*/ 4 h 17"/>
                <a:gd name="T4" fmla="*/ 15 w 23"/>
                <a:gd name="T5" fmla="*/ 16 h 17"/>
                <a:gd name="T6" fmla="*/ 0 w 23"/>
                <a:gd name="T7" fmla="*/ 9 h 17"/>
                <a:gd name="T8" fmla="*/ 6 w 23"/>
                <a:gd name="T9" fmla="*/ 0 h 17"/>
              </a:gdLst>
              <a:ahLst/>
              <a:cxnLst>
                <a:cxn ang="0">
                  <a:pos x="T0" y="T1"/>
                </a:cxn>
                <a:cxn ang="0">
                  <a:pos x="T2" y="T3"/>
                </a:cxn>
                <a:cxn ang="0">
                  <a:pos x="T4" y="T5"/>
                </a:cxn>
                <a:cxn ang="0">
                  <a:pos x="T6" y="T7"/>
                </a:cxn>
                <a:cxn ang="0">
                  <a:pos x="T8" y="T9"/>
                </a:cxn>
              </a:cxnLst>
              <a:rect l="0" t="0" r="r" b="b"/>
              <a:pathLst>
                <a:path w="23" h="17">
                  <a:moveTo>
                    <a:pt x="6" y="0"/>
                  </a:moveTo>
                  <a:lnTo>
                    <a:pt x="22" y="4"/>
                  </a:lnTo>
                  <a:lnTo>
                    <a:pt x="15" y="16"/>
                  </a:lnTo>
                  <a:lnTo>
                    <a:pt x="0" y="9"/>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31" name="Freeform 215"/>
            <p:cNvSpPr>
              <a:spLocks/>
            </p:cNvSpPr>
            <p:nvPr/>
          </p:nvSpPr>
          <p:spPr bwMode="auto">
            <a:xfrm>
              <a:off x="2776" y="1487"/>
              <a:ext cx="23" cy="17"/>
            </a:xfrm>
            <a:custGeom>
              <a:avLst/>
              <a:gdLst>
                <a:gd name="T0" fmla="*/ 5 w 23"/>
                <a:gd name="T1" fmla="*/ 0 h 17"/>
                <a:gd name="T2" fmla="*/ 22 w 23"/>
                <a:gd name="T3" fmla="*/ 5 h 17"/>
                <a:gd name="T4" fmla="*/ 13 w 23"/>
                <a:gd name="T5" fmla="*/ 16 h 17"/>
                <a:gd name="T6" fmla="*/ 0 w 23"/>
                <a:gd name="T7" fmla="*/ 11 h 17"/>
                <a:gd name="T8" fmla="*/ 5 w 23"/>
                <a:gd name="T9" fmla="*/ 0 h 17"/>
              </a:gdLst>
              <a:ahLst/>
              <a:cxnLst>
                <a:cxn ang="0">
                  <a:pos x="T0" y="T1"/>
                </a:cxn>
                <a:cxn ang="0">
                  <a:pos x="T2" y="T3"/>
                </a:cxn>
                <a:cxn ang="0">
                  <a:pos x="T4" y="T5"/>
                </a:cxn>
                <a:cxn ang="0">
                  <a:pos x="T6" y="T7"/>
                </a:cxn>
                <a:cxn ang="0">
                  <a:pos x="T8" y="T9"/>
                </a:cxn>
              </a:cxnLst>
              <a:rect l="0" t="0" r="r" b="b"/>
              <a:pathLst>
                <a:path w="23" h="17">
                  <a:moveTo>
                    <a:pt x="5" y="0"/>
                  </a:moveTo>
                  <a:lnTo>
                    <a:pt x="22" y="5"/>
                  </a:lnTo>
                  <a:lnTo>
                    <a:pt x="13" y="16"/>
                  </a:lnTo>
                  <a:lnTo>
                    <a:pt x="0" y="11"/>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32" name="Freeform 216"/>
            <p:cNvSpPr>
              <a:spLocks/>
            </p:cNvSpPr>
            <p:nvPr/>
          </p:nvSpPr>
          <p:spPr bwMode="auto">
            <a:xfrm>
              <a:off x="2797" y="1490"/>
              <a:ext cx="22" cy="17"/>
            </a:xfrm>
            <a:custGeom>
              <a:avLst/>
              <a:gdLst>
                <a:gd name="T0" fmla="*/ 5 w 22"/>
                <a:gd name="T1" fmla="*/ 0 h 17"/>
                <a:gd name="T2" fmla="*/ 21 w 22"/>
                <a:gd name="T3" fmla="*/ 4 h 17"/>
                <a:gd name="T4" fmla="*/ 14 w 22"/>
                <a:gd name="T5" fmla="*/ 16 h 17"/>
                <a:gd name="T6" fmla="*/ 0 w 22"/>
                <a:gd name="T7" fmla="*/ 12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lnTo>
                    <a:pt x="21" y="4"/>
                  </a:lnTo>
                  <a:lnTo>
                    <a:pt x="14" y="16"/>
                  </a:lnTo>
                  <a:lnTo>
                    <a:pt x="0" y="12"/>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33" name="Freeform 217"/>
            <p:cNvSpPr>
              <a:spLocks/>
            </p:cNvSpPr>
            <p:nvPr/>
          </p:nvSpPr>
          <p:spPr bwMode="auto">
            <a:xfrm>
              <a:off x="2819" y="1494"/>
              <a:ext cx="22" cy="17"/>
            </a:xfrm>
            <a:custGeom>
              <a:avLst/>
              <a:gdLst>
                <a:gd name="T0" fmla="*/ 7 w 22"/>
                <a:gd name="T1" fmla="*/ 0 h 17"/>
                <a:gd name="T2" fmla="*/ 21 w 22"/>
                <a:gd name="T3" fmla="*/ 4 h 17"/>
                <a:gd name="T4" fmla="*/ 15 w 22"/>
                <a:gd name="T5" fmla="*/ 16 h 17"/>
                <a:gd name="T6" fmla="*/ 0 w 22"/>
                <a:gd name="T7" fmla="*/ 10 h 17"/>
                <a:gd name="T8" fmla="*/ 7 w 22"/>
                <a:gd name="T9" fmla="*/ 0 h 17"/>
              </a:gdLst>
              <a:ahLst/>
              <a:cxnLst>
                <a:cxn ang="0">
                  <a:pos x="T0" y="T1"/>
                </a:cxn>
                <a:cxn ang="0">
                  <a:pos x="T2" y="T3"/>
                </a:cxn>
                <a:cxn ang="0">
                  <a:pos x="T4" y="T5"/>
                </a:cxn>
                <a:cxn ang="0">
                  <a:pos x="T6" y="T7"/>
                </a:cxn>
                <a:cxn ang="0">
                  <a:pos x="T8" y="T9"/>
                </a:cxn>
              </a:cxnLst>
              <a:rect l="0" t="0" r="r" b="b"/>
              <a:pathLst>
                <a:path w="22" h="17">
                  <a:moveTo>
                    <a:pt x="7" y="0"/>
                  </a:moveTo>
                  <a:lnTo>
                    <a:pt x="21" y="4"/>
                  </a:lnTo>
                  <a:lnTo>
                    <a:pt x="15" y="16"/>
                  </a:lnTo>
                  <a:lnTo>
                    <a:pt x="0" y="10"/>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34" name="Freeform 218"/>
            <p:cNvSpPr>
              <a:spLocks/>
            </p:cNvSpPr>
            <p:nvPr/>
          </p:nvSpPr>
          <p:spPr bwMode="auto">
            <a:xfrm>
              <a:off x="2892" y="1533"/>
              <a:ext cx="23" cy="17"/>
            </a:xfrm>
            <a:custGeom>
              <a:avLst/>
              <a:gdLst>
                <a:gd name="T0" fmla="*/ 5 w 23"/>
                <a:gd name="T1" fmla="*/ 0 h 17"/>
                <a:gd name="T2" fmla="*/ 22 w 23"/>
                <a:gd name="T3" fmla="*/ 6 h 17"/>
                <a:gd name="T4" fmla="*/ 15 w 23"/>
                <a:gd name="T5" fmla="*/ 16 h 17"/>
                <a:gd name="T6" fmla="*/ 0 w 23"/>
                <a:gd name="T7" fmla="*/ 12 h 17"/>
                <a:gd name="T8" fmla="*/ 5 w 23"/>
                <a:gd name="T9" fmla="*/ 0 h 17"/>
              </a:gdLst>
              <a:ahLst/>
              <a:cxnLst>
                <a:cxn ang="0">
                  <a:pos x="T0" y="T1"/>
                </a:cxn>
                <a:cxn ang="0">
                  <a:pos x="T2" y="T3"/>
                </a:cxn>
                <a:cxn ang="0">
                  <a:pos x="T4" y="T5"/>
                </a:cxn>
                <a:cxn ang="0">
                  <a:pos x="T6" y="T7"/>
                </a:cxn>
                <a:cxn ang="0">
                  <a:pos x="T8" y="T9"/>
                </a:cxn>
              </a:cxnLst>
              <a:rect l="0" t="0" r="r" b="b"/>
              <a:pathLst>
                <a:path w="23" h="17">
                  <a:moveTo>
                    <a:pt x="5" y="0"/>
                  </a:moveTo>
                  <a:lnTo>
                    <a:pt x="22" y="6"/>
                  </a:lnTo>
                  <a:lnTo>
                    <a:pt x="15" y="16"/>
                  </a:lnTo>
                  <a:lnTo>
                    <a:pt x="0" y="12"/>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35" name="Freeform 219"/>
            <p:cNvSpPr>
              <a:spLocks/>
            </p:cNvSpPr>
            <p:nvPr/>
          </p:nvSpPr>
          <p:spPr bwMode="auto">
            <a:xfrm>
              <a:off x="2914" y="1536"/>
              <a:ext cx="22" cy="17"/>
            </a:xfrm>
            <a:custGeom>
              <a:avLst/>
              <a:gdLst>
                <a:gd name="T0" fmla="*/ 7 w 22"/>
                <a:gd name="T1" fmla="*/ 0 h 17"/>
                <a:gd name="T2" fmla="*/ 21 w 22"/>
                <a:gd name="T3" fmla="*/ 4 h 17"/>
                <a:gd name="T4" fmla="*/ 13 w 22"/>
                <a:gd name="T5" fmla="*/ 16 h 17"/>
                <a:gd name="T6" fmla="*/ 0 w 22"/>
                <a:gd name="T7" fmla="*/ 12 h 17"/>
                <a:gd name="T8" fmla="*/ 7 w 22"/>
                <a:gd name="T9" fmla="*/ 0 h 17"/>
              </a:gdLst>
              <a:ahLst/>
              <a:cxnLst>
                <a:cxn ang="0">
                  <a:pos x="T0" y="T1"/>
                </a:cxn>
                <a:cxn ang="0">
                  <a:pos x="T2" y="T3"/>
                </a:cxn>
                <a:cxn ang="0">
                  <a:pos x="T4" y="T5"/>
                </a:cxn>
                <a:cxn ang="0">
                  <a:pos x="T6" y="T7"/>
                </a:cxn>
                <a:cxn ang="0">
                  <a:pos x="T8" y="T9"/>
                </a:cxn>
              </a:cxnLst>
              <a:rect l="0" t="0" r="r" b="b"/>
              <a:pathLst>
                <a:path w="22" h="17">
                  <a:moveTo>
                    <a:pt x="7" y="0"/>
                  </a:moveTo>
                  <a:lnTo>
                    <a:pt x="21" y="4"/>
                  </a:lnTo>
                  <a:lnTo>
                    <a:pt x="13" y="16"/>
                  </a:lnTo>
                  <a:lnTo>
                    <a:pt x="0" y="12"/>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36" name="Freeform 220"/>
            <p:cNvSpPr>
              <a:spLocks/>
            </p:cNvSpPr>
            <p:nvPr/>
          </p:nvSpPr>
          <p:spPr bwMode="auto">
            <a:xfrm>
              <a:off x="2935" y="1540"/>
              <a:ext cx="23" cy="17"/>
            </a:xfrm>
            <a:custGeom>
              <a:avLst/>
              <a:gdLst>
                <a:gd name="T0" fmla="*/ 6 w 23"/>
                <a:gd name="T1" fmla="*/ 0 h 17"/>
                <a:gd name="T2" fmla="*/ 22 w 23"/>
                <a:gd name="T3" fmla="*/ 4 h 17"/>
                <a:gd name="T4" fmla="*/ 15 w 23"/>
                <a:gd name="T5" fmla="*/ 16 h 17"/>
                <a:gd name="T6" fmla="*/ 0 w 23"/>
                <a:gd name="T7" fmla="*/ 9 h 17"/>
                <a:gd name="T8" fmla="*/ 6 w 23"/>
                <a:gd name="T9" fmla="*/ 0 h 17"/>
              </a:gdLst>
              <a:ahLst/>
              <a:cxnLst>
                <a:cxn ang="0">
                  <a:pos x="T0" y="T1"/>
                </a:cxn>
                <a:cxn ang="0">
                  <a:pos x="T2" y="T3"/>
                </a:cxn>
                <a:cxn ang="0">
                  <a:pos x="T4" y="T5"/>
                </a:cxn>
                <a:cxn ang="0">
                  <a:pos x="T6" y="T7"/>
                </a:cxn>
                <a:cxn ang="0">
                  <a:pos x="T8" y="T9"/>
                </a:cxn>
              </a:cxnLst>
              <a:rect l="0" t="0" r="r" b="b"/>
              <a:pathLst>
                <a:path w="23" h="17">
                  <a:moveTo>
                    <a:pt x="6" y="0"/>
                  </a:moveTo>
                  <a:lnTo>
                    <a:pt x="22" y="4"/>
                  </a:lnTo>
                  <a:lnTo>
                    <a:pt x="15" y="16"/>
                  </a:lnTo>
                  <a:lnTo>
                    <a:pt x="0" y="9"/>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37" name="Freeform 221"/>
            <p:cNvSpPr>
              <a:spLocks/>
            </p:cNvSpPr>
            <p:nvPr/>
          </p:nvSpPr>
          <p:spPr bwMode="auto">
            <a:xfrm>
              <a:off x="2956" y="1542"/>
              <a:ext cx="22" cy="17"/>
            </a:xfrm>
            <a:custGeom>
              <a:avLst/>
              <a:gdLst>
                <a:gd name="T0" fmla="*/ 7 w 22"/>
                <a:gd name="T1" fmla="*/ 0 h 17"/>
                <a:gd name="T2" fmla="*/ 21 w 22"/>
                <a:gd name="T3" fmla="*/ 5 h 17"/>
                <a:gd name="T4" fmla="*/ 14 w 22"/>
                <a:gd name="T5" fmla="*/ 16 h 17"/>
                <a:gd name="T6" fmla="*/ 0 w 22"/>
                <a:gd name="T7" fmla="*/ 11 h 17"/>
                <a:gd name="T8" fmla="*/ 7 w 22"/>
                <a:gd name="T9" fmla="*/ 0 h 17"/>
              </a:gdLst>
              <a:ahLst/>
              <a:cxnLst>
                <a:cxn ang="0">
                  <a:pos x="T0" y="T1"/>
                </a:cxn>
                <a:cxn ang="0">
                  <a:pos x="T2" y="T3"/>
                </a:cxn>
                <a:cxn ang="0">
                  <a:pos x="T4" y="T5"/>
                </a:cxn>
                <a:cxn ang="0">
                  <a:pos x="T6" y="T7"/>
                </a:cxn>
                <a:cxn ang="0">
                  <a:pos x="T8" y="T9"/>
                </a:cxn>
              </a:cxnLst>
              <a:rect l="0" t="0" r="r" b="b"/>
              <a:pathLst>
                <a:path w="22" h="17">
                  <a:moveTo>
                    <a:pt x="7" y="0"/>
                  </a:moveTo>
                  <a:lnTo>
                    <a:pt x="21" y="5"/>
                  </a:lnTo>
                  <a:lnTo>
                    <a:pt x="14" y="16"/>
                  </a:lnTo>
                  <a:lnTo>
                    <a:pt x="0" y="11"/>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38" name="Freeform 222"/>
            <p:cNvSpPr>
              <a:spLocks/>
            </p:cNvSpPr>
            <p:nvPr/>
          </p:nvSpPr>
          <p:spPr bwMode="auto">
            <a:xfrm>
              <a:off x="2917" y="1500"/>
              <a:ext cx="22" cy="17"/>
            </a:xfrm>
            <a:custGeom>
              <a:avLst/>
              <a:gdLst>
                <a:gd name="T0" fmla="*/ 6 w 22"/>
                <a:gd name="T1" fmla="*/ 0 h 17"/>
                <a:gd name="T2" fmla="*/ 21 w 22"/>
                <a:gd name="T3" fmla="*/ 4 h 17"/>
                <a:gd name="T4" fmla="*/ 14 w 22"/>
                <a:gd name="T5" fmla="*/ 16 h 17"/>
                <a:gd name="T6" fmla="*/ 0 w 22"/>
                <a:gd name="T7" fmla="*/ 9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4"/>
                  </a:lnTo>
                  <a:lnTo>
                    <a:pt x="14" y="16"/>
                  </a:lnTo>
                  <a:lnTo>
                    <a:pt x="0" y="9"/>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39" name="Freeform 223"/>
            <p:cNvSpPr>
              <a:spLocks/>
            </p:cNvSpPr>
            <p:nvPr/>
          </p:nvSpPr>
          <p:spPr bwMode="auto">
            <a:xfrm>
              <a:off x="2939" y="1502"/>
              <a:ext cx="23" cy="17"/>
            </a:xfrm>
            <a:custGeom>
              <a:avLst/>
              <a:gdLst>
                <a:gd name="T0" fmla="*/ 7 w 23"/>
                <a:gd name="T1" fmla="*/ 0 h 17"/>
                <a:gd name="T2" fmla="*/ 22 w 23"/>
                <a:gd name="T3" fmla="*/ 5 h 17"/>
                <a:gd name="T4" fmla="*/ 14 w 23"/>
                <a:gd name="T5" fmla="*/ 16 h 17"/>
                <a:gd name="T6" fmla="*/ 0 w 23"/>
                <a:gd name="T7" fmla="*/ 13 h 17"/>
                <a:gd name="T8" fmla="*/ 7 w 23"/>
                <a:gd name="T9" fmla="*/ 0 h 17"/>
              </a:gdLst>
              <a:ahLst/>
              <a:cxnLst>
                <a:cxn ang="0">
                  <a:pos x="T0" y="T1"/>
                </a:cxn>
                <a:cxn ang="0">
                  <a:pos x="T2" y="T3"/>
                </a:cxn>
                <a:cxn ang="0">
                  <a:pos x="T4" y="T5"/>
                </a:cxn>
                <a:cxn ang="0">
                  <a:pos x="T6" y="T7"/>
                </a:cxn>
                <a:cxn ang="0">
                  <a:pos x="T8" y="T9"/>
                </a:cxn>
              </a:cxnLst>
              <a:rect l="0" t="0" r="r" b="b"/>
              <a:pathLst>
                <a:path w="23" h="17">
                  <a:moveTo>
                    <a:pt x="7" y="0"/>
                  </a:moveTo>
                  <a:lnTo>
                    <a:pt x="22" y="5"/>
                  </a:lnTo>
                  <a:lnTo>
                    <a:pt x="14" y="16"/>
                  </a:lnTo>
                  <a:lnTo>
                    <a:pt x="0" y="13"/>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40" name="Freeform 224"/>
            <p:cNvSpPr>
              <a:spLocks/>
            </p:cNvSpPr>
            <p:nvPr/>
          </p:nvSpPr>
          <p:spPr bwMode="auto">
            <a:xfrm>
              <a:off x="2961" y="1505"/>
              <a:ext cx="23" cy="17"/>
            </a:xfrm>
            <a:custGeom>
              <a:avLst/>
              <a:gdLst>
                <a:gd name="T0" fmla="*/ 5 w 23"/>
                <a:gd name="T1" fmla="*/ 0 h 17"/>
                <a:gd name="T2" fmla="*/ 22 w 23"/>
                <a:gd name="T3" fmla="*/ 4 h 17"/>
                <a:gd name="T4" fmla="*/ 15 w 23"/>
                <a:gd name="T5" fmla="*/ 16 h 17"/>
                <a:gd name="T6" fmla="*/ 0 w 23"/>
                <a:gd name="T7" fmla="*/ 12 h 17"/>
                <a:gd name="T8" fmla="*/ 5 w 23"/>
                <a:gd name="T9" fmla="*/ 0 h 17"/>
              </a:gdLst>
              <a:ahLst/>
              <a:cxnLst>
                <a:cxn ang="0">
                  <a:pos x="T0" y="T1"/>
                </a:cxn>
                <a:cxn ang="0">
                  <a:pos x="T2" y="T3"/>
                </a:cxn>
                <a:cxn ang="0">
                  <a:pos x="T4" y="T5"/>
                </a:cxn>
                <a:cxn ang="0">
                  <a:pos x="T6" y="T7"/>
                </a:cxn>
                <a:cxn ang="0">
                  <a:pos x="T8" y="T9"/>
                </a:cxn>
              </a:cxnLst>
              <a:rect l="0" t="0" r="r" b="b"/>
              <a:pathLst>
                <a:path w="23" h="17">
                  <a:moveTo>
                    <a:pt x="5" y="0"/>
                  </a:moveTo>
                  <a:lnTo>
                    <a:pt x="22" y="4"/>
                  </a:lnTo>
                  <a:lnTo>
                    <a:pt x="15" y="16"/>
                  </a:lnTo>
                  <a:lnTo>
                    <a:pt x="0" y="12"/>
                  </a:lnTo>
                  <a:lnTo>
                    <a:pt x="5"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41" name="Freeform 225"/>
            <p:cNvSpPr>
              <a:spLocks/>
            </p:cNvSpPr>
            <p:nvPr/>
          </p:nvSpPr>
          <p:spPr bwMode="auto">
            <a:xfrm>
              <a:off x="2983" y="1509"/>
              <a:ext cx="22" cy="17"/>
            </a:xfrm>
            <a:custGeom>
              <a:avLst/>
              <a:gdLst>
                <a:gd name="T0" fmla="*/ 6 w 22"/>
                <a:gd name="T1" fmla="*/ 0 h 17"/>
                <a:gd name="T2" fmla="*/ 21 w 22"/>
                <a:gd name="T3" fmla="*/ 4 h 17"/>
                <a:gd name="T4" fmla="*/ 15 w 22"/>
                <a:gd name="T5" fmla="*/ 16 h 17"/>
                <a:gd name="T6" fmla="*/ 0 w 22"/>
                <a:gd name="T7" fmla="*/ 10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4"/>
                  </a:lnTo>
                  <a:lnTo>
                    <a:pt x="15" y="16"/>
                  </a:lnTo>
                  <a:lnTo>
                    <a:pt x="0" y="10"/>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42" name="Freeform 226"/>
            <p:cNvSpPr>
              <a:spLocks/>
            </p:cNvSpPr>
            <p:nvPr/>
          </p:nvSpPr>
          <p:spPr bwMode="auto">
            <a:xfrm>
              <a:off x="2903" y="1517"/>
              <a:ext cx="22" cy="17"/>
            </a:xfrm>
            <a:custGeom>
              <a:avLst/>
              <a:gdLst>
                <a:gd name="T0" fmla="*/ 6 w 22"/>
                <a:gd name="T1" fmla="*/ 0 h 17"/>
                <a:gd name="T2" fmla="*/ 21 w 22"/>
                <a:gd name="T3" fmla="*/ 3 h 17"/>
                <a:gd name="T4" fmla="*/ 15 w 22"/>
                <a:gd name="T5" fmla="*/ 16 h 17"/>
                <a:gd name="T6" fmla="*/ 0 w 22"/>
                <a:gd name="T7" fmla="*/ 9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3"/>
                  </a:lnTo>
                  <a:lnTo>
                    <a:pt x="15" y="16"/>
                  </a:lnTo>
                  <a:lnTo>
                    <a:pt x="0" y="9"/>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43" name="Freeform 227"/>
            <p:cNvSpPr>
              <a:spLocks/>
            </p:cNvSpPr>
            <p:nvPr/>
          </p:nvSpPr>
          <p:spPr bwMode="auto">
            <a:xfrm>
              <a:off x="2925" y="1519"/>
              <a:ext cx="24" cy="17"/>
            </a:xfrm>
            <a:custGeom>
              <a:avLst/>
              <a:gdLst>
                <a:gd name="T0" fmla="*/ 7 w 24"/>
                <a:gd name="T1" fmla="*/ 0 h 17"/>
                <a:gd name="T2" fmla="*/ 23 w 24"/>
                <a:gd name="T3" fmla="*/ 4 h 17"/>
                <a:gd name="T4" fmla="*/ 15 w 24"/>
                <a:gd name="T5" fmla="*/ 16 h 17"/>
                <a:gd name="T6" fmla="*/ 0 w 24"/>
                <a:gd name="T7" fmla="*/ 12 h 17"/>
                <a:gd name="T8" fmla="*/ 7 w 24"/>
                <a:gd name="T9" fmla="*/ 0 h 17"/>
              </a:gdLst>
              <a:ahLst/>
              <a:cxnLst>
                <a:cxn ang="0">
                  <a:pos x="T0" y="T1"/>
                </a:cxn>
                <a:cxn ang="0">
                  <a:pos x="T2" y="T3"/>
                </a:cxn>
                <a:cxn ang="0">
                  <a:pos x="T4" y="T5"/>
                </a:cxn>
                <a:cxn ang="0">
                  <a:pos x="T6" y="T7"/>
                </a:cxn>
                <a:cxn ang="0">
                  <a:pos x="T8" y="T9"/>
                </a:cxn>
              </a:cxnLst>
              <a:rect l="0" t="0" r="r" b="b"/>
              <a:pathLst>
                <a:path w="24" h="17">
                  <a:moveTo>
                    <a:pt x="7" y="0"/>
                  </a:moveTo>
                  <a:lnTo>
                    <a:pt x="23" y="4"/>
                  </a:lnTo>
                  <a:lnTo>
                    <a:pt x="15" y="16"/>
                  </a:lnTo>
                  <a:lnTo>
                    <a:pt x="0" y="12"/>
                  </a:lnTo>
                  <a:lnTo>
                    <a:pt x="7"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44" name="Freeform 228"/>
            <p:cNvSpPr>
              <a:spLocks/>
            </p:cNvSpPr>
            <p:nvPr/>
          </p:nvSpPr>
          <p:spPr bwMode="auto">
            <a:xfrm>
              <a:off x="2947" y="1522"/>
              <a:ext cx="22" cy="17"/>
            </a:xfrm>
            <a:custGeom>
              <a:avLst/>
              <a:gdLst>
                <a:gd name="T0" fmla="*/ 6 w 22"/>
                <a:gd name="T1" fmla="*/ 0 h 17"/>
                <a:gd name="T2" fmla="*/ 21 w 22"/>
                <a:gd name="T3" fmla="*/ 4 h 17"/>
                <a:gd name="T4" fmla="*/ 14 w 22"/>
                <a:gd name="T5" fmla="*/ 16 h 17"/>
                <a:gd name="T6" fmla="*/ 0 w 22"/>
                <a:gd name="T7" fmla="*/ 10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4"/>
                  </a:lnTo>
                  <a:lnTo>
                    <a:pt x="14" y="16"/>
                  </a:lnTo>
                  <a:lnTo>
                    <a:pt x="0" y="10"/>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45" name="Freeform 229"/>
            <p:cNvSpPr>
              <a:spLocks/>
            </p:cNvSpPr>
            <p:nvPr/>
          </p:nvSpPr>
          <p:spPr bwMode="auto">
            <a:xfrm>
              <a:off x="2969" y="1525"/>
              <a:ext cx="22" cy="17"/>
            </a:xfrm>
            <a:custGeom>
              <a:avLst/>
              <a:gdLst>
                <a:gd name="T0" fmla="*/ 6 w 22"/>
                <a:gd name="T1" fmla="*/ 0 h 17"/>
                <a:gd name="T2" fmla="*/ 21 w 22"/>
                <a:gd name="T3" fmla="*/ 6 h 17"/>
                <a:gd name="T4" fmla="*/ 15 w 22"/>
                <a:gd name="T5" fmla="*/ 16 h 17"/>
                <a:gd name="T6" fmla="*/ 0 w 22"/>
                <a:gd name="T7" fmla="*/ 11 h 17"/>
                <a:gd name="T8" fmla="*/ 6 w 22"/>
                <a:gd name="T9" fmla="*/ 0 h 17"/>
              </a:gdLst>
              <a:ahLst/>
              <a:cxnLst>
                <a:cxn ang="0">
                  <a:pos x="T0" y="T1"/>
                </a:cxn>
                <a:cxn ang="0">
                  <a:pos x="T2" y="T3"/>
                </a:cxn>
                <a:cxn ang="0">
                  <a:pos x="T4" y="T5"/>
                </a:cxn>
                <a:cxn ang="0">
                  <a:pos x="T6" y="T7"/>
                </a:cxn>
                <a:cxn ang="0">
                  <a:pos x="T8" y="T9"/>
                </a:cxn>
              </a:cxnLst>
              <a:rect l="0" t="0" r="r" b="b"/>
              <a:pathLst>
                <a:path w="22" h="17">
                  <a:moveTo>
                    <a:pt x="6" y="0"/>
                  </a:moveTo>
                  <a:lnTo>
                    <a:pt x="21" y="6"/>
                  </a:lnTo>
                  <a:lnTo>
                    <a:pt x="15" y="16"/>
                  </a:lnTo>
                  <a:lnTo>
                    <a:pt x="0" y="11"/>
                  </a:lnTo>
                  <a:lnTo>
                    <a:pt x="6" y="0"/>
                  </a:lnTo>
                </a:path>
              </a:pathLst>
            </a:custGeom>
            <a:solidFill>
              <a:srgbClr val="C38080"/>
            </a:solidFill>
            <a:ln w="12700"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46" name="Line 230"/>
            <p:cNvSpPr>
              <a:spLocks noChangeShapeType="1"/>
            </p:cNvSpPr>
            <p:nvPr/>
          </p:nvSpPr>
          <p:spPr bwMode="auto">
            <a:xfrm flipH="1">
              <a:off x="2060" y="2768"/>
              <a:ext cx="10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047" name="Line 231"/>
            <p:cNvSpPr>
              <a:spLocks noChangeShapeType="1"/>
            </p:cNvSpPr>
            <p:nvPr/>
          </p:nvSpPr>
          <p:spPr bwMode="auto">
            <a:xfrm flipH="1" flipV="1">
              <a:off x="2086" y="2275"/>
              <a:ext cx="373" cy="2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048" name="Rectangle 232"/>
            <p:cNvSpPr>
              <a:spLocks noChangeArrowheads="1"/>
            </p:cNvSpPr>
            <p:nvPr/>
          </p:nvSpPr>
          <p:spPr bwMode="auto">
            <a:xfrm>
              <a:off x="2652" y="1056"/>
              <a:ext cx="37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5562" tIns="26988" rIns="55562" bIns="26988">
              <a:spAutoFit/>
            </a:bodyPr>
            <a:lstStyle>
              <a:lvl1pPr defTabSz="274638">
                <a:defRPr>
                  <a:solidFill>
                    <a:schemeClr val="tx1"/>
                  </a:solidFill>
                  <a:latin typeface="Arial" pitchFamily="34" charset="0"/>
                </a:defRPr>
              </a:lvl1pPr>
              <a:lvl2pPr marL="342900" defTabSz="274638">
                <a:defRPr>
                  <a:solidFill>
                    <a:schemeClr val="tx1"/>
                  </a:solidFill>
                  <a:latin typeface="Arial" pitchFamily="34" charset="0"/>
                </a:defRPr>
              </a:lvl2pPr>
              <a:lvl3pPr marL="685800" defTabSz="274638">
                <a:defRPr>
                  <a:solidFill>
                    <a:schemeClr val="tx1"/>
                  </a:solidFill>
                  <a:latin typeface="Arial" pitchFamily="34" charset="0"/>
                </a:defRPr>
              </a:lvl3pPr>
              <a:lvl4pPr marL="1028700" defTabSz="274638">
                <a:defRPr>
                  <a:solidFill>
                    <a:schemeClr val="tx1"/>
                  </a:solidFill>
                  <a:latin typeface="Arial" pitchFamily="34" charset="0"/>
                </a:defRPr>
              </a:lvl4pPr>
              <a:lvl5pPr marL="1371600" defTabSz="274638">
                <a:defRPr>
                  <a:solidFill>
                    <a:schemeClr val="tx1"/>
                  </a:solidFill>
                  <a:latin typeface="Arial" pitchFamily="34" charset="0"/>
                </a:defRPr>
              </a:lvl5pPr>
              <a:lvl6pPr marL="1828800" defTabSz="274638" fontAlgn="base">
                <a:spcBef>
                  <a:spcPct val="0"/>
                </a:spcBef>
                <a:spcAft>
                  <a:spcPct val="0"/>
                </a:spcAft>
                <a:defRPr>
                  <a:solidFill>
                    <a:schemeClr val="tx1"/>
                  </a:solidFill>
                  <a:latin typeface="Arial" pitchFamily="34" charset="0"/>
                </a:defRPr>
              </a:lvl6pPr>
              <a:lvl7pPr marL="2286000" defTabSz="274638" fontAlgn="base">
                <a:spcBef>
                  <a:spcPct val="0"/>
                </a:spcBef>
                <a:spcAft>
                  <a:spcPct val="0"/>
                </a:spcAft>
                <a:defRPr>
                  <a:solidFill>
                    <a:schemeClr val="tx1"/>
                  </a:solidFill>
                  <a:latin typeface="Arial" pitchFamily="34" charset="0"/>
                </a:defRPr>
              </a:lvl7pPr>
              <a:lvl8pPr marL="2743200" defTabSz="274638" fontAlgn="base">
                <a:spcBef>
                  <a:spcPct val="0"/>
                </a:spcBef>
                <a:spcAft>
                  <a:spcPct val="0"/>
                </a:spcAft>
                <a:defRPr>
                  <a:solidFill>
                    <a:schemeClr val="tx1"/>
                  </a:solidFill>
                  <a:latin typeface="Arial" pitchFamily="34" charset="0"/>
                </a:defRPr>
              </a:lvl8pPr>
              <a:lvl9pPr marL="3200400" defTabSz="274638" fontAlgn="base">
                <a:spcBef>
                  <a:spcPct val="0"/>
                </a:spcBef>
                <a:spcAft>
                  <a:spcPct val="0"/>
                </a:spcAft>
                <a:defRPr>
                  <a:solidFill>
                    <a:schemeClr val="tx1"/>
                  </a:solidFill>
                  <a:latin typeface="Arial" pitchFamily="34" charset="0"/>
                </a:defRPr>
              </a:lvl9pPr>
            </a:lstStyle>
            <a:p>
              <a:pPr algn="r" eaLnBrk="0" hangingPunct="0">
                <a:lnSpc>
                  <a:spcPct val="90000"/>
                </a:lnSpc>
              </a:pPr>
              <a:r>
                <a:rPr lang="en-US" altLang="en-US" sz="1000" b="1">
                  <a:solidFill>
                    <a:srgbClr val="000066"/>
                  </a:solidFill>
                  <a:cs typeface="Times New Roman" pitchFamily="18" charset="0"/>
                </a:rPr>
                <a:t>FILTER</a:t>
              </a:r>
            </a:p>
          </p:txBody>
        </p:sp>
        <p:sp>
          <p:nvSpPr>
            <p:cNvPr id="291049" name="Rectangle 233"/>
            <p:cNvSpPr>
              <a:spLocks noChangeArrowheads="1"/>
            </p:cNvSpPr>
            <p:nvPr/>
          </p:nvSpPr>
          <p:spPr bwMode="auto">
            <a:xfrm>
              <a:off x="1683" y="1839"/>
              <a:ext cx="621"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5562" tIns="26988" rIns="55562" bIns="26988">
              <a:spAutoFit/>
            </a:bodyPr>
            <a:lstStyle>
              <a:lvl1pPr defTabSz="274638">
                <a:defRPr>
                  <a:solidFill>
                    <a:schemeClr val="tx1"/>
                  </a:solidFill>
                  <a:latin typeface="Arial" pitchFamily="34" charset="0"/>
                </a:defRPr>
              </a:lvl1pPr>
              <a:lvl2pPr marL="342900" defTabSz="274638">
                <a:defRPr>
                  <a:solidFill>
                    <a:schemeClr val="tx1"/>
                  </a:solidFill>
                  <a:latin typeface="Arial" pitchFamily="34" charset="0"/>
                </a:defRPr>
              </a:lvl2pPr>
              <a:lvl3pPr marL="685800" defTabSz="274638">
                <a:defRPr>
                  <a:solidFill>
                    <a:schemeClr val="tx1"/>
                  </a:solidFill>
                  <a:latin typeface="Arial" pitchFamily="34" charset="0"/>
                </a:defRPr>
              </a:lvl3pPr>
              <a:lvl4pPr marL="1028700" defTabSz="274638">
                <a:defRPr>
                  <a:solidFill>
                    <a:schemeClr val="tx1"/>
                  </a:solidFill>
                  <a:latin typeface="Arial" pitchFamily="34" charset="0"/>
                </a:defRPr>
              </a:lvl4pPr>
              <a:lvl5pPr marL="1371600" defTabSz="274638">
                <a:defRPr>
                  <a:solidFill>
                    <a:schemeClr val="tx1"/>
                  </a:solidFill>
                  <a:latin typeface="Arial" pitchFamily="34" charset="0"/>
                </a:defRPr>
              </a:lvl5pPr>
              <a:lvl6pPr marL="1828800" defTabSz="274638" fontAlgn="base">
                <a:spcBef>
                  <a:spcPct val="0"/>
                </a:spcBef>
                <a:spcAft>
                  <a:spcPct val="0"/>
                </a:spcAft>
                <a:defRPr>
                  <a:solidFill>
                    <a:schemeClr val="tx1"/>
                  </a:solidFill>
                  <a:latin typeface="Arial" pitchFamily="34" charset="0"/>
                </a:defRPr>
              </a:lvl6pPr>
              <a:lvl7pPr marL="2286000" defTabSz="274638" fontAlgn="base">
                <a:spcBef>
                  <a:spcPct val="0"/>
                </a:spcBef>
                <a:spcAft>
                  <a:spcPct val="0"/>
                </a:spcAft>
                <a:defRPr>
                  <a:solidFill>
                    <a:schemeClr val="tx1"/>
                  </a:solidFill>
                  <a:latin typeface="Arial" pitchFamily="34" charset="0"/>
                </a:defRPr>
              </a:lvl7pPr>
              <a:lvl8pPr marL="2743200" defTabSz="274638" fontAlgn="base">
                <a:spcBef>
                  <a:spcPct val="0"/>
                </a:spcBef>
                <a:spcAft>
                  <a:spcPct val="0"/>
                </a:spcAft>
                <a:defRPr>
                  <a:solidFill>
                    <a:schemeClr val="tx1"/>
                  </a:solidFill>
                  <a:latin typeface="Arial" pitchFamily="34" charset="0"/>
                </a:defRPr>
              </a:lvl8pPr>
              <a:lvl9pPr marL="3200400" defTabSz="274638" fontAlgn="base">
                <a:spcBef>
                  <a:spcPct val="0"/>
                </a:spcBef>
                <a:spcAft>
                  <a:spcPct val="0"/>
                </a:spcAft>
                <a:defRPr>
                  <a:solidFill>
                    <a:schemeClr val="tx1"/>
                  </a:solidFill>
                  <a:latin typeface="Arial" pitchFamily="34" charset="0"/>
                </a:defRPr>
              </a:lvl9pPr>
            </a:lstStyle>
            <a:p>
              <a:pPr algn="r" eaLnBrk="0" hangingPunct="0">
                <a:lnSpc>
                  <a:spcPct val="90000"/>
                </a:lnSpc>
              </a:pPr>
              <a:r>
                <a:rPr lang="en-US" altLang="en-US" sz="1000" b="1">
                  <a:solidFill>
                    <a:srgbClr val="000066"/>
                  </a:solidFill>
                  <a:cs typeface="Times New Roman" pitchFamily="18" charset="0"/>
                </a:rPr>
                <a:t>FLAT</a:t>
              </a:r>
              <a:r>
                <a:rPr lang="en-US" altLang="en-US" sz="1000" b="1">
                  <a:solidFill>
                    <a:srgbClr val="000066"/>
                  </a:solidFill>
                  <a:effectLst>
                    <a:outerShdw blurRad="38100" dist="38100" dir="2700000" algn="tl">
                      <a:srgbClr val="C0C0C0"/>
                    </a:outerShdw>
                  </a:effectLst>
                  <a:cs typeface="Times New Roman" pitchFamily="18" charset="0"/>
                </a:rPr>
                <a:t> </a:t>
              </a:r>
              <a:r>
                <a:rPr lang="en-US" altLang="en-US" sz="1000" b="1">
                  <a:solidFill>
                    <a:srgbClr val="000066"/>
                  </a:solidFill>
                  <a:cs typeface="Times New Roman" pitchFamily="18" charset="0"/>
                </a:rPr>
                <a:t>CABLE</a:t>
              </a:r>
            </a:p>
          </p:txBody>
        </p:sp>
        <p:sp>
          <p:nvSpPr>
            <p:cNvPr id="291050" name="Rectangle 234"/>
            <p:cNvSpPr>
              <a:spLocks noChangeArrowheads="1"/>
            </p:cNvSpPr>
            <p:nvPr/>
          </p:nvSpPr>
          <p:spPr bwMode="auto">
            <a:xfrm>
              <a:off x="1633" y="2181"/>
              <a:ext cx="725"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5562" tIns="26988" rIns="55562" bIns="26988">
              <a:spAutoFit/>
            </a:bodyPr>
            <a:lstStyle>
              <a:lvl1pPr defTabSz="274638">
                <a:defRPr>
                  <a:solidFill>
                    <a:schemeClr val="tx1"/>
                  </a:solidFill>
                  <a:latin typeface="Arial" pitchFamily="34" charset="0"/>
                </a:defRPr>
              </a:lvl1pPr>
              <a:lvl2pPr marL="342900" defTabSz="274638">
                <a:defRPr>
                  <a:solidFill>
                    <a:schemeClr val="tx1"/>
                  </a:solidFill>
                  <a:latin typeface="Arial" pitchFamily="34" charset="0"/>
                </a:defRPr>
              </a:lvl2pPr>
              <a:lvl3pPr marL="685800" defTabSz="274638">
                <a:defRPr>
                  <a:solidFill>
                    <a:schemeClr val="tx1"/>
                  </a:solidFill>
                  <a:latin typeface="Arial" pitchFamily="34" charset="0"/>
                </a:defRPr>
              </a:lvl3pPr>
              <a:lvl4pPr marL="1028700" defTabSz="274638">
                <a:defRPr>
                  <a:solidFill>
                    <a:schemeClr val="tx1"/>
                  </a:solidFill>
                  <a:latin typeface="Arial" pitchFamily="34" charset="0"/>
                </a:defRPr>
              </a:lvl4pPr>
              <a:lvl5pPr marL="1371600" defTabSz="274638">
                <a:defRPr>
                  <a:solidFill>
                    <a:schemeClr val="tx1"/>
                  </a:solidFill>
                  <a:latin typeface="Arial" pitchFamily="34" charset="0"/>
                </a:defRPr>
              </a:lvl5pPr>
              <a:lvl6pPr marL="1828800" defTabSz="274638" fontAlgn="base">
                <a:spcBef>
                  <a:spcPct val="0"/>
                </a:spcBef>
                <a:spcAft>
                  <a:spcPct val="0"/>
                </a:spcAft>
                <a:defRPr>
                  <a:solidFill>
                    <a:schemeClr val="tx1"/>
                  </a:solidFill>
                  <a:latin typeface="Arial" pitchFamily="34" charset="0"/>
                </a:defRPr>
              </a:lvl6pPr>
              <a:lvl7pPr marL="2286000" defTabSz="274638" fontAlgn="base">
                <a:spcBef>
                  <a:spcPct val="0"/>
                </a:spcBef>
                <a:spcAft>
                  <a:spcPct val="0"/>
                </a:spcAft>
                <a:defRPr>
                  <a:solidFill>
                    <a:schemeClr val="tx1"/>
                  </a:solidFill>
                  <a:latin typeface="Arial" pitchFamily="34" charset="0"/>
                </a:defRPr>
              </a:lvl7pPr>
              <a:lvl8pPr marL="2743200" defTabSz="274638" fontAlgn="base">
                <a:spcBef>
                  <a:spcPct val="0"/>
                </a:spcBef>
                <a:spcAft>
                  <a:spcPct val="0"/>
                </a:spcAft>
                <a:defRPr>
                  <a:solidFill>
                    <a:schemeClr val="tx1"/>
                  </a:solidFill>
                  <a:latin typeface="Arial" pitchFamily="34" charset="0"/>
                </a:defRPr>
              </a:lvl8pPr>
              <a:lvl9pPr marL="3200400" defTabSz="274638" fontAlgn="base">
                <a:spcBef>
                  <a:spcPct val="0"/>
                </a:spcBef>
                <a:spcAft>
                  <a:spcPct val="0"/>
                </a:spcAft>
                <a:defRPr>
                  <a:solidFill>
                    <a:schemeClr val="tx1"/>
                  </a:solidFill>
                  <a:latin typeface="Arial" pitchFamily="34" charset="0"/>
                </a:defRPr>
              </a:lvl9pPr>
            </a:lstStyle>
            <a:p>
              <a:pPr algn="r" eaLnBrk="0" hangingPunct="0">
                <a:lnSpc>
                  <a:spcPct val="90000"/>
                </a:lnSpc>
              </a:pPr>
              <a:r>
                <a:rPr lang="en-US" altLang="en-US" sz="1000" b="1">
                  <a:solidFill>
                    <a:srgbClr val="000066"/>
                  </a:solidFill>
                  <a:cs typeface="Times New Roman" pitchFamily="18" charset="0"/>
                </a:rPr>
                <a:t>SEALING GLUE</a:t>
              </a:r>
            </a:p>
          </p:txBody>
        </p:sp>
        <p:sp>
          <p:nvSpPr>
            <p:cNvPr id="291051" name="Rectangle 235"/>
            <p:cNvSpPr>
              <a:spLocks noChangeArrowheads="1"/>
            </p:cNvSpPr>
            <p:nvPr/>
          </p:nvSpPr>
          <p:spPr bwMode="auto">
            <a:xfrm>
              <a:off x="1377" y="2429"/>
              <a:ext cx="904"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5562" tIns="26988" rIns="55562" bIns="26988">
              <a:spAutoFit/>
            </a:bodyPr>
            <a:lstStyle>
              <a:lvl1pPr defTabSz="274638">
                <a:defRPr>
                  <a:solidFill>
                    <a:schemeClr val="tx1"/>
                  </a:solidFill>
                  <a:latin typeface="Arial" pitchFamily="34" charset="0"/>
                </a:defRPr>
              </a:lvl1pPr>
              <a:lvl2pPr marL="342900" defTabSz="274638">
                <a:defRPr>
                  <a:solidFill>
                    <a:schemeClr val="tx1"/>
                  </a:solidFill>
                  <a:latin typeface="Arial" pitchFamily="34" charset="0"/>
                </a:defRPr>
              </a:lvl2pPr>
              <a:lvl3pPr marL="685800" defTabSz="274638">
                <a:defRPr>
                  <a:solidFill>
                    <a:schemeClr val="tx1"/>
                  </a:solidFill>
                  <a:latin typeface="Arial" pitchFamily="34" charset="0"/>
                </a:defRPr>
              </a:lvl3pPr>
              <a:lvl4pPr marL="1028700" defTabSz="274638">
                <a:defRPr>
                  <a:solidFill>
                    <a:schemeClr val="tx1"/>
                  </a:solidFill>
                  <a:latin typeface="Arial" pitchFamily="34" charset="0"/>
                </a:defRPr>
              </a:lvl4pPr>
              <a:lvl5pPr marL="1371600" defTabSz="274638">
                <a:defRPr>
                  <a:solidFill>
                    <a:schemeClr val="tx1"/>
                  </a:solidFill>
                  <a:latin typeface="Arial" pitchFamily="34" charset="0"/>
                </a:defRPr>
              </a:lvl5pPr>
              <a:lvl6pPr marL="1828800" defTabSz="274638" fontAlgn="base">
                <a:spcBef>
                  <a:spcPct val="0"/>
                </a:spcBef>
                <a:spcAft>
                  <a:spcPct val="0"/>
                </a:spcAft>
                <a:defRPr>
                  <a:solidFill>
                    <a:schemeClr val="tx1"/>
                  </a:solidFill>
                  <a:latin typeface="Arial" pitchFamily="34" charset="0"/>
                </a:defRPr>
              </a:lvl6pPr>
              <a:lvl7pPr marL="2286000" defTabSz="274638" fontAlgn="base">
                <a:spcBef>
                  <a:spcPct val="0"/>
                </a:spcBef>
                <a:spcAft>
                  <a:spcPct val="0"/>
                </a:spcAft>
                <a:defRPr>
                  <a:solidFill>
                    <a:schemeClr val="tx1"/>
                  </a:solidFill>
                  <a:latin typeface="Arial" pitchFamily="34" charset="0"/>
                </a:defRPr>
              </a:lvl7pPr>
              <a:lvl8pPr marL="2743200" defTabSz="274638" fontAlgn="base">
                <a:spcBef>
                  <a:spcPct val="0"/>
                </a:spcBef>
                <a:spcAft>
                  <a:spcPct val="0"/>
                </a:spcAft>
                <a:defRPr>
                  <a:solidFill>
                    <a:schemeClr val="tx1"/>
                  </a:solidFill>
                  <a:latin typeface="Arial" pitchFamily="34" charset="0"/>
                </a:defRPr>
              </a:lvl8pPr>
              <a:lvl9pPr marL="3200400" defTabSz="274638" fontAlgn="base">
                <a:spcBef>
                  <a:spcPct val="0"/>
                </a:spcBef>
                <a:spcAft>
                  <a:spcPct val="0"/>
                </a:spcAft>
                <a:defRPr>
                  <a:solidFill>
                    <a:schemeClr val="tx1"/>
                  </a:solidFill>
                  <a:latin typeface="Arial" pitchFamily="34" charset="0"/>
                </a:defRPr>
              </a:lvl9pPr>
            </a:lstStyle>
            <a:p>
              <a:pPr algn="r" eaLnBrk="0" hangingPunct="0">
                <a:lnSpc>
                  <a:spcPct val="90000"/>
                </a:lnSpc>
              </a:pPr>
              <a:r>
                <a:rPr lang="en-US" altLang="en-US" sz="1000" b="1">
                  <a:solidFill>
                    <a:srgbClr val="000066"/>
                  </a:solidFill>
                  <a:cs typeface="Times New Roman" pitchFamily="18" charset="0"/>
                </a:rPr>
                <a:t>ACTUATOR GROUP</a:t>
              </a:r>
            </a:p>
          </p:txBody>
        </p:sp>
        <p:sp>
          <p:nvSpPr>
            <p:cNvPr id="291052" name="Rectangle 236"/>
            <p:cNvSpPr>
              <a:spLocks noChangeArrowheads="1"/>
            </p:cNvSpPr>
            <p:nvPr/>
          </p:nvSpPr>
          <p:spPr bwMode="auto">
            <a:xfrm>
              <a:off x="1457" y="2702"/>
              <a:ext cx="631"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5562" tIns="26988" rIns="55562" bIns="26988">
              <a:spAutoFit/>
            </a:bodyPr>
            <a:lstStyle>
              <a:lvl1pPr defTabSz="274638">
                <a:defRPr>
                  <a:solidFill>
                    <a:schemeClr val="tx1"/>
                  </a:solidFill>
                  <a:latin typeface="Arial" pitchFamily="34" charset="0"/>
                </a:defRPr>
              </a:lvl1pPr>
              <a:lvl2pPr marL="342900" defTabSz="274638">
                <a:defRPr>
                  <a:solidFill>
                    <a:schemeClr val="tx1"/>
                  </a:solidFill>
                  <a:latin typeface="Arial" pitchFamily="34" charset="0"/>
                </a:defRPr>
              </a:lvl2pPr>
              <a:lvl3pPr marL="685800" defTabSz="274638">
                <a:defRPr>
                  <a:solidFill>
                    <a:schemeClr val="tx1"/>
                  </a:solidFill>
                  <a:latin typeface="Arial" pitchFamily="34" charset="0"/>
                </a:defRPr>
              </a:lvl3pPr>
              <a:lvl4pPr marL="1028700" defTabSz="274638">
                <a:defRPr>
                  <a:solidFill>
                    <a:schemeClr val="tx1"/>
                  </a:solidFill>
                  <a:latin typeface="Arial" pitchFamily="34" charset="0"/>
                </a:defRPr>
              </a:lvl4pPr>
              <a:lvl5pPr marL="1371600" defTabSz="274638">
                <a:defRPr>
                  <a:solidFill>
                    <a:schemeClr val="tx1"/>
                  </a:solidFill>
                  <a:latin typeface="Arial" pitchFamily="34" charset="0"/>
                </a:defRPr>
              </a:lvl5pPr>
              <a:lvl6pPr marL="1828800" defTabSz="274638" fontAlgn="base">
                <a:spcBef>
                  <a:spcPct val="0"/>
                </a:spcBef>
                <a:spcAft>
                  <a:spcPct val="0"/>
                </a:spcAft>
                <a:defRPr>
                  <a:solidFill>
                    <a:schemeClr val="tx1"/>
                  </a:solidFill>
                  <a:latin typeface="Arial" pitchFamily="34" charset="0"/>
                </a:defRPr>
              </a:lvl6pPr>
              <a:lvl7pPr marL="2286000" defTabSz="274638" fontAlgn="base">
                <a:spcBef>
                  <a:spcPct val="0"/>
                </a:spcBef>
                <a:spcAft>
                  <a:spcPct val="0"/>
                </a:spcAft>
                <a:defRPr>
                  <a:solidFill>
                    <a:schemeClr val="tx1"/>
                  </a:solidFill>
                  <a:latin typeface="Arial" pitchFamily="34" charset="0"/>
                </a:defRPr>
              </a:lvl7pPr>
              <a:lvl8pPr marL="2743200" defTabSz="274638" fontAlgn="base">
                <a:spcBef>
                  <a:spcPct val="0"/>
                </a:spcBef>
                <a:spcAft>
                  <a:spcPct val="0"/>
                </a:spcAft>
                <a:defRPr>
                  <a:solidFill>
                    <a:schemeClr val="tx1"/>
                  </a:solidFill>
                  <a:latin typeface="Arial" pitchFamily="34" charset="0"/>
                </a:defRPr>
              </a:lvl8pPr>
              <a:lvl9pPr marL="3200400" defTabSz="274638" fontAlgn="base">
                <a:spcBef>
                  <a:spcPct val="0"/>
                </a:spcBef>
                <a:spcAft>
                  <a:spcPct val="0"/>
                </a:spcAft>
                <a:defRPr>
                  <a:solidFill>
                    <a:schemeClr val="tx1"/>
                  </a:solidFill>
                  <a:latin typeface="Arial" pitchFamily="34" charset="0"/>
                </a:defRPr>
              </a:lvl9pPr>
            </a:lstStyle>
            <a:p>
              <a:pPr algn="r" eaLnBrk="0" hangingPunct="0">
                <a:lnSpc>
                  <a:spcPct val="90000"/>
                </a:lnSpc>
              </a:pPr>
              <a:r>
                <a:rPr lang="en-US" altLang="en-US" sz="1000" b="1">
                  <a:solidFill>
                    <a:srgbClr val="000066"/>
                  </a:solidFill>
                  <a:cs typeface="Times New Roman" pitchFamily="18" charset="0"/>
                </a:rPr>
                <a:t>PROTECTIVE GLUE</a:t>
              </a:r>
            </a:p>
          </p:txBody>
        </p:sp>
        <p:sp>
          <p:nvSpPr>
            <p:cNvPr id="291053" name="Rectangle 237"/>
            <p:cNvSpPr>
              <a:spLocks noChangeArrowheads="1"/>
            </p:cNvSpPr>
            <p:nvPr/>
          </p:nvSpPr>
          <p:spPr bwMode="auto">
            <a:xfrm>
              <a:off x="4132" y="1515"/>
              <a:ext cx="216"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5562" tIns="26988" rIns="55562" bIns="26988">
              <a:spAutoFit/>
            </a:bodyPr>
            <a:lstStyle>
              <a:lvl1pPr defTabSz="274638">
                <a:defRPr>
                  <a:solidFill>
                    <a:schemeClr val="tx1"/>
                  </a:solidFill>
                  <a:latin typeface="Arial" pitchFamily="34" charset="0"/>
                </a:defRPr>
              </a:lvl1pPr>
              <a:lvl2pPr marL="342900" defTabSz="274638">
                <a:defRPr>
                  <a:solidFill>
                    <a:schemeClr val="tx1"/>
                  </a:solidFill>
                  <a:latin typeface="Arial" pitchFamily="34" charset="0"/>
                </a:defRPr>
              </a:lvl2pPr>
              <a:lvl3pPr marL="685800" defTabSz="274638">
                <a:defRPr>
                  <a:solidFill>
                    <a:schemeClr val="tx1"/>
                  </a:solidFill>
                  <a:latin typeface="Arial" pitchFamily="34" charset="0"/>
                </a:defRPr>
              </a:lvl3pPr>
              <a:lvl4pPr marL="1028700" defTabSz="274638">
                <a:defRPr>
                  <a:solidFill>
                    <a:schemeClr val="tx1"/>
                  </a:solidFill>
                  <a:latin typeface="Arial" pitchFamily="34" charset="0"/>
                </a:defRPr>
              </a:lvl4pPr>
              <a:lvl5pPr marL="1371600" defTabSz="274638">
                <a:defRPr>
                  <a:solidFill>
                    <a:schemeClr val="tx1"/>
                  </a:solidFill>
                  <a:latin typeface="Arial" pitchFamily="34" charset="0"/>
                </a:defRPr>
              </a:lvl5pPr>
              <a:lvl6pPr marL="1828800" defTabSz="274638" fontAlgn="base">
                <a:spcBef>
                  <a:spcPct val="0"/>
                </a:spcBef>
                <a:spcAft>
                  <a:spcPct val="0"/>
                </a:spcAft>
                <a:defRPr>
                  <a:solidFill>
                    <a:schemeClr val="tx1"/>
                  </a:solidFill>
                  <a:latin typeface="Arial" pitchFamily="34" charset="0"/>
                </a:defRPr>
              </a:lvl6pPr>
              <a:lvl7pPr marL="2286000" defTabSz="274638" fontAlgn="base">
                <a:spcBef>
                  <a:spcPct val="0"/>
                </a:spcBef>
                <a:spcAft>
                  <a:spcPct val="0"/>
                </a:spcAft>
                <a:defRPr>
                  <a:solidFill>
                    <a:schemeClr val="tx1"/>
                  </a:solidFill>
                  <a:latin typeface="Arial" pitchFamily="34" charset="0"/>
                </a:defRPr>
              </a:lvl7pPr>
              <a:lvl8pPr marL="2743200" defTabSz="274638" fontAlgn="base">
                <a:spcBef>
                  <a:spcPct val="0"/>
                </a:spcBef>
                <a:spcAft>
                  <a:spcPct val="0"/>
                </a:spcAft>
                <a:defRPr>
                  <a:solidFill>
                    <a:schemeClr val="tx1"/>
                  </a:solidFill>
                  <a:latin typeface="Arial" pitchFamily="34" charset="0"/>
                </a:defRPr>
              </a:lvl8pPr>
              <a:lvl9pPr marL="3200400" defTabSz="274638" fontAlgn="base">
                <a:spcBef>
                  <a:spcPct val="0"/>
                </a:spcBef>
                <a:spcAft>
                  <a:spcPct val="0"/>
                </a:spcAft>
                <a:defRPr>
                  <a:solidFill>
                    <a:schemeClr val="tx1"/>
                  </a:solidFill>
                  <a:latin typeface="Arial" pitchFamily="34" charset="0"/>
                </a:defRPr>
              </a:lvl9pPr>
            </a:lstStyle>
            <a:p>
              <a:pPr algn="r" eaLnBrk="0" hangingPunct="0">
                <a:lnSpc>
                  <a:spcPct val="90000"/>
                </a:lnSpc>
              </a:pPr>
              <a:r>
                <a:rPr lang="en-US" altLang="en-US" sz="1000" b="1">
                  <a:solidFill>
                    <a:srgbClr val="000066"/>
                  </a:solidFill>
                  <a:cs typeface="Times New Roman" pitchFamily="18" charset="0"/>
                </a:rPr>
                <a:t>LID</a:t>
              </a:r>
            </a:p>
          </p:txBody>
        </p:sp>
        <p:sp>
          <p:nvSpPr>
            <p:cNvPr id="291054" name="Rectangle 238"/>
            <p:cNvSpPr>
              <a:spLocks noChangeArrowheads="1"/>
            </p:cNvSpPr>
            <p:nvPr/>
          </p:nvSpPr>
          <p:spPr bwMode="auto">
            <a:xfrm>
              <a:off x="3809" y="1811"/>
              <a:ext cx="779"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5562" tIns="26988" rIns="55562" bIns="26988">
              <a:spAutoFit/>
            </a:bodyPr>
            <a:lstStyle>
              <a:lvl1pPr defTabSz="274638">
                <a:defRPr>
                  <a:solidFill>
                    <a:schemeClr val="tx1"/>
                  </a:solidFill>
                  <a:latin typeface="Arial" pitchFamily="34" charset="0"/>
                </a:defRPr>
              </a:lvl1pPr>
              <a:lvl2pPr marL="342900" defTabSz="274638">
                <a:defRPr>
                  <a:solidFill>
                    <a:schemeClr val="tx1"/>
                  </a:solidFill>
                  <a:latin typeface="Arial" pitchFamily="34" charset="0"/>
                </a:defRPr>
              </a:lvl2pPr>
              <a:lvl3pPr marL="685800" defTabSz="274638">
                <a:defRPr>
                  <a:solidFill>
                    <a:schemeClr val="tx1"/>
                  </a:solidFill>
                  <a:latin typeface="Arial" pitchFamily="34" charset="0"/>
                </a:defRPr>
              </a:lvl3pPr>
              <a:lvl4pPr marL="1028700" defTabSz="274638">
                <a:defRPr>
                  <a:solidFill>
                    <a:schemeClr val="tx1"/>
                  </a:solidFill>
                  <a:latin typeface="Arial" pitchFamily="34" charset="0"/>
                </a:defRPr>
              </a:lvl4pPr>
              <a:lvl5pPr marL="1371600" defTabSz="274638">
                <a:defRPr>
                  <a:solidFill>
                    <a:schemeClr val="tx1"/>
                  </a:solidFill>
                  <a:latin typeface="Arial" pitchFamily="34" charset="0"/>
                </a:defRPr>
              </a:lvl5pPr>
              <a:lvl6pPr marL="1828800" defTabSz="274638" fontAlgn="base">
                <a:spcBef>
                  <a:spcPct val="0"/>
                </a:spcBef>
                <a:spcAft>
                  <a:spcPct val="0"/>
                </a:spcAft>
                <a:defRPr>
                  <a:solidFill>
                    <a:schemeClr val="tx1"/>
                  </a:solidFill>
                  <a:latin typeface="Arial" pitchFamily="34" charset="0"/>
                </a:defRPr>
              </a:lvl6pPr>
              <a:lvl7pPr marL="2286000" defTabSz="274638" fontAlgn="base">
                <a:spcBef>
                  <a:spcPct val="0"/>
                </a:spcBef>
                <a:spcAft>
                  <a:spcPct val="0"/>
                </a:spcAft>
                <a:defRPr>
                  <a:solidFill>
                    <a:schemeClr val="tx1"/>
                  </a:solidFill>
                  <a:latin typeface="Arial" pitchFamily="34" charset="0"/>
                </a:defRPr>
              </a:lvl7pPr>
              <a:lvl8pPr marL="2743200" defTabSz="274638" fontAlgn="base">
                <a:spcBef>
                  <a:spcPct val="0"/>
                </a:spcBef>
                <a:spcAft>
                  <a:spcPct val="0"/>
                </a:spcAft>
                <a:defRPr>
                  <a:solidFill>
                    <a:schemeClr val="tx1"/>
                  </a:solidFill>
                  <a:latin typeface="Arial" pitchFamily="34" charset="0"/>
                </a:defRPr>
              </a:lvl8pPr>
              <a:lvl9pPr marL="3200400" defTabSz="274638" fontAlgn="base">
                <a:spcBef>
                  <a:spcPct val="0"/>
                </a:spcBef>
                <a:spcAft>
                  <a:spcPct val="0"/>
                </a:spcAft>
                <a:defRPr>
                  <a:solidFill>
                    <a:schemeClr val="tx1"/>
                  </a:solidFill>
                  <a:latin typeface="Arial" pitchFamily="34" charset="0"/>
                </a:defRPr>
              </a:lvl9pPr>
            </a:lstStyle>
            <a:p>
              <a:pPr algn="r" eaLnBrk="0" hangingPunct="0">
                <a:lnSpc>
                  <a:spcPct val="90000"/>
                </a:lnSpc>
              </a:pPr>
              <a:r>
                <a:rPr lang="en-US" altLang="en-US" sz="1000" b="1">
                  <a:solidFill>
                    <a:srgbClr val="000066"/>
                  </a:solidFill>
                  <a:cs typeface="Times New Roman" pitchFamily="18" charset="0"/>
                </a:rPr>
                <a:t>INK “RETAINER”</a:t>
              </a:r>
            </a:p>
          </p:txBody>
        </p:sp>
        <p:sp>
          <p:nvSpPr>
            <p:cNvPr id="291055" name="Rectangle 239"/>
            <p:cNvSpPr>
              <a:spLocks noChangeArrowheads="1"/>
            </p:cNvSpPr>
            <p:nvPr/>
          </p:nvSpPr>
          <p:spPr bwMode="auto">
            <a:xfrm>
              <a:off x="3846" y="2022"/>
              <a:ext cx="548"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5562" tIns="26988" rIns="55562" bIns="26988">
              <a:spAutoFit/>
            </a:bodyPr>
            <a:lstStyle>
              <a:lvl1pPr defTabSz="274638">
                <a:defRPr>
                  <a:solidFill>
                    <a:schemeClr val="tx1"/>
                  </a:solidFill>
                  <a:latin typeface="Arial" pitchFamily="34" charset="0"/>
                </a:defRPr>
              </a:lvl1pPr>
              <a:lvl2pPr marL="342900" defTabSz="274638">
                <a:defRPr>
                  <a:solidFill>
                    <a:schemeClr val="tx1"/>
                  </a:solidFill>
                  <a:latin typeface="Arial" pitchFamily="34" charset="0"/>
                </a:defRPr>
              </a:lvl2pPr>
              <a:lvl3pPr marL="685800" defTabSz="274638">
                <a:defRPr>
                  <a:solidFill>
                    <a:schemeClr val="tx1"/>
                  </a:solidFill>
                  <a:latin typeface="Arial" pitchFamily="34" charset="0"/>
                </a:defRPr>
              </a:lvl3pPr>
              <a:lvl4pPr marL="1028700" defTabSz="274638">
                <a:defRPr>
                  <a:solidFill>
                    <a:schemeClr val="tx1"/>
                  </a:solidFill>
                  <a:latin typeface="Arial" pitchFamily="34" charset="0"/>
                </a:defRPr>
              </a:lvl4pPr>
              <a:lvl5pPr marL="1371600" defTabSz="274638">
                <a:defRPr>
                  <a:solidFill>
                    <a:schemeClr val="tx1"/>
                  </a:solidFill>
                  <a:latin typeface="Arial" pitchFamily="34" charset="0"/>
                </a:defRPr>
              </a:lvl5pPr>
              <a:lvl6pPr marL="1828800" defTabSz="274638" fontAlgn="base">
                <a:spcBef>
                  <a:spcPct val="0"/>
                </a:spcBef>
                <a:spcAft>
                  <a:spcPct val="0"/>
                </a:spcAft>
                <a:defRPr>
                  <a:solidFill>
                    <a:schemeClr val="tx1"/>
                  </a:solidFill>
                  <a:latin typeface="Arial" pitchFamily="34" charset="0"/>
                </a:defRPr>
              </a:lvl6pPr>
              <a:lvl7pPr marL="2286000" defTabSz="274638" fontAlgn="base">
                <a:spcBef>
                  <a:spcPct val="0"/>
                </a:spcBef>
                <a:spcAft>
                  <a:spcPct val="0"/>
                </a:spcAft>
                <a:defRPr>
                  <a:solidFill>
                    <a:schemeClr val="tx1"/>
                  </a:solidFill>
                  <a:latin typeface="Arial" pitchFamily="34" charset="0"/>
                </a:defRPr>
              </a:lvl7pPr>
              <a:lvl8pPr marL="2743200" defTabSz="274638" fontAlgn="base">
                <a:spcBef>
                  <a:spcPct val="0"/>
                </a:spcBef>
                <a:spcAft>
                  <a:spcPct val="0"/>
                </a:spcAft>
                <a:defRPr>
                  <a:solidFill>
                    <a:schemeClr val="tx1"/>
                  </a:solidFill>
                  <a:latin typeface="Arial" pitchFamily="34" charset="0"/>
                </a:defRPr>
              </a:lvl8pPr>
              <a:lvl9pPr marL="3200400" defTabSz="274638" fontAlgn="base">
                <a:spcBef>
                  <a:spcPct val="0"/>
                </a:spcBef>
                <a:spcAft>
                  <a:spcPct val="0"/>
                </a:spcAft>
                <a:defRPr>
                  <a:solidFill>
                    <a:schemeClr val="tx1"/>
                  </a:solidFill>
                  <a:latin typeface="Arial" pitchFamily="34" charset="0"/>
                </a:defRPr>
              </a:lvl9pPr>
            </a:lstStyle>
            <a:p>
              <a:pPr algn="r" eaLnBrk="0" hangingPunct="0">
                <a:lnSpc>
                  <a:spcPct val="90000"/>
                </a:lnSpc>
              </a:pPr>
              <a:r>
                <a:rPr lang="en-US" altLang="en-US" sz="1000" b="1">
                  <a:solidFill>
                    <a:srgbClr val="000066"/>
                  </a:solidFill>
                  <a:cs typeface="Times New Roman" pitchFamily="18" charset="0"/>
                </a:rPr>
                <a:t>ADHESIVE</a:t>
              </a:r>
            </a:p>
            <a:p>
              <a:pPr algn="r" eaLnBrk="0" hangingPunct="0">
                <a:lnSpc>
                  <a:spcPct val="90000"/>
                </a:lnSpc>
              </a:pPr>
              <a:r>
                <a:rPr lang="en-US" altLang="en-US" sz="1000" b="1">
                  <a:solidFill>
                    <a:srgbClr val="000066"/>
                  </a:solidFill>
                  <a:cs typeface="Times New Roman" pitchFamily="18" charset="0"/>
                </a:rPr>
                <a:t>TRANSFER</a:t>
              </a:r>
            </a:p>
          </p:txBody>
        </p:sp>
        <p:sp>
          <p:nvSpPr>
            <p:cNvPr id="291056" name="Rectangle 240"/>
            <p:cNvSpPr>
              <a:spLocks noChangeArrowheads="1"/>
            </p:cNvSpPr>
            <p:nvPr/>
          </p:nvSpPr>
          <p:spPr bwMode="auto">
            <a:xfrm>
              <a:off x="3585" y="2375"/>
              <a:ext cx="491"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55562" tIns="26988" rIns="55562" bIns="26988">
              <a:spAutoFit/>
            </a:bodyPr>
            <a:lstStyle>
              <a:lvl1pPr defTabSz="274638">
                <a:defRPr>
                  <a:solidFill>
                    <a:schemeClr val="tx1"/>
                  </a:solidFill>
                  <a:latin typeface="Arial" pitchFamily="34" charset="0"/>
                </a:defRPr>
              </a:lvl1pPr>
              <a:lvl2pPr marL="342900" defTabSz="274638">
                <a:defRPr>
                  <a:solidFill>
                    <a:schemeClr val="tx1"/>
                  </a:solidFill>
                  <a:latin typeface="Arial" pitchFamily="34" charset="0"/>
                </a:defRPr>
              </a:lvl2pPr>
              <a:lvl3pPr marL="685800" defTabSz="274638">
                <a:defRPr>
                  <a:solidFill>
                    <a:schemeClr val="tx1"/>
                  </a:solidFill>
                  <a:latin typeface="Arial" pitchFamily="34" charset="0"/>
                </a:defRPr>
              </a:lvl3pPr>
              <a:lvl4pPr marL="1028700" defTabSz="274638">
                <a:defRPr>
                  <a:solidFill>
                    <a:schemeClr val="tx1"/>
                  </a:solidFill>
                  <a:latin typeface="Arial" pitchFamily="34" charset="0"/>
                </a:defRPr>
              </a:lvl4pPr>
              <a:lvl5pPr marL="1371600" defTabSz="274638">
                <a:defRPr>
                  <a:solidFill>
                    <a:schemeClr val="tx1"/>
                  </a:solidFill>
                  <a:latin typeface="Arial" pitchFamily="34" charset="0"/>
                </a:defRPr>
              </a:lvl5pPr>
              <a:lvl6pPr marL="1828800" defTabSz="274638" fontAlgn="base">
                <a:spcBef>
                  <a:spcPct val="0"/>
                </a:spcBef>
                <a:spcAft>
                  <a:spcPct val="0"/>
                </a:spcAft>
                <a:defRPr>
                  <a:solidFill>
                    <a:schemeClr val="tx1"/>
                  </a:solidFill>
                  <a:latin typeface="Arial" pitchFamily="34" charset="0"/>
                </a:defRPr>
              </a:lvl6pPr>
              <a:lvl7pPr marL="2286000" defTabSz="274638" fontAlgn="base">
                <a:spcBef>
                  <a:spcPct val="0"/>
                </a:spcBef>
                <a:spcAft>
                  <a:spcPct val="0"/>
                </a:spcAft>
                <a:defRPr>
                  <a:solidFill>
                    <a:schemeClr val="tx1"/>
                  </a:solidFill>
                  <a:latin typeface="Arial" pitchFamily="34" charset="0"/>
                </a:defRPr>
              </a:lvl7pPr>
              <a:lvl8pPr marL="2743200" defTabSz="274638" fontAlgn="base">
                <a:spcBef>
                  <a:spcPct val="0"/>
                </a:spcBef>
                <a:spcAft>
                  <a:spcPct val="0"/>
                </a:spcAft>
                <a:defRPr>
                  <a:solidFill>
                    <a:schemeClr val="tx1"/>
                  </a:solidFill>
                  <a:latin typeface="Arial" pitchFamily="34" charset="0"/>
                </a:defRPr>
              </a:lvl8pPr>
              <a:lvl9pPr marL="3200400" defTabSz="274638" fontAlgn="base">
                <a:spcBef>
                  <a:spcPct val="0"/>
                </a:spcBef>
                <a:spcAft>
                  <a:spcPct val="0"/>
                </a:spcAft>
                <a:defRPr>
                  <a:solidFill>
                    <a:schemeClr val="tx1"/>
                  </a:solidFill>
                  <a:latin typeface="Arial" pitchFamily="34" charset="0"/>
                </a:defRPr>
              </a:lvl9pPr>
            </a:lstStyle>
            <a:p>
              <a:pPr algn="r" eaLnBrk="0" hangingPunct="0">
                <a:lnSpc>
                  <a:spcPct val="90000"/>
                </a:lnSpc>
              </a:pPr>
              <a:r>
                <a:rPr lang="en-US" altLang="en-US" sz="1000" b="1">
                  <a:solidFill>
                    <a:srgbClr val="000066"/>
                  </a:solidFill>
                  <a:cs typeface="Times New Roman" pitchFamily="18" charset="0"/>
                </a:rPr>
                <a:t>INK TANK</a:t>
              </a:r>
            </a:p>
          </p:txBody>
        </p:sp>
        <p:sp>
          <p:nvSpPr>
            <p:cNvPr id="291057" name="Freeform 241"/>
            <p:cNvSpPr>
              <a:spLocks/>
            </p:cNvSpPr>
            <p:nvPr/>
          </p:nvSpPr>
          <p:spPr bwMode="auto">
            <a:xfrm>
              <a:off x="2680" y="1147"/>
              <a:ext cx="586" cy="471"/>
            </a:xfrm>
            <a:custGeom>
              <a:avLst/>
              <a:gdLst>
                <a:gd name="T0" fmla="*/ 585 w 586"/>
                <a:gd name="T1" fmla="*/ 470 h 471"/>
                <a:gd name="T2" fmla="*/ 381 w 586"/>
                <a:gd name="T3" fmla="*/ 0 h 471"/>
                <a:gd name="T4" fmla="*/ 0 w 586"/>
                <a:gd name="T5" fmla="*/ 0 h 471"/>
                <a:gd name="T6" fmla="*/ 15 w 586"/>
                <a:gd name="T7" fmla="*/ 0 h 471"/>
              </a:gdLst>
              <a:ahLst/>
              <a:cxnLst>
                <a:cxn ang="0">
                  <a:pos x="T0" y="T1"/>
                </a:cxn>
                <a:cxn ang="0">
                  <a:pos x="T2" y="T3"/>
                </a:cxn>
                <a:cxn ang="0">
                  <a:pos x="T4" y="T5"/>
                </a:cxn>
                <a:cxn ang="0">
                  <a:pos x="T6" y="T7"/>
                </a:cxn>
              </a:cxnLst>
              <a:rect l="0" t="0" r="r" b="b"/>
              <a:pathLst>
                <a:path w="586" h="471">
                  <a:moveTo>
                    <a:pt x="585" y="470"/>
                  </a:moveTo>
                  <a:lnTo>
                    <a:pt x="381" y="0"/>
                  </a:lnTo>
                  <a:lnTo>
                    <a:pt x="0" y="0"/>
                  </a:lnTo>
                  <a:lnTo>
                    <a:pt x="15" y="0"/>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58" name="Line 242"/>
            <p:cNvSpPr>
              <a:spLocks noChangeShapeType="1"/>
            </p:cNvSpPr>
            <p:nvPr/>
          </p:nvSpPr>
          <p:spPr bwMode="auto">
            <a:xfrm>
              <a:off x="3918" y="1573"/>
              <a:ext cx="22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059" name="Line 243"/>
            <p:cNvSpPr>
              <a:spLocks noChangeShapeType="1"/>
            </p:cNvSpPr>
            <p:nvPr/>
          </p:nvSpPr>
          <p:spPr bwMode="auto">
            <a:xfrm>
              <a:off x="3201" y="2379"/>
              <a:ext cx="445" cy="4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060" name="Line 244"/>
            <p:cNvSpPr>
              <a:spLocks noChangeShapeType="1"/>
            </p:cNvSpPr>
            <p:nvPr/>
          </p:nvSpPr>
          <p:spPr bwMode="auto">
            <a:xfrm>
              <a:off x="2882" y="2026"/>
              <a:ext cx="1034" cy="9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061" name="Line 245"/>
            <p:cNvSpPr>
              <a:spLocks noChangeShapeType="1"/>
            </p:cNvSpPr>
            <p:nvPr/>
          </p:nvSpPr>
          <p:spPr bwMode="auto">
            <a:xfrm flipH="1" flipV="1">
              <a:off x="2164" y="2527"/>
              <a:ext cx="147" cy="9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062" name="Line 246"/>
            <p:cNvSpPr>
              <a:spLocks noChangeShapeType="1"/>
            </p:cNvSpPr>
            <p:nvPr/>
          </p:nvSpPr>
          <p:spPr bwMode="auto">
            <a:xfrm>
              <a:off x="3659" y="1861"/>
              <a:ext cx="22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063" name="Line 247"/>
            <p:cNvSpPr>
              <a:spLocks noChangeShapeType="1"/>
            </p:cNvSpPr>
            <p:nvPr/>
          </p:nvSpPr>
          <p:spPr bwMode="auto">
            <a:xfrm flipV="1">
              <a:off x="2256" y="1601"/>
              <a:ext cx="388" cy="34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064" name="Line 248"/>
            <p:cNvSpPr>
              <a:spLocks noChangeShapeType="1"/>
            </p:cNvSpPr>
            <p:nvPr/>
          </p:nvSpPr>
          <p:spPr bwMode="auto">
            <a:xfrm>
              <a:off x="1808" y="1941"/>
              <a:ext cx="44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91065" name="Oval 249"/>
          <p:cNvSpPr>
            <a:spLocks noChangeArrowheads="1"/>
          </p:cNvSpPr>
          <p:nvPr/>
        </p:nvSpPr>
        <p:spPr bwMode="auto">
          <a:xfrm>
            <a:off x="6364288" y="5381625"/>
            <a:ext cx="474662" cy="206375"/>
          </a:xfrm>
          <a:prstGeom prst="ellipse">
            <a:avLst/>
          </a:prstGeom>
          <a:solidFill>
            <a:srgbClr val="FFFFFF"/>
          </a:solidFill>
          <a:ln w="0">
            <a:solidFill>
              <a:srgbClr val="000000"/>
            </a:solidFill>
            <a:round/>
            <a:headEnd/>
            <a:tailEnd/>
          </a:ln>
        </p:spPr>
        <p:txBody>
          <a:bodyPr/>
          <a:lstStyle/>
          <a:p>
            <a:endParaRPr lang="en-US"/>
          </a:p>
        </p:txBody>
      </p:sp>
      <p:sp>
        <p:nvSpPr>
          <p:cNvPr id="291066" name="Freeform 250"/>
          <p:cNvSpPr>
            <a:spLocks/>
          </p:cNvSpPr>
          <p:nvPr/>
        </p:nvSpPr>
        <p:spPr bwMode="auto">
          <a:xfrm>
            <a:off x="6276975" y="3860800"/>
            <a:ext cx="446088" cy="612775"/>
          </a:xfrm>
          <a:custGeom>
            <a:avLst/>
            <a:gdLst>
              <a:gd name="T0" fmla="*/ 178 w 357"/>
              <a:gd name="T1" fmla="*/ 0 h 460"/>
              <a:gd name="T2" fmla="*/ 126 w 357"/>
              <a:gd name="T3" fmla="*/ 2 h 460"/>
              <a:gd name="T4" fmla="*/ 83 w 357"/>
              <a:gd name="T5" fmla="*/ 12 h 460"/>
              <a:gd name="T6" fmla="*/ 57 w 357"/>
              <a:gd name="T7" fmla="*/ 26 h 460"/>
              <a:gd name="T8" fmla="*/ 46 w 357"/>
              <a:gd name="T9" fmla="*/ 32 h 460"/>
              <a:gd name="T10" fmla="*/ 23 w 357"/>
              <a:gd name="T11" fmla="*/ 60 h 460"/>
              <a:gd name="T12" fmla="*/ 8 w 357"/>
              <a:gd name="T13" fmla="*/ 88 h 460"/>
              <a:gd name="T14" fmla="*/ 0 w 357"/>
              <a:gd name="T15" fmla="*/ 130 h 460"/>
              <a:gd name="T16" fmla="*/ 8 w 357"/>
              <a:gd name="T17" fmla="*/ 172 h 460"/>
              <a:gd name="T18" fmla="*/ 26 w 357"/>
              <a:gd name="T19" fmla="*/ 206 h 460"/>
              <a:gd name="T20" fmla="*/ 52 w 357"/>
              <a:gd name="T21" fmla="*/ 237 h 460"/>
              <a:gd name="T22" fmla="*/ 88 w 357"/>
              <a:gd name="T23" fmla="*/ 267 h 460"/>
              <a:gd name="T24" fmla="*/ 126 w 357"/>
              <a:gd name="T25" fmla="*/ 311 h 460"/>
              <a:gd name="T26" fmla="*/ 144 w 357"/>
              <a:gd name="T27" fmla="*/ 339 h 460"/>
              <a:gd name="T28" fmla="*/ 163 w 357"/>
              <a:gd name="T29" fmla="*/ 367 h 460"/>
              <a:gd name="T30" fmla="*/ 170 w 357"/>
              <a:gd name="T31" fmla="*/ 397 h 460"/>
              <a:gd name="T32" fmla="*/ 178 w 357"/>
              <a:gd name="T33" fmla="*/ 459 h 460"/>
              <a:gd name="T34" fmla="*/ 183 w 357"/>
              <a:gd name="T35" fmla="*/ 397 h 460"/>
              <a:gd name="T36" fmla="*/ 193 w 357"/>
              <a:gd name="T37" fmla="*/ 367 h 460"/>
              <a:gd name="T38" fmla="*/ 206 w 357"/>
              <a:gd name="T39" fmla="*/ 339 h 460"/>
              <a:gd name="T40" fmla="*/ 230 w 357"/>
              <a:gd name="T41" fmla="*/ 311 h 460"/>
              <a:gd name="T42" fmla="*/ 268 w 357"/>
              <a:gd name="T43" fmla="*/ 267 h 460"/>
              <a:gd name="T44" fmla="*/ 302 w 357"/>
              <a:gd name="T45" fmla="*/ 237 h 460"/>
              <a:gd name="T46" fmla="*/ 330 w 357"/>
              <a:gd name="T47" fmla="*/ 206 h 460"/>
              <a:gd name="T48" fmla="*/ 348 w 357"/>
              <a:gd name="T49" fmla="*/ 172 h 460"/>
              <a:gd name="T50" fmla="*/ 356 w 357"/>
              <a:gd name="T51" fmla="*/ 130 h 460"/>
              <a:gd name="T52" fmla="*/ 348 w 357"/>
              <a:gd name="T53" fmla="*/ 88 h 460"/>
              <a:gd name="T54" fmla="*/ 333 w 357"/>
              <a:gd name="T55" fmla="*/ 60 h 460"/>
              <a:gd name="T56" fmla="*/ 307 w 357"/>
              <a:gd name="T57" fmla="*/ 32 h 460"/>
              <a:gd name="T58" fmla="*/ 297 w 357"/>
              <a:gd name="T59" fmla="*/ 26 h 460"/>
              <a:gd name="T60" fmla="*/ 271 w 357"/>
              <a:gd name="T61" fmla="*/ 12 h 460"/>
              <a:gd name="T62" fmla="*/ 230 w 357"/>
              <a:gd name="T63" fmla="*/ 2 h 460"/>
              <a:gd name="T64" fmla="*/ 178 w 357"/>
              <a:gd name="T65"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460">
                <a:moveTo>
                  <a:pt x="178" y="0"/>
                </a:moveTo>
                <a:lnTo>
                  <a:pt x="126" y="2"/>
                </a:lnTo>
                <a:lnTo>
                  <a:pt x="83" y="12"/>
                </a:lnTo>
                <a:lnTo>
                  <a:pt x="57" y="26"/>
                </a:lnTo>
                <a:lnTo>
                  <a:pt x="46" y="32"/>
                </a:lnTo>
                <a:lnTo>
                  <a:pt x="23" y="60"/>
                </a:lnTo>
                <a:lnTo>
                  <a:pt x="8" y="88"/>
                </a:lnTo>
                <a:lnTo>
                  <a:pt x="0" y="130"/>
                </a:lnTo>
                <a:lnTo>
                  <a:pt x="8" y="172"/>
                </a:lnTo>
                <a:lnTo>
                  <a:pt x="26" y="206"/>
                </a:lnTo>
                <a:lnTo>
                  <a:pt x="52" y="237"/>
                </a:lnTo>
                <a:lnTo>
                  <a:pt x="88" y="267"/>
                </a:lnTo>
                <a:lnTo>
                  <a:pt x="126" y="311"/>
                </a:lnTo>
                <a:lnTo>
                  <a:pt x="144" y="339"/>
                </a:lnTo>
                <a:lnTo>
                  <a:pt x="163" y="367"/>
                </a:lnTo>
                <a:lnTo>
                  <a:pt x="170" y="397"/>
                </a:lnTo>
                <a:lnTo>
                  <a:pt x="178" y="459"/>
                </a:lnTo>
                <a:lnTo>
                  <a:pt x="183" y="397"/>
                </a:lnTo>
                <a:lnTo>
                  <a:pt x="193" y="367"/>
                </a:lnTo>
                <a:lnTo>
                  <a:pt x="206" y="339"/>
                </a:lnTo>
                <a:lnTo>
                  <a:pt x="230" y="311"/>
                </a:lnTo>
                <a:lnTo>
                  <a:pt x="268" y="267"/>
                </a:lnTo>
                <a:lnTo>
                  <a:pt x="302" y="237"/>
                </a:lnTo>
                <a:lnTo>
                  <a:pt x="330" y="206"/>
                </a:lnTo>
                <a:lnTo>
                  <a:pt x="348" y="172"/>
                </a:lnTo>
                <a:lnTo>
                  <a:pt x="356" y="130"/>
                </a:lnTo>
                <a:lnTo>
                  <a:pt x="348" y="88"/>
                </a:lnTo>
                <a:lnTo>
                  <a:pt x="333" y="60"/>
                </a:lnTo>
                <a:lnTo>
                  <a:pt x="307" y="32"/>
                </a:lnTo>
                <a:lnTo>
                  <a:pt x="297" y="26"/>
                </a:lnTo>
                <a:lnTo>
                  <a:pt x="271" y="12"/>
                </a:lnTo>
                <a:lnTo>
                  <a:pt x="230" y="2"/>
                </a:lnTo>
                <a:lnTo>
                  <a:pt x="178" y="0"/>
                </a:lnTo>
              </a:path>
            </a:pathLst>
          </a:custGeom>
          <a:solidFill>
            <a:schemeClr val="tx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1067" name="Group 251"/>
          <p:cNvGrpSpPr>
            <a:grpSpLocks/>
          </p:cNvGrpSpPr>
          <p:nvPr/>
        </p:nvGrpSpPr>
        <p:grpSpPr bwMode="auto">
          <a:xfrm>
            <a:off x="3851275" y="3686175"/>
            <a:ext cx="5272088" cy="3084513"/>
            <a:chOff x="2498" y="2187"/>
            <a:chExt cx="3598" cy="1943"/>
          </a:xfrm>
        </p:grpSpPr>
        <p:sp>
          <p:nvSpPr>
            <p:cNvPr id="291068" name="Freeform 252"/>
            <p:cNvSpPr>
              <a:spLocks/>
            </p:cNvSpPr>
            <p:nvPr/>
          </p:nvSpPr>
          <p:spPr bwMode="auto">
            <a:xfrm>
              <a:off x="3547" y="3046"/>
              <a:ext cx="652" cy="181"/>
            </a:xfrm>
            <a:custGeom>
              <a:avLst/>
              <a:gdLst>
                <a:gd name="T0" fmla="*/ 0 w 652"/>
                <a:gd name="T1" fmla="*/ 181 h 181"/>
                <a:gd name="T2" fmla="*/ 0 w 652"/>
                <a:gd name="T3" fmla="*/ 0 h 181"/>
                <a:gd name="T4" fmla="*/ 652 w 652"/>
                <a:gd name="T5" fmla="*/ 0 h 181"/>
                <a:gd name="T6" fmla="*/ 652 w 652"/>
                <a:gd name="T7" fmla="*/ 26 h 181"/>
                <a:gd name="T8" fmla="*/ 650 w 652"/>
                <a:gd name="T9" fmla="*/ 29 h 181"/>
                <a:gd name="T10" fmla="*/ 650 w 652"/>
                <a:gd name="T11" fmla="*/ 37 h 181"/>
                <a:gd name="T12" fmla="*/ 649 w 652"/>
                <a:gd name="T13" fmla="*/ 42 h 181"/>
                <a:gd name="T14" fmla="*/ 647 w 652"/>
                <a:gd name="T15" fmla="*/ 45 h 181"/>
                <a:gd name="T16" fmla="*/ 647 w 652"/>
                <a:gd name="T17" fmla="*/ 50 h 181"/>
                <a:gd name="T18" fmla="*/ 645 w 652"/>
                <a:gd name="T19" fmla="*/ 53 h 181"/>
                <a:gd name="T20" fmla="*/ 644 w 652"/>
                <a:gd name="T21" fmla="*/ 56 h 181"/>
                <a:gd name="T22" fmla="*/ 642 w 652"/>
                <a:gd name="T23" fmla="*/ 61 h 181"/>
                <a:gd name="T24" fmla="*/ 642 w 652"/>
                <a:gd name="T25" fmla="*/ 64 h 181"/>
                <a:gd name="T26" fmla="*/ 639 w 652"/>
                <a:gd name="T27" fmla="*/ 67 h 181"/>
                <a:gd name="T28" fmla="*/ 637 w 652"/>
                <a:gd name="T29" fmla="*/ 71 h 181"/>
                <a:gd name="T30" fmla="*/ 636 w 652"/>
                <a:gd name="T31" fmla="*/ 74 h 181"/>
                <a:gd name="T32" fmla="*/ 634 w 652"/>
                <a:gd name="T33" fmla="*/ 79 h 181"/>
                <a:gd name="T34" fmla="*/ 632 w 652"/>
                <a:gd name="T35" fmla="*/ 82 h 181"/>
                <a:gd name="T36" fmla="*/ 629 w 652"/>
                <a:gd name="T37" fmla="*/ 85 h 181"/>
                <a:gd name="T38" fmla="*/ 628 w 652"/>
                <a:gd name="T39" fmla="*/ 88 h 181"/>
                <a:gd name="T40" fmla="*/ 626 w 652"/>
                <a:gd name="T41" fmla="*/ 91 h 181"/>
                <a:gd name="T42" fmla="*/ 619 w 652"/>
                <a:gd name="T43" fmla="*/ 98 h 181"/>
                <a:gd name="T44" fmla="*/ 618 w 652"/>
                <a:gd name="T45" fmla="*/ 101 h 181"/>
                <a:gd name="T46" fmla="*/ 611 w 652"/>
                <a:gd name="T47" fmla="*/ 107 h 181"/>
                <a:gd name="T48" fmla="*/ 608 w 652"/>
                <a:gd name="T49" fmla="*/ 109 h 181"/>
                <a:gd name="T50" fmla="*/ 598 w 652"/>
                <a:gd name="T51" fmla="*/ 119 h 181"/>
                <a:gd name="T52" fmla="*/ 595 w 652"/>
                <a:gd name="T53" fmla="*/ 120 h 181"/>
                <a:gd name="T54" fmla="*/ 590 w 652"/>
                <a:gd name="T55" fmla="*/ 123 h 181"/>
                <a:gd name="T56" fmla="*/ 587 w 652"/>
                <a:gd name="T57" fmla="*/ 126 h 181"/>
                <a:gd name="T58" fmla="*/ 584 w 652"/>
                <a:gd name="T59" fmla="*/ 128 h 181"/>
                <a:gd name="T60" fmla="*/ 579 w 652"/>
                <a:gd name="T61" fmla="*/ 131 h 181"/>
                <a:gd name="T62" fmla="*/ 576 w 652"/>
                <a:gd name="T63" fmla="*/ 134 h 181"/>
                <a:gd name="T64" fmla="*/ 571 w 652"/>
                <a:gd name="T65" fmla="*/ 136 h 181"/>
                <a:gd name="T66" fmla="*/ 566 w 652"/>
                <a:gd name="T67" fmla="*/ 139 h 181"/>
                <a:gd name="T68" fmla="*/ 563 w 652"/>
                <a:gd name="T69" fmla="*/ 141 h 181"/>
                <a:gd name="T70" fmla="*/ 558 w 652"/>
                <a:gd name="T71" fmla="*/ 144 h 181"/>
                <a:gd name="T72" fmla="*/ 553 w 652"/>
                <a:gd name="T73" fmla="*/ 146 h 181"/>
                <a:gd name="T74" fmla="*/ 548 w 652"/>
                <a:gd name="T75" fmla="*/ 147 h 181"/>
                <a:gd name="T76" fmla="*/ 543 w 652"/>
                <a:gd name="T77" fmla="*/ 150 h 181"/>
                <a:gd name="T78" fmla="*/ 538 w 652"/>
                <a:gd name="T79" fmla="*/ 152 h 181"/>
                <a:gd name="T80" fmla="*/ 533 w 652"/>
                <a:gd name="T81" fmla="*/ 154 h 181"/>
                <a:gd name="T82" fmla="*/ 527 w 652"/>
                <a:gd name="T83" fmla="*/ 157 h 181"/>
                <a:gd name="T84" fmla="*/ 522 w 652"/>
                <a:gd name="T85" fmla="*/ 158 h 181"/>
                <a:gd name="T86" fmla="*/ 517 w 652"/>
                <a:gd name="T87" fmla="*/ 160 h 181"/>
                <a:gd name="T88" fmla="*/ 511 w 652"/>
                <a:gd name="T89" fmla="*/ 162 h 181"/>
                <a:gd name="T90" fmla="*/ 506 w 652"/>
                <a:gd name="T91" fmla="*/ 163 h 181"/>
                <a:gd name="T92" fmla="*/ 499 w 652"/>
                <a:gd name="T93" fmla="*/ 166 h 181"/>
                <a:gd name="T94" fmla="*/ 493 w 652"/>
                <a:gd name="T95" fmla="*/ 168 h 181"/>
                <a:gd name="T96" fmla="*/ 488 w 652"/>
                <a:gd name="T97" fmla="*/ 170 h 181"/>
                <a:gd name="T98" fmla="*/ 482 w 652"/>
                <a:gd name="T99" fmla="*/ 171 h 181"/>
                <a:gd name="T100" fmla="*/ 475 w 652"/>
                <a:gd name="T101" fmla="*/ 173 h 181"/>
                <a:gd name="T102" fmla="*/ 469 w 652"/>
                <a:gd name="T103" fmla="*/ 174 h 181"/>
                <a:gd name="T104" fmla="*/ 462 w 652"/>
                <a:gd name="T105" fmla="*/ 176 h 181"/>
                <a:gd name="T106" fmla="*/ 456 w 652"/>
                <a:gd name="T107" fmla="*/ 176 h 181"/>
                <a:gd name="T108" fmla="*/ 449 w 652"/>
                <a:gd name="T109" fmla="*/ 178 h 181"/>
                <a:gd name="T110" fmla="*/ 441 w 652"/>
                <a:gd name="T111" fmla="*/ 179 h 181"/>
                <a:gd name="T112" fmla="*/ 435 w 652"/>
                <a:gd name="T113" fmla="*/ 181 h 181"/>
                <a:gd name="T114" fmla="*/ 0 w 652"/>
                <a:gd name="T115"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2" h="181">
                  <a:moveTo>
                    <a:pt x="0" y="181"/>
                  </a:moveTo>
                  <a:lnTo>
                    <a:pt x="0" y="0"/>
                  </a:lnTo>
                  <a:lnTo>
                    <a:pt x="652" y="0"/>
                  </a:lnTo>
                  <a:lnTo>
                    <a:pt x="652" y="26"/>
                  </a:lnTo>
                  <a:lnTo>
                    <a:pt x="650" y="29"/>
                  </a:lnTo>
                  <a:lnTo>
                    <a:pt x="650" y="37"/>
                  </a:lnTo>
                  <a:lnTo>
                    <a:pt x="649" y="42"/>
                  </a:lnTo>
                  <a:lnTo>
                    <a:pt x="647" y="45"/>
                  </a:lnTo>
                  <a:lnTo>
                    <a:pt x="647" y="50"/>
                  </a:lnTo>
                  <a:lnTo>
                    <a:pt x="645" y="53"/>
                  </a:lnTo>
                  <a:lnTo>
                    <a:pt x="644" y="56"/>
                  </a:lnTo>
                  <a:lnTo>
                    <a:pt x="642" y="61"/>
                  </a:lnTo>
                  <a:lnTo>
                    <a:pt x="642" y="64"/>
                  </a:lnTo>
                  <a:lnTo>
                    <a:pt x="639" y="67"/>
                  </a:lnTo>
                  <a:lnTo>
                    <a:pt x="637" y="71"/>
                  </a:lnTo>
                  <a:lnTo>
                    <a:pt x="636" y="74"/>
                  </a:lnTo>
                  <a:lnTo>
                    <a:pt x="634" y="79"/>
                  </a:lnTo>
                  <a:lnTo>
                    <a:pt x="632" y="82"/>
                  </a:lnTo>
                  <a:lnTo>
                    <a:pt x="629" y="85"/>
                  </a:lnTo>
                  <a:lnTo>
                    <a:pt x="628" y="88"/>
                  </a:lnTo>
                  <a:lnTo>
                    <a:pt x="626" y="91"/>
                  </a:lnTo>
                  <a:lnTo>
                    <a:pt x="619" y="98"/>
                  </a:lnTo>
                  <a:lnTo>
                    <a:pt x="618" y="101"/>
                  </a:lnTo>
                  <a:lnTo>
                    <a:pt x="611" y="107"/>
                  </a:lnTo>
                  <a:lnTo>
                    <a:pt x="608" y="109"/>
                  </a:lnTo>
                  <a:lnTo>
                    <a:pt x="598" y="119"/>
                  </a:lnTo>
                  <a:lnTo>
                    <a:pt x="595" y="120"/>
                  </a:lnTo>
                  <a:lnTo>
                    <a:pt x="590" y="123"/>
                  </a:lnTo>
                  <a:lnTo>
                    <a:pt x="587" y="126"/>
                  </a:lnTo>
                  <a:lnTo>
                    <a:pt x="584" y="128"/>
                  </a:lnTo>
                  <a:lnTo>
                    <a:pt x="579" y="131"/>
                  </a:lnTo>
                  <a:lnTo>
                    <a:pt x="576" y="134"/>
                  </a:lnTo>
                  <a:lnTo>
                    <a:pt x="571" y="136"/>
                  </a:lnTo>
                  <a:lnTo>
                    <a:pt x="566" y="139"/>
                  </a:lnTo>
                  <a:lnTo>
                    <a:pt x="563" y="141"/>
                  </a:lnTo>
                  <a:lnTo>
                    <a:pt x="558" y="144"/>
                  </a:lnTo>
                  <a:lnTo>
                    <a:pt x="553" y="146"/>
                  </a:lnTo>
                  <a:lnTo>
                    <a:pt x="548" y="147"/>
                  </a:lnTo>
                  <a:lnTo>
                    <a:pt x="543" y="150"/>
                  </a:lnTo>
                  <a:lnTo>
                    <a:pt x="538" y="152"/>
                  </a:lnTo>
                  <a:lnTo>
                    <a:pt x="533" y="154"/>
                  </a:lnTo>
                  <a:lnTo>
                    <a:pt x="527" y="157"/>
                  </a:lnTo>
                  <a:lnTo>
                    <a:pt x="522" y="158"/>
                  </a:lnTo>
                  <a:lnTo>
                    <a:pt x="517" y="160"/>
                  </a:lnTo>
                  <a:lnTo>
                    <a:pt x="511" y="162"/>
                  </a:lnTo>
                  <a:lnTo>
                    <a:pt x="506" y="163"/>
                  </a:lnTo>
                  <a:lnTo>
                    <a:pt x="499" y="166"/>
                  </a:lnTo>
                  <a:lnTo>
                    <a:pt x="493" y="168"/>
                  </a:lnTo>
                  <a:lnTo>
                    <a:pt x="488" y="170"/>
                  </a:lnTo>
                  <a:lnTo>
                    <a:pt x="482" y="171"/>
                  </a:lnTo>
                  <a:lnTo>
                    <a:pt x="475" y="173"/>
                  </a:lnTo>
                  <a:lnTo>
                    <a:pt x="469" y="174"/>
                  </a:lnTo>
                  <a:lnTo>
                    <a:pt x="462" y="176"/>
                  </a:lnTo>
                  <a:lnTo>
                    <a:pt x="456" y="176"/>
                  </a:lnTo>
                  <a:lnTo>
                    <a:pt x="449" y="178"/>
                  </a:lnTo>
                  <a:lnTo>
                    <a:pt x="441" y="179"/>
                  </a:lnTo>
                  <a:lnTo>
                    <a:pt x="435" y="181"/>
                  </a:lnTo>
                  <a:lnTo>
                    <a:pt x="0" y="181"/>
                  </a:lnTo>
                  <a:close/>
                </a:path>
              </a:pathLst>
            </a:custGeom>
            <a:solidFill>
              <a:srgbClr val="FFFF00"/>
            </a:solidFill>
            <a:ln w="0">
              <a:solidFill>
                <a:srgbClr val="000000"/>
              </a:solidFill>
              <a:prstDash val="solid"/>
              <a:round/>
              <a:headEnd/>
              <a:tailEnd/>
            </a:ln>
          </p:spPr>
          <p:txBody>
            <a:bodyPr/>
            <a:lstStyle/>
            <a:p>
              <a:endParaRPr lang="en-US"/>
            </a:p>
          </p:txBody>
        </p:sp>
        <p:sp>
          <p:nvSpPr>
            <p:cNvPr id="291069" name="Freeform 253"/>
            <p:cNvSpPr>
              <a:spLocks/>
            </p:cNvSpPr>
            <p:nvPr/>
          </p:nvSpPr>
          <p:spPr bwMode="auto">
            <a:xfrm>
              <a:off x="3547" y="3323"/>
              <a:ext cx="1471" cy="69"/>
            </a:xfrm>
            <a:custGeom>
              <a:avLst/>
              <a:gdLst>
                <a:gd name="T0" fmla="*/ 0 w 1471"/>
                <a:gd name="T1" fmla="*/ 40 h 69"/>
                <a:gd name="T2" fmla="*/ 649 w 1471"/>
                <a:gd name="T3" fmla="*/ 69 h 69"/>
                <a:gd name="T4" fmla="*/ 952 w 1471"/>
                <a:gd name="T5" fmla="*/ 40 h 69"/>
                <a:gd name="T6" fmla="*/ 1471 w 1471"/>
                <a:gd name="T7" fmla="*/ 1 h 69"/>
                <a:gd name="T8" fmla="*/ 966 w 1471"/>
                <a:gd name="T9" fmla="*/ 3 h 69"/>
                <a:gd name="T10" fmla="*/ 945 w 1471"/>
                <a:gd name="T11" fmla="*/ 5 h 69"/>
                <a:gd name="T12" fmla="*/ 932 w 1471"/>
                <a:gd name="T13" fmla="*/ 6 h 69"/>
                <a:gd name="T14" fmla="*/ 921 w 1471"/>
                <a:gd name="T15" fmla="*/ 8 h 69"/>
                <a:gd name="T16" fmla="*/ 911 w 1471"/>
                <a:gd name="T17" fmla="*/ 9 h 69"/>
                <a:gd name="T18" fmla="*/ 897 w 1471"/>
                <a:gd name="T19" fmla="*/ 11 h 69"/>
                <a:gd name="T20" fmla="*/ 890 w 1471"/>
                <a:gd name="T21" fmla="*/ 13 h 69"/>
                <a:gd name="T22" fmla="*/ 884 w 1471"/>
                <a:gd name="T23" fmla="*/ 14 h 69"/>
                <a:gd name="T24" fmla="*/ 877 w 1471"/>
                <a:gd name="T25" fmla="*/ 16 h 69"/>
                <a:gd name="T26" fmla="*/ 871 w 1471"/>
                <a:gd name="T27" fmla="*/ 19 h 69"/>
                <a:gd name="T28" fmla="*/ 864 w 1471"/>
                <a:gd name="T29" fmla="*/ 21 h 69"/>
                <a:gd name="T30" fmla="*/ 858 w 1471"/>
                <a:gd name="T31" fmla="*/ 24 h 69"/>
                <a:gd name="T32" fmla="*/ 851 w 1471"/>
                <a:gd name="T33" fmla="*/ 25 h 69"/>
                <a:gd name="T34" fmla="*/ 845 w 1471"/>
                <a:gd name="T35" fmla="*/ 27 h 69"/>
                <a:gd name="T36" fmla="*/ 837 w 1471"/>
                <a:gd name="T37" fmla="*/ 30 h 69"/>
                <a:gd name="T38" fmla="*/ 830 w 1471"/>
                <a:gd name="T39" fmla="*/ 32 h 69"/>
                <a:gd name="T40" fmla="*/ 824 w 1471"/>
                <a:gd name="T41" fmla="*/ 33 h 69"/>
                <a:gd name="T42" fmla="*/ 817 w 1471"/>
                <a:gd name="T43" fmla="*/ 35 h 69"/>
                <a:gd name="T44" fmla="*/ 809 w 1471"/>
                <a:gd name="T45" fmla="*/ 37 h 69"/>
                <a:gd name="T46" fmla="*/ 803 w 1471"/>
                <a:gd name="T47" fmla="*/ 38 h 69"/>
                <a:gd name="T48" fmla="*/ 786 w 1471"/>
                <a:gd name="T49" fmla="*/ 40 h 69"/>
                <a:gd name="T50" fmla="*/ 752 w 1471"/>
                <a:gd name="T51" fmla="*/ 41 h 69"/>
                <a:gd name="T52" fmla="*/ 718 w 1471"/>
                <a:gd name="T53" fmla="*/ 43 h 69"/>
                <a:gd name="T54" fmla="*/ 686 w 1471"/>
                <a:gd name="T55" fmla="*/ 41 h 69"/>
                <a:gd name="T56" fmla="*/ 670 w 1471"/>
                <a:gd name="T57" fmla="*/ 40 h 69"/>
                <a:gd name="T58" fmla="*/ 660 w 1471"/>
                <a:gd name="T59" fmla="*/ 38 h 69"/>
                <a:gd name="T60" fmla="*/ 653 w 1471"/>
                <a:gd name="T61" fmla="*/ 37 h 69"/>
                <a:gd name="T62" fmla="*/ 650 w 1471"/>
                <a:gd name="T63" fmla="*/ 35 h 69"/>
                <a:gd name="T64" fmla="*/ 645 w 1471"/>
                <a:gd name="T65" fmla="*/ 33 h 69"/>
                <a:gd name="T66" fmla="*/ 642 w 1471"/>
                <a:gd name="T67" fmla="*/ 32 h 69"/>
                <a:gd name="T68" fmla="*/ 639 w 1471"/>
                <a:gd name="T69" fmla="*/ 30 h 69"/>
                <a:gd name="T70" fmla="*/ 636 w 1471"/>
                <a:gd name="T71" fmla="*/ 29 h 69"/>
                <a:gd name="T72" fmla="*/ 631 w 1471"/>
                <a:gd name="T73" fmla="*/ 25 h 69"/>
                <a:gd name="T74" fmla="*/ 628 w 1471"/>
                <a:gd name="T75" fmla="*/ 24 h 69"/>
                <a:gd name="T76" fmla="*/ 624 w 1471"/>
                <a:gd name="T77" fmla="*/ 22 h 69"/>
                <a:gd name="T78" fmla="*/ 621 w 1471"/>
                <a:gd name="T79" fmla="*/ 21 h 69"/>
                <a:gd name="T80" fmla="*/ 618 w 1471"/>
                <a:gd name="T81" fmla="*/ 19 h 69"/>
                <a:gd name="T82" fmla="*/ 613 w 1471"/>
                <a:gd name="T83" fmla="*/ 17 h 69"/>
                <a:gd name="T84" fmla="*/ 606 w 1471"/>
                <a:gd name="T85" fmla="*/ 16 h 69"/>
                <a:gd name="T86" fmla="*/ 600 w 1471"/>
                <a:gd name="T87" fmla="*/ 14 h 69"/>
                <a:gd name="T88" fmla="*/ 592 w 1471"/>
                <a:gd name="T89" fmla="*/ 13 h 69"/>
                <a:gd name="T90" fmla="*/ 582 w 1471"/>
                <a:gd name="T91" fmla="*/ 11 h 69"/>
                <a:gd name="T92" fmla="*/ 574 w 1471"/>
                <a:gd name="T93" fmla="*/ 9 h 69"/>
                <a:gd name="T94" fmla="*/ 564 w 1471"/>
                <a:gd name="T95" fmla="*/ 8 h 69"/>
                <a:gd name="T96" fmla="*/ 553 w 1471"/>
                <a:gd name="T97" fmla="*/ 6 h 69"/>
                <a:gd name="T98" fmla="*/ 540 w 1471"/>
                <a:gd name="T99" fmla="*/ 5 h 69"/>
                <a:gd name="T100" fmla="*/ 521 w 1471"/>
                <a:gd name="T101" fmla="*/ 3 h 69"/>
                <a:gd name="T102" fmla="*/ 482 w 1471"/>
                <a:gd name="T103" fmla="*/ 1 h 69"/>
                <a:gd name="T104" fmla="*/ 373 w 1471"/>
                <a:gd name="T105" fmla="*/ 0 h 69"/>
                <a:gd name="T106" fmla="*/ 0 w 1471"/>
                <a:gd name="T107"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71" h="69">
                  <a:moveTo>
                    <a:pt x="0" y="1"/>
                  </a:moveTo>
                  <a:lnTo>
                    <a:pt x="0" y="40"/>
                  </a:lnTo>
                  <a:lnTo>
                    <a:pt x="542" y="40"/>
                  </a:lnTo>
                  <a:lnTo>
                    <a:pt x="649" y="69"/>
                  </a:lnTo>
                  <a:lnTo>
                    <a:pt x="864" y="69"/>
                  </a:lnTo>
                  <a:lnTo>
                    <a:pt x="952" y="40"/>
                  </a:lnTo>
                  <a:lnTo>
                    <a:pt x="1471" y="40"/>
                  </a:lnTo>
                  <a:lnTo>
                    <a:pt x="1471" y="1"/>
                  </a:lnTo>
                  <a:lnTo>
                    <a:pt x="970" y="1"/>
                  </a:lnTo>
                  <a:lnTo>
                    <a:pt x="966" y="3"/>
                  </a:lnTo>
                  <a:lnTo>
                    <a:pt x="949" y="3"/>
                  </a:lnTo>
                  <a:lnTo>
                    <a:pt x="945" y="5"/>
                  </a:lnTo>
                  <a:lnTo>
                    <a:pt x="936" y="5"/>
                  </a:lnTo>
                  <a:lnTo>
                    <a:pt x="932" y="6"/>
                  </a:lnTo>
                  <a:lnTo>
                    <a:pt x="924" y="6"/>
                  </a:lnTo>
                  <a:lnTo>
                    <a:pt x="921" y="8"/>
                  </a:lnTo>
                  <a:lnTo>
                    <a:pt x="915" y="8"/>
                  </a:lnTo>
                  <a:lnTo>
                    <a:pt x="911" y="9"/>
                  </a:lnTo>
                  <a:lnTo>
                    <a:pt x="900" y="9"/>
                  </a:lnTo>
                  <a:lnTo>
                    <a:pt x="897" y="11"/>
                  </a:lnTo>
                  <a:lnTo>
                    <a:pt x="893" y="11"/>
                  </a:lnTo>
                  <a:lnTo>
                    <a:pt x="890" y="13"/>
                  </a:lnTo>
                  <a:lnTo>
                    <a:pt x="887" y="13"/>
                  </a:lnTo>
                  <a:lnTo>
                    <a:pt x="884" y="14"/>
                  </a:lnTo>
                  <a:lnTo>
                    <a:pt x="881" y="16"/>
                  </a:lnTo>
                  <a:lnTo>
                    <a:pt x="877" y="16"/>
                  </a:lnTo>
                  <a:lnTo>
                    <a:pt x="874" y="17"/>
                  </a:lnTo>
                  <a:lnTo>
                    <a:pt x="871" y="19"/>
                  </a:lnTo>
                  <a:lnTo>
                    <a:pt x="868" y="19"/>
                  </a:lnTo>
                  <a:lnTo>
                    <a:pt x="864" y="21"/>
                  </a:lnTo>
                  <a:lnTo>
                    <a:pt x="861" y="22"/>
                  </a:lnTo>
                  <a:lnTo>
                    <a:pt x="858" y="24"/>
                  </a:lnTo>
                  <a:lnTo>
                    <a:pt x="855" y="24"/>
                  </a:lnTo>
                  <a:lnTo>
                    <a:pt x="851" y="25"/>
                  </a:lnTo>
                  <a:lnTo>
                    <a:pt x="848" y="27"/>
                  </a:lnTo>
                  <a:lnTo>
                    <a:pt x="845" y="27"/>
                  </a:lnTo>
                  <a:lnTo>
                    <a:pt x="842" y="29"/>
                  </a:lnTo>
                  <a:lnTo>
                    <a:pt x="837" y="30"/>
                  </a:lnTo>
                  <a:lnTo>
                    <a:pt x="833" y="30"/>
                  </a:lnTo>
                  <a:lnTo>
                    <a:pt x="830" y="32"/>
                  </a:lnTo>
                  <a:lnTo>
                    <a:pt x="827" y="33"/>
                  </a:lnTo>
                  <a:lnTo>
                    <a:pt x="824" y="33"/>
                  </a:lnTo>
                  <a:lnTo>
                    <a:pt x="821" y="35"/>
                  </a:lnTo>
                  <a:lnTo>
                    <a:pt x="817" y="35"/>
                  </a:lnTo>
                  <a:lnTo>
                    <a:pt x="812" y="37"/>
                  </a:lnTo>
                  <a:lnTo>
                    <a:pt x="809" y="37"/>
                  </a:lnTo>
                  <a:lnTo>
                    <a:pt x="806" y="38"/>
                  </a:lnTo>
                  <a:lnTo>
                    <a:pt x="803" y="38"/>
                  </a:lnTo>
                  <a:lnTo>
                    <a:pt x="799" y="40"/>
                  </a:lnTo>
                  <a:lnTo>
                    <a:pt x="786" y="40"/>
                  </a:lnTo>
                  <a:lnTo>
                    <a:pt x="783" y="41"/>
                  </a:lnTo>
                  <a:lnTo>
                    <a:pt x="752" y="41"/>
                  </a:lnTo>
                  <a:lnTo>
                    <a:pt x="749" y="43"/>
                  </a:lnTo>
                  <a:lnTo>
                    <a:pt x="718" y="43"/>
                  </a:lnTo>
                  <a:lnTo>
                    <a:pt x="713" y="41"/>
                  </a:lnTo>
                  <a:lnTo>
                    <a:pt x="686" y="41"/>
                  </a:lnTo>
                  <a:lnTo>
                    <a:pt x="683" y="40"/>
                  </a:lnTo>
                  <a:lnTo>
                    <a:pt x="670" y="40"/>
                  </a:lnTo>
                  <a:lnTo>
                    <a:pt x="666" y="38"/>
                  </a:lnTo>
                  <a:lnTo>
                    <a:pt x="660" y="38"/>
                  </a:lnTo>
                  <a:lnTo>
                    <a:pt x="658" y="37"/>
                  </a:lnTo>
                  <a:lnTo>
                    <a:pt x="653" y="37"/>
                  </a:lnTo>
                  <a:lnTo>
                    <a:pt x="652" y="35"/>
                  </a:lnTo>
                  <a:lnTo>
                    <a:pt x="650" y="35"/>
                  </a:lnTo>
                  <a:lnTo>
                    <a:pt x="647" y="33"/>
                  </a:lnTo>
                  <a:lnTo>
                    <a:pt x="645" y="33"/>
                  </a:lnTo>
                  <a:lnTo>
                    <a:pt x="644" y="32"/>
                  </a:lnTo>
                  <a:lnTo>
                    <a:pt x="642" y="32"/>
                  </a:lnTo>
                  <a:lnTo>
                    <a:pt x="641" y="30"/>
                  </a:lnTo>
                  <a:lnTo>
                    <a:pt x="639" y="30"/>
                  </a:lnTo>
                  <a:lnTo>
                    <a:pt x="637" y="29"/>
                  </a:lnTo>
                  <a:lnTo>
                    <a:pt x="636" y="29"/>
                  </a:lnTo>
                  <a:lnTo>
                    <a:pt x="632" y="25"/>
                  </a:lnTo>
                  <a:lnTo>
                    <a:pt x="631" y="25"/>
                  </a:lnTo>
                  <a:lnTo>
                    <a:pt x="629" y="24"/>
                  </a:lnTo>
                  <a:lnTo>
                    <a:pt x="628" y="24"/>
                  </a:lnTo>
                  <a:lnTo>
                    <a:pt x="626" y="22"/>
                  </a:lnTo>
                  <a:lnTo>
                    <a:pt x="624" y="22"/>
                  </a:lnTo>
                  <a:lnTo>
                    <a:pt x="623" y="21"/>
                  </a:lnTo>
                  <a:lnTo>
                    <a:pt x="621" y="21"/>
                  </a:lnTo>
                  <a:lnTo>
                    <a:pt x="619" y="19"/>
                  </a:lnTo>
                  <a:lnTo>
                    <a:pt x="618" y="19"/>
                  </a:lnTo>
                  <a:lnTo>
                    <a:pt x="615" y="17"/>
                  </a:lnTo>
                  <a:lnTo>
                    <a:pt x="613" y="17"/>
                  </a:lnTo>
                  <a:lnTo>
                    <a:pt x="611" y="16"/>
                  </a:lnTo>
                  <a:lnTo>
                    <a:pt x="606" y="16"/>
                  </a:lnTo>
                  <a:lnTo>
                    <a:pt x="603" y="14"/>
                  </a:lnTo>
                  <a:lnTo>
                    <a:pt x="600" y="14"/>
                  </a:lnTo>
                  <a:lnTo>
                    <a:pt x="597" y="13"/>
                  </a:lnTo>
                  <a:lnTo>
                    <a:pt x="592" y="13"/>
                  </a:lnTo>
                  <a:lnTo>
                    <a:pt x="589" y="11"/>
                  </a:lnTo>
                  <a:lnTo>
                    <a:pt x="582" y="11"/>
                  </a:lnTo>
                  <a:lnTo>
                    <a:pt x="579" y="9"/>
                  </a:lnTo>
                  <a:lnTo>
                    <a:pt x="574" y="9"/>
                  </a:lnTo>
                  <a:lnTo>
                    <a:pt x="571" y="8"/>
                  </a:lnTo>
                  <a:lnTo>
                    <a:pt x="564" y="8"/>
                  </a:lnTo>
                  <a:lnTo>
                    <a:pt x="559" y="6"/>
                  </a:lnTo>
                  <a:lnTo>
                    <a:pt x="553" y="6"/>
                  </a:lnTo>
                  <a:lnTo>
                    <a:pt x="550" y="5"/>
                  </a:lnTo>
                  <a:lnTo>
                    <a:pt x="540" y="5"/>
                  </a:lnTo>
                  <a:lnTo>
                    <a:pt x="535" y="3"/>
                  </a:lnTo>
                  <a:lnTo>
                    <a:pt x="521" y="3"/>
                  </a:lnTo>
                  <a:lnTo>
                    <a:pt x="517" y="1"/>
                  </a:lnTo>
                  <a:lnTo>
                    <a:pt x="482" y="1"/>
                  </a:lnTo>
                  <a:lnTo>
                    <a:pt x="477" y="0"/>
                  </a:lnTo>
                  <a:lnTo>
                    <a:pt x="373" y="0"/>
                  </a:lnTo>
                  <a:lnTo>
                    <a:pt x="368" y="1"/>
                  </a:lnTo>
                  <a:lnTo>
                    <a:pt x="0" y="1"/>
                  </a:lnTo>
                  <a:close/>
                </a:path>
              </a:pathLst>
            </a:custGeom>
            <a:solidFill>
              <a:srgbClr val="00C200"/>
            </a:solidFill>
            <a:ln w="0">
              <a:solidFill>
                <a:srgbClr val="000000"/>
              </a:solidFill>
              <a:prstDash val="solid"/>
              <a:round/>
              <a:headEnd/>
              <a:tailEnd/>
            </a:ln>
          </p:spPr>
          <p:txBody>
            <a:bodyPr/>
            <a:lstStyle/>
            <a:p>
              <a:endParaRPr lang="en-US"/>
            </a:p>
          </p:txBody>
        </p:sp>
        <p:sp>
          <p:nvSpPr>
            <p:cNvPr id="291070" name="Rectangle 254"/>
            <p:cNvSpPr>
              <a:spLocks noChangeArrowheads="1"/>
            </p:cNvSpPr>
            <p:nvPr/>
          </p:nvSpPr>
          <p:spPr bwMode="auto">
            <a:xfrm>
              <a:off x="3547" y="3385"/>
              <a:ext cx="1472" cy="8"/>
            </a:xfrm>
            <a:prstGeom prst="rect">
              <a:avLst/>
            </a:prstGeom>
            <a:solidFill>
              <a:srgbClr val="212121"/>
            </a:solidFill>
            <a:ln w="0">
              <a:solidFill>
                <a:srgbClr val="000000"/>
              </a:solidFill>
              <a:miter lim="800000"/>
              <a:headEnd/>
              <a:tailEnd/>
            </a:ln>
          </p:spPr>
          <p:txBody>
            <a:bodyPr/>
            <a:lstStyle/>
            <a:p>
              <a:endParaRPr lang="en-US"/>
            </a:p>
          </p:txBody>
        </p:sp>
        <p:sp>
          <p:nvSpPr>
            <p:cNvPr id="291071" name="Rectangle 255"/>
            <p:cNvSpPr>
              <a:spLocks noChangeArrowheads="1"/>
            </p:cNvSpPr>
            <p:nvPr/>
          </p:nvSpPr>
          <p:spPr bwMode="auto">
            <a:xfrm>
              <a:off x="3547" y="3422"/>
              <a:ext cx="1472" cy="137"/>
            </a:xfrm>
            <a:prstGeom prst="rect">
              <a:avLst/>
            </a:prstGeom>
            <a:solidFill>
              <a:srgbClr val="A1A1A1"/>
            </a:solidFill>
            <a:ln w="0">
              <a:solidFill>
                <a:srgbClr val="000000"/>
              </a:solidFill>
              <a:miter lim="800000"/>
              <a:headEnd/>
              <a:tailEnd/>
            </a:ln>
          </p:spPr>
          <p:txBody>
            <a:bodyPr/>
            <a:lstStyle/>
            <a:p>
              <a:endParaRPr lang="en-US"/>
            </a:p>
          </p:txBody>
        </p:sp>
        <p:sp>
          <p:nvSpPr>
            <p:cNvPr id="291072" name="Rectangle 256"/>
            <p:cNvSpPr>
              <a:spLocks noChangeArrowheads="1"/>
            </p:cNvSpPr>
            <p:nvPr/>
          </p:nvSpPr>
          <p:spPr bwMode="auto">
            <a:xfrm>
              <a:off x="3547" y="3392"/>
              <a:ext cx="1472" cy="32"/>
            </a:xfrm>
            <a:prstGeom prst="rect">
              <a:avLst/>
            </a:prstGeom>
            <a:solidFill>
              <a:srgbClr val="FF8000"/>
            </a:solidFill>
            <a:ln w="0">
              <a:solidFill>
                <a:srgbClr val="000000"/>
              </a:solidFill>
              <a:miter lim="800000"/>
              <a:headEnd/>
              <a:tailEnd/>
            </a:ln>
          </p:spPr>
          <p:txBody>
            <a:bodyPr/>
            <a:lstStyle/>
            <a:p>
              <a:endParaRPr lang="en-US"/>
            </a:p>
          </p:txBody>
        </p:sp>
        <p:sp>
          <p:nvSpPr>
            <p:cNvPr id="291073" name="Freeform 257"/>
            <p:cNvSpPr>
              <a:spLocks/>
            </p:cNvSpPr>
            <p:nvPr/>
          </p:nvSpPr>
          <p:spPr bwMode="auto">
            <a:xfrm>
              <a:off x="3547" y="3363"/>
              <a:ext cx="628" cy="22"/>
            </a:xfrm>
            <a:custGeom>
              <a:avLst/>
              <a:gdLst>
                <a:gd name="T0" fmla="*/ 0 w 628"/>
                <a:gd name="T1" fmla="*/ 0 h 22"/>
                <a:gd name="T2" fmla="*/ 0 w 628"/>
                <a:gd name="T3" fmla="*/ 22 h 22"/>
                <a:gd name="T4" fmla="*/ 628 w 628"/>
                <a:gd name="T5" fmla="*/ 22 h 22"/>
                <a:gd name="T6" fmla="*/ 542 w 628"/>
                <a:gd name="T7" fmla="*/ 0 h 22"/>
                <a:gd name="T8" fmla="*/ 0 w 628"/>
                <a:gd name="T9" fmla="*/ 0 h 22"/>
              </a:gdLst>
              <a:ahLst/>
              <a:cxnLst>
                <a:cxn ang="0">
                  <a:pos x="T0" y="T1"/>
                </a:cxn>
                <a:cxn ang="0">
                  <a:pos x="T2" y="T3"/>
                </a:cxn>
                <a:cxn ang="0">
                  <a:pos x="T4" y="T5"/>
                </a:cxn>
                <a:cxn ang="0">
                  <a:pos x="T6" y="T7"/>
                </a:cxn>
                <a:cxn ang="0">
                  <a:pos x="T8" y="T9"/>
                </a:cxn>
              </a:cxnLst>
              <a:rect l="0" t="0" r="r" b="b"/>
              <a:pathLst>
                <a:path w="628" h="22">
                  <a:moveTo>
                    <a:pt x="0" y="0"/>
                  </a:moveTo>
                  <a:lnTo>
                    <a:pt x="0" y="22"/>
                  </a:lnTo>
                  <a:lnTo>
                    <a:pt x="628" y="22"/>
                  </a:lnTo>
                  <a:lnTo>
                    <a:pt x="542" y="0"/>
                  </a:lnTo>
                  <a:lnTo>
                    <a:pt x="0" y="0"/>
                  </a:lnTo>
                  <a:close/>
                </a:path>
              </a:pathLst>
            </a:custGeom>
            <a:solidFill>
              <a:srgbClr val="E0E0E0"/>
            </a:solidFill>
            <a:ln w="0">
              <a:solidFill>
                <a:srgbClr val="000000"/>
              </a:solidFill>
              <a:prstDash val="solid"/>
              <a:round/>
              <a:headEnd/>
              <a:tailEnd/>
            </a:ln>
          </p:spPr>
          <p:txBody>
            <a:bodyPr/>
            <a:lstStyle/>
            <a:p>
              <a:endParaRPr lang="en-US"/>
            </a:p>
          </p:txBody>
        </p:sp>
        <p:sp>
          <p:nvSpPr>
            <p:cNvPr id="291074" name="Freeform 258"/>
            <p:cNvSpPr>
              <a:spLocks/>
            </p:cNvSpPr>
            <p:nvPr/>
          </p:nvSpPr>
          <p:spPr bwMode="auto">
            <a:xfrm>
              <a:off x="4384" y="3361"/>
              <a:ext cx="634" cy="23"/>
            </a:xfrm>
            <a:custGeom>
              <a:avLst/>
              <a:gdLst>
                <a:gd name="T0" fmla="*/ 634 w 634"/>
                <a:gd name="T1" fmla="*/ 0 h 23"/>
                <a:gd name="T2" fmla="*/ 634 w 634"/>
                <a:gd name="T3" fmla="*/ 23 h 23"/>
                <a:gd name="T4" fmla="*/ 0 w 634"/>
                <a:gd name="T5" fmla="*/ 23 h 23"/>
                <a:gd name="T6" fmla="*/ 87 w 634"/>
                <a:gd name="T7" fmla="*/ 0 h 23"/>
                <a:gd name="T8" fmla="*/ 634 w 634"/>
                <a:gd name="T9" fmla="*/ 0 h 23"/>
              </a:gdLst>
              <a:ahLst/>
              <a:cxnLst>
                <a:cxn ang="0">
                  <a:pos x="T0" y="T1"/>
                </a:cxn>
                <a:cxn ang="0">
                  <a:pos x="T2" y="T3"/>
                </a:cxn>
                <a:cxn ang="0">
                  <a:pos x="T4" y="T5"/>
                </a:cxn>
                <a:cxn ang="0">
                  <a:pos x="T6" y="T7"/>
                </a:cxn>
                <a:cxn ang="0">
                  <a:pos x="T8" y="T9"/>
                </a:cxn>
              </a:cxnLst>
              <a:rect l="0" t="0" r="r" b="b"/>
              <a:pathLst>
                <a:path w="634" h="23">
                  <a:moveTo>
                    <a:pt x="634" y="0"/>
                  </a:moveTo>
                  <a:lnTo>
                    <a:pt x="634" y="23"/>
                  </a:lnTo>
                  <a:lnTo>
                    <a:pt x="0" y="23"/>
                  </a:lnTo>
                  <a:lnTo>
                    <a:pt x="87" y="0"/>
                  </a:lnTo>
                  <a:lnTo>
                    <a:pt x="634" y="0"/>
                  </a:lnTo>
                  <a:close/>
                </a:path>
              </a:pathLst>
            </a:custGeom>
            <a:solidFill>
              <a:srgbClr val="E0E0E0"/>
            </a:solidFill>
            <a:ln w="0">
              <a:solidFill>
                <a:srgbClr val="000000"/>
              </a:solidFill>
              <a:prstDash val="solid"/>
              <a:round/>
              <a:headEnd/>
              <a:tailEnd/>
            </a:ln>
          </p:spPr>
          <p:txBody>
            <a:bodyPr/>
            <a:lstStyle/>
            <a:p>
              <a:endParaRPr lang="en-US"/>
            </a:p>
          </p:txBody>
        </p:sp>
        <p:sp>
          <p:nvSpPr>
            <p:cNvPr id="291075" name="Rectangle 259"/>
            <p:cNvSpPr>
              <a:spLocks noChangeArrowheads="1"/>
            </p:cNvSpPr>
            <p:nvPr/>
          </p:nvSpPr>
          <p:spPr bwMode="auto">
            <a:xfrm>
              <a:off x="3547" y="3227"/>
              <a:ext cx="436" cy="97"/>
            </a:xfrm>
            <a:prstGeom prst="rect">
              <a:avLst/>
            </a:prstGeom>
            <a:solidFill>
              <a:srgbClr val="80FF80"/>
            </a:solidFill>
            <a:ln w="0">
              <a:solidFill>
                <a:srgbClr val="000000"/>
              </a:solidFill>
              <a:miter lim="800000"/>
              <a:headEnd/>
              <a:tailEnd/>
            </a:ln>
          </p:spPr>
          <p:txBody>
            <a:bodyPr/>
            <a:lstStyle/>
            <a:p>
              <a:endParaRPr lang="en-US"/>
            </a:p>
          </p:txBody>
        </p:sp>
        <p:sp>
          <p:nvSpPr>
            <p:cNvPr id="291076" name="Rectangle 260"/>
            <p:cNvSpPr>
              <a:spLocks noChangeArrowheads="1"/>
            </p:cNvSpPr>
            <p:nvPr/>
          </p:nvSpPr>
          <p:spPr bwMode="auto">
            <a:xfrm>
              <a:off x="4599" y="3227"/>
              <a:ext cx="419" cy="97"/>
            </a:xfrm>
            <a:prstGeom prst="rect">
              <a:avLst/>
            </a:prstGeom>
            <a:solidFill>
              <a:srgbClr val="80FF80"/>
            </a:solidFill>
            <a:ln w="0">
              <a:solidFill>
                <a:srgbClr val="000000"/>
              </a:solidFill>
              <a:miter lim="800000"/>
              <a:headEnd/>
              <a:tailEnd/>
            </a:ln>
          </p:spPr>
          <p:txBody>
            <a:bodyPr/>
            <a:lstStyle/>
            <a:p>
              <a:endParaRPr lang="en-US"/>
            </a:p>
          </p:txBody>
        </p:sp>
        <p:sp>
          <p:nvSpPr>
            <p:cNvPr id="291077" name="Freeform 261"/>
            <p:cNvSpPr>
              <a:spLocks/>
            </p:cNvSpPr>
            <p:nvPr/>
          </p:nvSpPr>
          <p:spPr bwMode="auto">
            <a:xfrm>
              <a:off x="4398" y="3046"/>
              <a:ext cx="620" cy="181"/>
            </a:xfrm>
            <a:custGeom>
              <a:avLst/>
              <a:gdLst>
                <a:gd name="T0" fmla="*/ 620 w 620"/>
                <a:gd name="T1" fmla="*/ 181 h 181"/>
                <a:gd name="T2" fmla="*/ 620 w 620"/>
                <a:gd name="T3" fmla="*/ 0 h 181"/>
                <a:gd name="T4" fmla="*/ 0 w 620"/>
                <a:gd name="T5" fmla="*/ 0 h 181"/>
                <a:gd name="T6" fmla="*/ 0 w 620"/>
                <a:gd name="T7" fmla="*/ 18 h 181"/>
                <a:gd name="T8" fmla="*/ 2 w 620"/>
                <a:gd name="T9" fmla="*/ 21 h 181"/>
                <a:gd name="T10" fmla="*/ 2 w 620"/>
                <a:gd name="T11" fmla="*/ 29 h 181"/>
                <a:gd name="T12" fmla="*/ 4 w 620"/>
                <a:gd name="T13" fmla="*/ 34 h 181"/>
                <a:gd name="T14" fmla="*/ 4 w 620"/>
                <a:gd name="T15" fmla="*/ 37 h 181"/>
                <a:gd name="T16" fmla="*/ 5 w 620"/>
                <a:gd name="T17" fmla="*/ 42 h 181"/>
                <a:gd name="T18" fmla="*/ 7 w 620"/>
                <a:gd name="T19" fmla="*/ 45 h 181"/>
                <a:gd name="T20" fmla="*/ 7 w 620"/>
                <a:gd name="T21" fmla="*/ 50 h 181"/>
                <a:gd name="T22" fmla="*/ 8 w 620"/>
                <a:gd name="T23" fmla="*/ 53 h 181"/>
                <a:gd name="T24" fmla="*/ 10 w 620"/>
                <a:gd name="T25" fmla="*/ 56 h 181"/>
                <a:gd name="T26" fmla="*/ 12 w 620"/>
                <a:gd name="T27" fmla="*/ 61 h 181"/>
                <a:gd name="T28" fmla="*/ 13 w 620"/>
                <a:gd name="T29" fmla="*/ 64 h 181"/>
                <a:gd name="T30" fmla="*/ 15 w 620"/>
                <a:gd name="T31" fmla="*/ 67 h 181"/>
                <a:gd name="T32" fmla="*/ 17 w 620"/>
                <a:gd name="T33" fmla="*/ 71 h 181"/>
                <a:gd name="T34" fmla="*/ 18 w 620"/>
                <a:gd name="T35" fmla="*/ 74 h 181"/>
                <a:gd name="T36" fmla="*/ 20 w 620"/>
                <a:gd name="T37" fmla="*/ 79 h 181"/>
                <a:gd name="T38" fmla="*/ 21 w 620"/>
                <a:gd name="T39" fmla="*/ 82 h 181"/>
                <a:gd name="T40" fmla="*/ 25 w 620"/>
                <a:gd name="T41" fmla="*/ 85 h 181"/>
                <a:gd name="T42" fmla="*/ 26 w 620"/>
                <a:gd name="T43" fmla="*/ 88 h 181"/>
                <a:gd name="T44" fmla="*/ 28 w 620"/>
                <a:gd name="T45" fmla="*/ 91 h 181"/>
                <a:gd name="T46" fmla="*/ 31 w 620"/>
                <a:gd name="T47" fmla="*/ 95 h 181"/>
                <a:gd name="T48" fmla="*/ 33 w 620"/>
                <a:gd name="T49" fmla="*/ 98 h 181"/>
                <a:gd name="T50" fmla="*/ 39 w 620"/>
                <a:gd name="T51" fmla="*/ 104 h 181"/>
                <a:gd name="T52" fmla="*/ 41 w 620"/>
                <a:gd name="T53" fmla="*/ 107 h 181"/>
                <a:gd name="T54" fmla="*/ 44 w 620"/>
                <a:gd name="T55" fmla="*/ 109 h 181"/>
                <a:gd name="T56" fmla="*/ 54 w 620"/>
                <a:gd name="T57" fmla="*/ 119 h 181"/>
                <a:gd name="T58" fmla="*/ 57 w 620"/>
                <a:gd name="T59" fmla="*/ 120 h 181"/>
                <a:gd name="T60" fmla="*/ 64 w 620"/>
                <a:gd name="T61" fmla="*/ 126 h 181"/>
                <a:gd name="T62" fmla="*/ 67 w 620"/>
                <a:gd name="T63" fmla="*/ 128 h 181"/>
                <a:gd name="T64" fmla="*/ 72 w 620"/>
                <a:gd name="T65" fmla="*/ 131 h 181"/>
                <a:gd name="T66" fmla="*/ 75 w 620"/>
                <a:gd name="T67" fmla="*/ 134 h 181"/>
                <a:gd name="T68" fmla="*/ 78 w 620"/>
                <a:gd name="T69" fmla="*/ 136 h 181"/>
                <a:gd name="T70" fmla="*/ 83 w 620"/>
                <a:gd name="T71" fmla="*/ 139 h 181"/>
                <a:gd name="T72" fmla="*/ 86 w 620"/>
                <a:gd name="T73" fmla="*/ 141 h 181"/>
                <a:gd name="T74" fmla="*/ 91 w 620"/>
                <a:gd name="T75" fmla="*/ 144 h 181"/>
                <a:gd name="T76" fmla="*/ 96 w 620"/>
                <a:gd name="T77" fmla="*/ 146 h 181"/>
                <a:gd name="T78" fmla="*/ 99 w 620"/>
                <a:gd name="T79" fmla="*/ 147 h 181"/>
                <a:gd name="T80" fmla="*/ 104 w 620"/>
                <a:gd name="T81" fmla="*/ 150 h 181"/>
                <a:gd name="T82" fmla="*/ 109 w 620"/>
                <a:gd name="T83" fmla="*/ 152 h 181"/>
                <a:gd name="T84" fmla="*/ 114 w 620"/>
                <a:gd name="T85" fmla="*/ 154 h 181"/>
                <a:gd name="T86" fmla="*/ 119 w 620"/>
                <a:gd name="T87" fmla="*/ 157 h 181"/>
                <a:gd name="T88" fmla="*/ 124 w 620"/>
                <a:gd name="T89" fmla="*/ 158 h 181"/>
                <a:gd name="T90" fmla="*/ 128 w 620"/>
                <a:gd name="T91" fmla="*/ 160 h 181"/>
                <a:gd name="T92" fmla="*/ 133 w 620"/>
                <a:gd name="T93" fmla="*/ 162 h 181"/>
                <a:gd name="T94" fmla="*/ 138 w 620"/>
                <a:gd name="T95" fmla="*/ 163 h 181"/>
                <a:gd name="T96" fmla="*/ 143 w 620"/>
                <a:gd name="T97" fmla="*/ 166 h 181"/>
                <a:gd name="T98" fmla="*/ 150 w 620"/>
                <a:gd name="T99" fmla="*/ 168 h 181"/>
                <a:gd name="T100" fmla="*/ 154 w 620"/>
                <a:gd name="T101" fmla="*/ 170 h 181"/>
                <a:gd name="T102" fmla="*/ 159 w 620"/>
                <a:gd name="T103" fmla="*/ 171 h 181"/>
                <a:gd name="T104" fmla="*/ 166 w 620"/>
                <a:gd name="T105" fmla="*/ 173 h 181"/>
                <a:gd name="T106" fmla="*/ 171 w 620"/>
                <a:gd name="T107" fmla="*/ 174 h 181"/>
                <a:gd name="T108" fmla="*/ 177 w 620"/>
                <a:gd name="T109" fmla="*/ 176 h 181"/>
                <a:gd name="T110" fmla="*/ 184 w 620"/>
                <a:gd name="T111" fmla="*/ 176 h 181"/>
                <a:gd name="T112" fmla="*/ 188 w 620"/>
                <a:gd name="T113" fmla="*/ 178 h 181"/>
                <a:gd name="T114" fmla="*/ 195 w 620"/>
                <a:gd name="T115" fmla="*/ 179 h 181"/>
                <a:gd name="T116" fmla="*/ 201 w 620"/>
                <a:gd name="T117" fmla="*/ 181 h 181"/>
                <a:gd name="T118" fmla="*/ 620 w 620"/>
                <a:gd name="T11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0" h="181">
                  <a:moveTo>
                    <a:pt x="620" y="181"/>
                  </a:moveTo>
                  <a:lnTo>
                    <a:pt x="620" y="0"/>
                  </a:lnTo>
                  <a:lnTo>
                    <a:pt x="0" y="0"/>
                  </a:lnTo>
                  <a:lnTo>
                    <a:pt x="0" y="18"/>
                  </a:lnTo>
                  <a:lnTo>
                    <a:pt x="2" y="21"/>
                  </a:lnTo>
                  <a:lnTo>
                    <a:pt x="2" y="29"/>
                  </a:lnTo>
                  <a:lnTo>
                    <a:pt x="4" y="34"/>
                  </a:lnTo>
                  <a:lnTo>
                    <a:pt x="4" y="37"/>
                  </a:lnTo>
                  <a:lnTo>
                    <a:pt x="5" y="42"/>
                  </a:lnTo>
                  <a:lnTo>
                    <a:pt x="7" y="45"/>
                  </a:lnTo>
                  <a:lnTo>
                    <a:pt x="7" y="50"/>
                  </a:lnTo>
                  <a:lnTo>
                    <a:pt x="8" y="53"/>
                  </a:lnTo>
                  <a:lnTo>
                    <a:pt x="10" y="56"/>
                  </a:lnTo>
                  <a:lnTo>
                    <a:pt x="12" y="61"/>
                  </a:lnTo>
                  <a:lnTo>
                    <a:pt x="13" y="64"/>
                  </a:lnTo>
                  <a:lnTo>
                    <a:pt x="15" y="67"/>
                  </a:lnTo>
                  <a:lnTo>
                    <a:pt x="17" y="71"/>
                  </a:lnTo>
                  <a:lnTo>
                    <a:pt x="18" y="74"/>
                  </a:lnTo>
                  <a:lnTo>
                    <a:pt x="20" y="79"/>
                  </a:lnTo>
                  <a:lnTo>
                    <a:pt x="21" y="82"/>
                  </a:lnTo>
                  <a:lnTo>
                    <a:pt x="25" y="85"/>
                  </a:lnTo>
                  <a:lnTo>
                    <a:pt x="26" y="88"/>
                  </a:lnTo>
                  <a:lnTo>
                    <a:pt x="28" y="91"/>
                  </a:lnTo>
                  <a:lnTo>
                    <a:pt x="31" y="95"/>
                  </a:lnTo>
                  <a:lnTo>
                    <a:pt x="33" y="98"/>
                  </a:lnTo>
                  <a:lnTo>
                    <a:pt x="39" y="104"/>
                  </a:lnTo>
                  <a:lnTo>
                    <a:pt x="41" y="107"/>
                  </a:lnTo>
                  <a:lnTo>
                    <a:pt x="44" y="109"/>
                  </a:lnTo>
                  <a:lnTo>
                    <a:pt x="54" y="119"/>
                  </a:lnTo>
                  <a:lnTo>
                    <a:pt x="57" y="120"/>
                  </a:lnTo>
                  <a:lnTo>
                    <a:pt x="64" y="126"/>
                  </a:lnTo>
                  <a:lnTo>
                    <a:pt x="67" y="128"/>
                  </a:lnTo>
                  <a:lnTo>
                    <a:pt x="72" y="131"/>
                  </a:lnTo>
                  <a:lnTo>
                    <a:pt x="75" y="134"/>
                  </a:lnTo>
                  <a:lnTo>
                    <a:pt x="78" y="136"/>
                  </a:lnTo>
                  <a:lnTo>
                    <a:pt x="83" y="139"/>
                  </a:lnTo>
                  <a:lnTo>
                    <a:pt x="86" y="141"/>
                  </a:lnTo>
                  <a:lnTo>
                    <a:pt x="91" y="144"/>
                  </a:lnTo>
                  <a:lnTo>
                    <a:pt x="96" y="146"/>
                  </a:lnTo>
                  <a:lnTo>
                    <a:pt x="99" y="147"/>
                  </a:lnTo>
                  <a:lnTo>
                    <a:pt x="104" y="150"/>
                  </a:lnTo>
                  <a:lnTo>
                    <a:pt x="109" y="152"/>
                  </a:lnTo>
                  <a:lnTo>
                    <a:pt x="114" y="154"/>
                  </a:lnTo>
                  <a:lnTo>
                    <a:pt x="119" y="157"/>
                  </a:lnTo>
                  <a:lnTo>
                    <a:pt x="124" y="158"/>
                  </a:lnTo>
                  <a:lnTo>
                    <a:pt x="128" y="160"/>
                  </a:lnTo>
                  <a:lnTo>
                    <a:pt x="133" y="162"/>
                  </a:lnTo>
                  <a:lnTo>
                    <a:pt x="138" y="163"/>
                  </a:lnTo>
                  <a:lnTo>
                    <a:pt x="143" y="166"/>
                  </a:lnTo>
                  <a:lnTo>
                    <a:pt x="150" y="168"/>
                  </a:lnTo>
                  <a:lnTo>
                    <a:pt x="154" y="170"/>
                  </a:lnTo>
                  <a:lnTo>
                    <a:pt x="159" y="171"/>
                  </a:lnTo>
                  <a:lnTo>
                    <a:pt x="166" y="173"/>
                  </a:lnTo>
                  <a:lnTo>
                    <a:pt x="171" y="174"/>
                  </a:lnTo>
                  <a:lnTo>
                    <a:pt x="177" y="176"/>
                  </a:lnTo>
                  <a:lnTo>
                    <a:pt x="184" y="176"/>
                  </a:lnTo>
                  <a:lnTo>
                    <a:pt x="188" y="178"/>
                  </a:lnTo>
                  <a:lnTo>
                    <a:pt x="195" y="179"/>
                  </a:lnTo>
                  <a:lnTo>
                    <a:pt x="201" y="181"/>
                  </a:lnTo>
                  <a:lnTo>
                    <a:pt x="620" y="181"/>
                  </a:lnTo>
                  <a:close/>
                </a:path>
              </a:pathLst>
            </a:custGeom>
            <a:solidFill>
              <a:srgbClr val="FFFF00"/>
            </a:solidFill>
            <a:ln w="0">
              <a:solidFill>
                <a:srgbClr val="000000"/>
              </a:solidFill>
              <a:prstDash val="solid"/>
              <a:round/>
              <a:headEnd/>
              <a:tailEnd/>
            </a:ln>
          </p:spPr>
          <p:txBody>
            <a:bodyPr/>
            <a:lstStyle/>
            <a:p>
              <a:endParaRPr lang="en-US"/>
            </a:p>
          </p:txBody>
        </p:sp>
        <p:sp>
          <p:nvSpPr>
            <p:cNvPr id="291078" name="Rectangle 262"/>
            <p:cNvSpPr>
              <a:spLocks noChangeArrowheads="1"/>
            </p:cNvSpPr>
            <p:nvPr/>
          </p:nvSpPr>
          <p:spPr bwMode="auto">
            <a:xfrm>
              <a:off x="4891" y="2669"/>
              <a:ext cx="120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itchFamily="34" charset="0"/>
                </a:defRPr>
              </a:lvl1pPr>
              <a:lvl2pPr marL="571500" defTabSz="762000">
                <a:defRPr>
                  <a:solidFill>
                    <a:schemeClr val="tx1"/>
                  </a:solidFill>
                  <a:latin typeface="Arial" pitchFamily="34" charset="0"/>
                </a:defRPr>
              </a:lvl2pPr>
              <a:lvl3pPr marL="1143000" defTabSz="762000">
                <a:defRPr>
                  <a:solidFill>
                    <a:schemeClr val="tx1"/>
                  </a:solidFill>
                  <a:latin typeface="Arial" pitchFamily="34" charset="0"/>
                </a:defRPr>
              </a:lvl3pPr>
              <a:lvl4pPr marL="1714500" defTabSz="762000">
                <a:defRPr>
                  <a:solidFill>
                    <a:schemeClr val="tx1"/>
                  </a:solidFill>
                  <a:latin typeface="Arial" pitchFamily="34" charset="0"/>
                </a:defRPr>
              </a:lvl4pPr>
              <a:lvl5pPr marL="2286000" defTabSz="762000">
                <a:defRPr>
                  <a:solidFill>
                    <a:schemeClr val="tx1"/>
                  </a:solidFill>
                  <a:latin typeface="Arial" pitchFamily="34" charset="0"/>
                </a:defRPr>
              </a:lvl5pPr>
              <a:lvl6pPr marL="2743200" defTabSz="762000" fontAlgn="base">
                <a:spcBef>
                  <a:spcPct val="0"/>
                </a:spcBef>
                <a:spcAft>
                  <a:spcPct val="0"/>
                </a:spcAft>
                <a:defRPr>
                  <a:solidFill>
                    <a:schemeClr val="tx1"/>
                  </a:solidFill>
                  <a:latin typeface="Arial" pitchFamily="34" charset="0"/>
                </a:defRPr>
              </a:lvl6pPr>
              <a:lvl7pPr marL="3200400" defTabSz="762000" fontAlgn="base">
                <a:spcBef>
                  <a:spcPct val="0"/>
                </a:spcBef>
                <a:spcAft>
                  <a:spcPct val="0"/>
                </a:spcAft>
                <a:defRPr>
                  <a:solidFill>
                    <a:schemeClr val="tx1"/>
                  </a:solidFill>
                  <a:latin typeface="Arial" pitchFamily="34" charset="0"/>
                </a:defRPr>
              </a:lvl7pPr>
              <a:lvl8pPr marL="3657600" defTabSz="762000" fontAlgn="base">
                <a:spcBef>
                  <a:spcPct val="0"/>
                </a:spcBef>
                <a:spcAft>
                  <a:spcPct val="0"/>
                </a:spcAft>
                <a:defRPr>
                  <a:solidFill>
                    <a:schemeClr val="tx1"/>
                  </a:solidFill>
                  <a:latin typeface="Arial" pitchFamily="34" charset="0"/>
                </a:defRPr>
              </a:lvl8pPr>
              <a:lvl9pPr marL="4114800" defTabSz="762000" fontAlgn="base">
                <a:spcBef>
                  <a:spcPct val="0"/>
                </a:spcBef>
                <a:spcAft>
                  <a:spcPct val="0"/>
                </a:spcAft>
                <a:defRPr>
                  <a:solidFill>
                    <a:schemeClr val="tx1"/>
                  </a:solidFill>
                  <a:latin typeface="Arial" pitchFamily="34" charset="0"/>
                </a:defRPr>
              </a:lvl9pPr>
            </a:lstStyle>
            <a:p>
              <a:pPr algn="ctr" eaLnBrk="0" hangingPunct="0">
                <a:lnSpc>
                  <a:spcPct val="90000"/>
                </a:lnSpc>
              </a:pPr>
              <a:r>
                <a:rPr lang="it-IT" altLang="en-US" sz="1600" b="1">
                  <a:solidFill>
                    <a:srgbClr val="000066"/>
                  </a:solidFill>
                  <a:cs typeface="Times New Roman" pitchFamily="18" charset="0"/>
                </a:rPr>
                <a:t>Protective Layer</a:t>
              </a:r>
            </a:p>
          </p:txBody>
        </p:sp>
        <p:sp>
          <p:nvSpPr>
            <p:cNvPr id="291079" name="Rectangle 263"/>
            <p:cNvSpPr>
              <a:spLocks noChangeArrowheads="1"/>
            </p:cNvSpPr>
            <p:nvPr/>
          </p:nvSpPr>
          <p:spPr bwMode="auto">
            <a:xfrm>
              <a:off x="4761" y="2348"/>
              <a:ext cx="93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itchFamily="34" charset="0"/>
                </a:defRPr>
              </a:lvl1pPr>
              <a:lvl2pPr marL="571500" defTabSz="762000">
                <a:defRPr>
                  <a:solidFill>
                    <a:schemeClr val="tx1"/>
                  </a:solidFill>
                  <a:latin typeface="Arial" pitchFamily="34" charset="0"/>
                </a:defRPr>
              </a:lvl2pPr>
              <a:lvl3pPr marL="1143000" defTabSz="762000">
                <a:defRPr>
                  <a:solidFill>
                    <a:schemeClr val="tx1"/>
                  </a:solidFill>
                  <a:latin typeface="Arial" pitchFamily="34" charset="0"/>
                </a:defRPr>
              </a:lvl3pPr>
              <a:lvl4pPr marL="1714500" defTabSz="762000">
                <a:defRPr>
                  <a:solidFill>
                    <a:schemeClr val="tx1"/>
                  </a:solidFill>
                  <a:latin typeface="Arial" pitchFamily="34" charset="0"/>
                </a:defRPr>
              </a:lvl4pPr>
              <a:lvl5pPr marL="2286000" defTabSz="762000">
                <a:defRPr>
                  <a:solidFill>
                    <a:schemeClr val="tx1"/>
                  </a:solidFill>
                  <a:latin typeface="Arial" pitchFamily="34" charset="0"/>
                </a:defRPr>
              </a:lvl5pPr>
              <a:lvl6pPr marL="2743200" defTabSz="762000" fontAlgn="base">
                <a:spcBef>
                  <a:spcPct val="0"/>
                </a:spcBef>
                <a:spcAft>
                  <a:spcPct val="0"/>
                </a:spcAft>
                <a:defRPr>
                  <a:solidFill>
                    <a:schemeClr val="tx1"/>
                  </a:solidFill>
                  <a:latin typeface="Arial" pitchFamily="34" charset="0"/>
                </a:defRPr>
              </a:lvl6pPr>
              <a:lvl7pPr marL="3200400" defTabSz="762000" fontAlgn="base">
                <a:spcBef>
                  <a:spcPct val="0"/>
                </a:spcBef>
                <a:spcAft>
                  <a:spcPct val="0"/>
                </a:spcAft>
                <a:defRPr>
                  <a:solidFill>
                    <a:schemeClr val="tx1"/>
                  </a:solidFill>
                  <a:latin typeface="Arial" pitchFamily="34" charset="0"/>
                </a:defRPr>
              </a:lvl7pPr>
              <a:lvl8pPr marL="3657600" defTabSz="762000" fontAlgn="base">
                <a:spcBef>
                  <a:spcPct val="0"/>
                </a:spcBef>
                <a:spcAft>
                  <a:spcPct val="0"/>
                </a:spcAft>
                <a:defRPr>
                  <a:solidFill>
                    <a:schemeClr val="tx1"/>
                  </a:solidFill>
                  <a:latin typeface="Arial" pitchFamily="34" charset="0"/>
                </a:defRPr>
              </a:lvl8pPr>
              <a:lvl9pPr marL="4114800" defTabSz="762000" fontAlgn="base">
                <a:spcBef>
                  <a:spcPct val="0"/>
                </a:spcBef>
                <a:spcAft>
                  <a:spcPct val="0"/>
                </a:spcAft>
                <a:defRPr>
                  <a:solidFill>
                    <a:schemeClr val="tx1"/>
                  </a:solidFill>
                  <a:latin typeface="Arial" pitchFamily="34" charset="0"/>
                </a:defRPr>
              </a:lvl9pPr>
            </a:lstStyle>
            <a:p>
              <a:pPr algn="ctr" eaLnBrk="0" hangingPunct="0">
                <a:lnSpc>
                  <a:spcPct val="90000"/>
                </a:lnSpc>
              </a:pPr>
              <a:r>
                <a:rPr lang="it-IT" altLang="en-US" sz="1600" b="1">
                  <a:solidFill>
                    <a:srgbClr val="000066"/>
                  </a:solidFill>
                  <a:cs typeface="Times New Roman" pitchFamily="18" charset="0"/>
                </a:rPr>
                <a:t>Nozzle Plate</a:t>
              </a:r>
            </a:p>
          </p:txBody>
        </p:sp>
        <p:sp>
          <p:nvSpPr>
            <p:cNvPr id="291080" name="Rectangle 264"/>
            <p:cNvSpPr>
              <a:spLocks noChangeArrowheads="1"/>
            </p:cNvSpPr>
            <p:nvPr/>
          </p:nvSpPr>
          <p:spPr bwMode="auto">
            <a:xfrm>
              <a:off x="2498" y="2859"/>
              <a:ext cx="121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itchFamily="34" charset="0"/>
                </a:defRPr>
              </a:lvl1pPr>
              <a:lvl2pPr marL="571500" defTabSz="762000">
                <a:defRPr>
                  <a:solidFill>
                    <a:schemeClr val="tx1"/>
                  </a:solidFill>
                  <a:latin typeface="Arial" pitchFamily="34" charset="0"/>
                </a:defRPr>
              </a:lvl2pPr>
              <a:lvl3pPr marL="1143000" defTabSz="762000">
                <a:defRPr>
                  <a:solidFill>
                    <a:schemeClr val="tx1"/>
                  </a:solidFill>
                  <a:latin typeface="Arial" pitchFamily="34" charset="0"/>
                </a:defRPr>
              </a:lvl3pPr>
              <a:lvl4pPr marL="1714500" defTabSz="762000">
                <a:defRPr>
                  <a:solidFill>
                    <a:schemeClr val="tx1"/>
                  </a:solidFill>
                  <a:latin typeface="Arial" pitchFamily="34" charset="0"/>
                </a:defRPr>
              </a:lvl4pPr>
              <a:lvl5pPr marL="2286000" defTabSz="762000">
                <a:defRPr>
                  <a:solidFill>
                    <a:schemeClr val="tx1"/>
                  </a:solidFill>
                  <a:latin typeface="Arial" pitchFamily="34" charset="0"/>
                </a:defRPr>
              </a:lvl5pPr>
              <a:lvl6pPr marL="2743200" defTabSz="762000" fontAlgn="base">
                <a:spcBef>
                  <a:spcPct val="0"/>
                </a:spcBef>
                <a:spcAft>
                  <a:spcPct val="0"/>
                </a:spcAft>
                <a:defRPr>
                  <a:solidFill>
                    <a:schemeClr val="tx1"/>
                  </a:solidFill>
                  <a:latin typeface="Arial" pitchFamily="34" charset="0"/>
                </a:defRPr>
              </a:lvl6pPr>
              <a:lvl7pPr marL="3200400" defTabSz="762000" fontAlgn="base">
                <a:spcBef>
                  <a:spcPct val="0"/>
                </a:spcBef>
                <a:spcAft>
                  <a:spcPct val="0"/>
                </a:spcAft>
                <a:defRPr>
                  <a:solidFill>
                    <a:schemeClr val="tx1"/>
                  </a:solidFill>
                  <a:latin typeface="Arial" pitchFamily="34" charset="0"/>
                </a:defRPr>
              </a:lvl7pPr>
              <a:lvl8pPr marL="3657600" defTabSz="762000" fontAlgn="base">
                <a:spcBef>
                  <a:spcPct val="0"/>
                </a:spcBef>
                <a:spcAft>
                  <a:spcPct val="0"/>
                </a:spcAft>
                <a:defRPr>
                  <a:solidFill>
                    <a:schemeClr val="tx1"/>
                  </a:solidFill>
                  <a:latin typeface="Arial" pitchFamily="34" charset="0"/>
                </a:defRPr>
              </a:lvl8pPr>
              <a:lvl9pPr marL="4114800" defTabSz="762000" fontAlgn="base">
                <a:spcBef>
                  <a:spcPct val="0"/>
                </a:spcBef>
                <a:spcAft>
                  <a:spcPct val="0"/>
                </a:spcAft>
                <a:defRPr>
                  <a:solidFill>
                    <a:schemeClr val="tx1"/>
                  </a:solidFill>
                  <a:latin typeface="Arial" pitchFamily="34" charset="0"/>
                </a:defRPr>
              </a:lvl9pPr>
            </a:lstStyle>
            <a:p>
              <a:pPr algn="ctr" eaLnBrk="0" hangingPunct="0">
                <a:lnSpc>
                  <a:spcPct val="90000"/>
                </a:lnSpc>
              </a:pPr>
              <a:r>
                <a:rPr lang="it-IT" altLang="en-US" sz="1600" b="1">
                  <a:solidFill>
                    <a:srgbClr val="000066"/>
                  </a:solidFill>
                  <a:cs typeface="Times New Roman" pitchFamily="18" charset="0"/>
                </a:rPr>
                <a:t>Hydraulic circuit</a:t>
              </a:r>
            </a:p>
          </p:txBody>
        </p:sp>
        <p:sp>
          <p:nvSpPr>
            <p:cNvPr id="291081" name="Rectangle 265"/>
            <p:cNvSpPr>
              <a:spLocks noChangeArrowheads="1"/>
            </p:cNvSpPr>
            <p:nvPr/>
          </p:nvSpPr>
          <p:spPr bwMode="auto">
            <a:xfrm>
              <a:off x="3160" y="2187"/>
              <a:ext cx="688"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itchFamily="34" charset="0"/>
                </a:defRPr>
              </a:lvl1pPr>
              <a:lvl2pPr marL="571500" defTabSz="762000">
                <a:defRPr>
                  <a:solidFill>
                    <a:schemeClr val="tx1"/>
                  </a:solidFill>
                  <a:latin typeface="Arial" pitchFamily="34" charset="0"/>
                </a:defRPr>
              </a:lvl2pPr>
              <a:lvl3pPr marL="1143000" defTabSz="762000">
                <a:defRPr>
                  <a:solidFill>
                    <a:schemeClr val="tx1"/>
                  </a:solidFill>
                  <a:latin typeface="Arial" pitchFamily="34" charset="0"/>
                </a:defRPr>
              </a:lvl3pPr>
              <a:lvl4pPr marL="1714500" defTabSz="762000">
                <a:defRPr>
                  <a:solidFill>
                    <a:schemeClr val="tx1"/>
                  </a:solidFill>
                  <a:latin typeface="Arial" pitchFamily="34" charset="0"/>
                </a:defRPr>
              </a:lvl4pPr>
              <a:lvl5pPr marL="2286000" defTabSz="762000">
                <a:defRPr>
                  <a:solidFill>
                    <a:schemeClr val="tx1"/>
                  </a:solidFill>
                  <a:latin typeface="Arial" pitchFamily="34" charset="0"/>
                </a:defRPr>
              </a:lvl5pPr>
              <a:lvl6pPr marL="2743200" defTabSz="762000" fontAlgn="base">
                <a:spcBef>
                  <a:spcPct val="0"/>
                </a:spcBef>
                <a:spcAft>
                  <a:spcPct val="0"/>
                </a:spcAft>
                <a:defRPr>
                  <a:solidFill>
                    <a:schemeClr val="tx1"/>
                  </a:solidFill>
                  <a:latin typeface="Arial" pitchFamily="34" charset="0"/>
                </a:defRPr>
              </a:lvl6pPr>
              <a:lvl7pPr marL="3200400" defTabSz="762000" fontAlgn="base">
                <a:spcBef>
                  <a:spcPct val="0"/>
                </a:spcBef>
                <a:spcAft>
                  <a:spcPct val="0"/>
                </a:spcAft>
                <a:defRPr>
                  <a:solidFill>
                    <a:schemeClr val="tx1"/>
                  </a:solidFill>
                  <a:latin typeface="Arial" pitchFamily="34" charset="0"/>
                </a:defRPr>
              </a:lvl7pPr>
              <a:lvl8pPr marL="3657600" defTabSz="762000" fontAlgn="base">
                <a:spcBef>
                  <a:spcPct val="0"/>
                </a:spcBef>
                <a:spcAft>
                  <a:spcPct val="0"/>
                </a:spcAft>
                <a:defRPr>
                  <a:solidFill>
                    <a:schemeClr val="tx1"/>
                  </a:solidFill>
                  <a:latin typeface="Arial" pitchFamily="34" charset="0"/>
                </a:defRPr>
              </a:lvl8pPr>
              <a:lvl9pPr marL="4114800" defTabSz="762000" fontAlgn="base">
                <a:spcBef>
                  <a:spcPct val="0"/>
                </a:spcBef>
                <a:spcAft>
                  <a:spcPct val="0"/>
                </a:spcAft>
                <a:defRPr>
                  <a:solidFill>
                    <a:schemeClr val="tx1"/>
                  </a:solidFill>
                  <a:latin typeface="Arial" pitchFamily="34" charset="0"/>
                </a:defRPr>
              </a:lvl9pPr>
            </a:lstStyle>
            <a:p>
              <a:pPr algn="ctr" eaLnBrk="0" hangingPunct="0">
                <a:lnSpc>
                  <a:spcPct val="90000"/>
                </a:lnSpc>
              </a:pPr>
              <a:r>
                <a:rPr lang="it-IT" altLang="en-US" sz="1600" b="1">
                  <a:solidFill>
                    <a:srgbClr val="000066"/>
                  </a:solidFill>
                  <a:cs typeface="Times New Roman" pitchFamily="18" charset="0"/>
                </a:rPr>
                <a:t>Ink Drop</a:t>
              </a:r>
            </a:p>
          </p:txBody>
        </p:sp>
        <p:sp>
          <p:nvSpPr>
            <p:cNvPr id="291082" name="Rectangle 266"/>
            <p:cNvSpPr>
              <a:spLocks noChangeArrowheads="1"/>
            </p:cNvSpPr>
            <p:nvPr/>
          </p:nvSpPr>
          <p:spPr bwMode="auto">
            <a:xfrm>
              <a:off x="2696" y="3550"/>
              <a:ext cx="1259"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itchFamily="34" charset="0"/>
                </a:defRPr>
              </a:lvl1pPr>
              <a:lvl2pPr marL="571500" defTabSz="762000">
                <a:defRPr>
                  <a:solidFill>
                    <a:schemeClr val="tx1"/>
                  </a:solidFill>
                  <a:latin typeface="Arial" pitchFamily="34" charset="0"/>
                </a:defRPr>
              </a:lvl2pPr>
              <a:lvl3pPr marL="1143000" defTabSz="762000">
                <a:defRPr>
                  <a:solidFill>
                    <a:schemeClr val="tx1"/>
                  </a:solidFill>
                  <a:latin typeface="Arial" pitchFamily="34" charset="0"/>
                </a:defRPr>
              </a:lvl3pPr>
              <a:lvl4pPr marL="1714500" defTabSz="762000">
                <a:defRPr>
                  <a:solidFill>
                    <a:schemeClr val="tx1"/>
                  </a:solidFill>
                  <a:latin typeface="Arial" pitchFamily="34" charset="0"/>
                </a:defRPr>
              </a:lvl4pPr>
              <a:lvl5pPr marL="2286000" defTabSz="762000">
                <a:defRPr>
                  <a:solidFill>
                    <a:schemeClr val="tx1"/>
                  </a:solidFill>
                  <a:latin typeface="Arial" pitchFamily="34" charset="0"/>
                </a:defRPr>
              </a:lvl5pPr>
              <a:lvl6pPr marL="2743200" defTabSz="762000" fontAlgn="base">
                <a:spcBef>
                  <a:spcPct val="0"/>
                </a:spcBef>
                <a:spcAft>
                  <a:spcPct val="0"/>
                </a:spcAft>
                <a:defRPr>
                  <a:solidFill>
                    <a:schemeClr val="tx1"/>
                  </a:solidFill>
                  <a:latin typeface="Arial" pitchFamily="34" charset="0"/>
                </a:defRPr>
              </a:lvl6pPr>
              <a:lvl7pPr marL="3200400" defTabSz="762000" fontAlgn="base">
                <a:spcBef>
                  <a:spcPct val="0"/>
                </a:spcBef>
                <a:spcAft>
                  <a:spcPct val="0"/>
                </a:spcAft>
                <a:defRPr>
                  <a:solidFill>
                    <a:schemeClr val="tx1"/>
                  </a:solidFill>
                  <a:latin typeface="Arial" pitchFamily="34" charset="0"/>
                </a:defRPr>
              </a:lvl7pPr>
              <a:lvl8pPr marL="3657600" defTabSz="762000" fontAlgn="base">
                <a:spcBef>
                  <a:spcPct val="0"/>
                </a:spcBef>
                <a:spcAft>
                  <a:spcPct val="0"/>
                </a:spcAft>
                <a:defRPr>
                  <a:solidFill>
                    <a:schemeClr val="tx1"/>
                  </a:solidFill>
                  <a:latin typeface="Arial" pitchFamily="34" charset="0"/>
                </a:defRPr>
              </a:lvl8pPr>
              <a:lvl9pPr marL="4114800" defTabSz="762000" fontAlgn="base">
                <a:spcBef>
                  <a:spcPct val="0"/>
                </a:spcBef>
                <a:spcAft>
                  <a:spcPct val="0"/>
                </a:spcAft>
                <a:defRPr>
                  <a:solidFill>
                    <a:schemeClr val="tx1"/>
                  </a:solidFill>
                  <a:latin typeface="Arial" pitchFamily="34" charset="0"/>
                </a:defRPr>
              </a:lvl9pPr>
            </a:lstStyle>
            <a:p>
              <a:pPr algn="ctr" eaLnBrk="0" hangingPunct="0">
                <a:lnSpc>
                  <a:spcPct val="90000"/>
                </a:lnSpc>
              </a:pPr>
              <a:r>
                <a:rPr lang="it-IT" altLang="en-US" sz="1600" b="1">
                  <a:solidFill>
                    <a:srgbClr val="000066"/>
                  </a:solidFill>
                  <a:cs typeface="Times New Roman" pitchFamily="18" charset="0"/>
                </a:rPr>
                <a:t>Silicon Substrate</a:t>
              </a:r>
            </a:p>
          </p:txBody>
        </p:sp>
        <p:sp>
          <p:nvSpPr>
            <p:cNvPr id="291083" name="Rectangle 267"/>
            <p:cNvSpPr>
              <a:spLocks noChangeArrowheads="1"/>
            </p:cNvSpPr>
            <p:nvPr/>
          </p:nvSpPr>
          <p:spPr bwMode="auto">
            <a:xfrm>
              <a:off x="2678" y="2468"/>
              <a:ext cx="1110"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itchFamily="34" charset="0"/>
                </a:defRPr>
              </a:lvl1pPr>
              <a:lvl2pPr marL="571500" defTabSz="762000">
                <a:defRPr>
                  <a:solidFill>
                    <a:schemeClr val="tx1"/>
                  </a:solidFill>
                  <a:latin typeface="Arial" pitchFamily="34" charset="0"/>
                </a:defRPr>
              </a:lvl2pPr>
              <a:lvl3pPr marL="1143000" defTabSz="762000">
                <a:defRPr>
                  <a:solidFill>
                    <a:schemeClr val="tx1"/>
                  </a:solidFill>
                  <a:latin typeface="Arial" pitchFamily="34" charset="0"/>
                </a:defRPr>
              </a:lvl3pPr>
              <a:lvl4pPr marL="1714500" defTabSz="762000">
                <a:defRPr>
                  <a:solidFill>
                    <a:schemeClr val="tx1"/>
                  </a:solidFill>
                  <a:latin typeface="Arial" pitchFamily="34" charset="0"/>
                </a:defRPr>
              </a:lvl4pPr>
              <a:lvl5pPr marL="2286000" defTabSz="762000">
                <a:defRPr>
                  <a:solidFill>
                    <a:schemeClr val="tx1"/>
                  </a:solidFill>
                  <a:latin typeface="Arial" pitchFamily="34" charset="0"/>
                </a:defRPr>
              </a:lvl5pPr>
              <a:lvl6pPr marL="2743200" defTabSz="762000" fontAlgn="base">
                <a:spcBef>
                  <a:spcPct val="0"/>
                </a:spcBef>
                <a:spcAft>
                  <a:spcPct val="0"/>
                </a:spcAft>
                <a:defRPr>
                  <a:solidFill>
                    <a:schemeClr val="tx1"/>
                  </a:solidFill>
                  <a:latin typeface="Arial" pitchFamily="34" charset="0"/>
                </a:defRPr>
              </a:lvl6pPr>
              <a:lvl7pPr marL="3200400" defTabSz="762000" fontAlgn="base">
                <a:spcBef>
                  <a:spcPct val="0"/>
                </a:spcBef>
                <a:spcAft>
                  <a:spcPct val="0"/>
                </a:spcAft>
                <a:defRPr>
                  <a:solidFill>
                    <a:schemeClr val="tx1"/>
                  </a:solidFill>
                  <a:latin typeface="Arial" pitchFamily="34" charset="0"/>
                </a:defRPr>
              </a:lvl7pPr>
              <a:lvl8pPr marL="3657600" defTabSz="762000" fontAlgn="base">
                <a:spcBef>
                  <a:spcPct val="0"/>
                </a:spcBef>
                <a:spcAft>
                  <a:spcPct val="0"/>
                </a:spcAft>
                <a:defRPr>
                  <a:solidFill>
                    <a:schemeClr val="tx1"/>
                  </a:solidFill>
                  <a:latin typeface="Arial" pitchFamily="34" charset="0"/>
                </a:defRPr>
              </a:lvl8pPr>
              <a:lvl9pPr marL="4114800" defTabSz="762000" fontAlgn="base">
                <a:spcBef>
                  <a:spcPct val="0"/>
                </a:spcBef>
                <a:spcAft>
                  <a:spcPct val="0"/>
                </a:spcAft>
                <a:defRPr>
                  <a:solidFill>
                    <a:schemeClr val="tx1"/>
                  </a:solidFill>
                  <a:latin typeface="Arial" pitchFamily="34" charset="0"/>
                </a:defRPr>
              </a:lvl9pPr>
            </a:lstStyle>
            <a:p>
              <a:pPr algn="ctr" eaLnBrk="0" hangingPunct="0">
                <a:lnSpc>
                  <a:spcPct val="90000"/>
                </a:lnSpc>
              </a:pPr>
              <a:r>
                <a:rPr lang="it-IT" altLang="en-US" sz="1600" b="1">
                  <a:solidFill>
                    <a:srgbClr val="000066"/>
                  </a:solidFill>
                  <a:cs typeface="Times New Roman" pitchFamily="18" charset="0"/>
                </a:rPr>
                <a:t>Vapour Bubble</a:t>
              </a:r>
            </a:p>
          </p:txBody>
        </p:sp>
        <p:sp>
          <p:nvSpPr>
            <p:cNvPr id="291084" name="Rectangle 268"/>
            <p:cNvSpPr>
              <a:spLocks noChangeArrowheads="1"/>
            </p:cNvSpPr>
            <p:nvPr/>
          </p:nvSpPr>
          <p:spPr bwMode="auto">
            <a:xfrm>
              <a:off x="4754" y="3675"/>
              <a:ext cx="1213"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defRPr>
                  <a:solidFill>
                    <a:schemeClr val="tx1"/>
                  </a:solidFill>
                  <a:latin typeface="Arial" pitchFamily="34" charset="0"/>
                </a:defRPr>
              </a:lvl1pPr>
              <a:lvl2pPr marL="571500" defTabSz="762000">
                <a:defRPr>
                  <a:solidFill>
                    <a:schemeClr val="tx1"/>
                  </a:solidFill>
                  <a:latin typeface="Arial" pitchFamily="34" charset="0"/>
                </a:defRPr>
              </a:lvl2pPr>
              <a:lvl3pPr marL="1143000" defTabSz="762000">
                <a:defRPr>
                  <a:solidFill>
                    <a:schemeClr val="tx1"/>
                  </a:solidFill>
                  <a:latin typeface="Arial" pitchFamily="34" charset="0"/>
                </a:defRPr>
              </a:lvl3pPr>
              <a:lvl4pPr marL="1714500" defTabSz="762000">
                <a:defRPr>
                  <a:solidFill>
                    <a:schemeClr val="tx1"/>
                  </a:solidFill>
                  <a:latin typeface="Arial" pitchFamily="34" charset="0"/>
                </a:defRPr>
              </a:lvl4pPr>
              <a:lvl5pPr marL="2286000" defTabSz="762000">
                <a:defRPr>
                  <a:solidFill>
                    <a:schemeClr val="tx1"/>
                  </a:solidFill>
                  <a:latin typeface="Arial" pitchFamily="34" charset="0"/>
                </a:defRPr>
              </a:lvl5pPr>
              <a:lvl6pPr marL="2743200" defTabSz="762000" fontAlgn="base">
                <a:spcBef>
                  <a:spcPct val="0"/>
                </a:spcBef>
                <a:spcAft>
                  <a:spcPct val="0"/>
                </a:spcAft>
                <a:defRPr>
                  <a:solidFill>
                    <a:schemeClr val="tx1"/>
                  </a:solidFill>
                  <a:latin typeface="Arial" pitchFamily="34" charset="0"/>
                </a:defRPr>
              </a:lvl6pPr>
              <a:lvl7pPr marL="3200400" defTabSz="762000" fontAlgn="base">
                <a:spcBef>
                  <a:spcPct val="0"/>
                </a:spcBef>
                <a:spcAft>
                  <a:spcPct val="0"/>
                </a:spcAft>
                <a:defRPr>
                  <a:solidFill>
                    <a:schemeClr val="tx1"/>
                  </a:solidFill>
                  <a:latin typeface="Arial" pitchFamily="34" charset="0"/>
                </a:defRPr>
              </a:lvl7pPr>
              <a:lvl8pPr marL="3657600" defTabSz="762000" fontAlgn="base">
                <a:spcBef>
                  <a:spcPct val="0"/>
                </a:spcBef>
                <a:spcAft>
                  <a:spcPct val="0"/>
                </a:spcAft>
                <a:defRPr>
                  <a:solidFill>
                    <a:schemeClr val="tx1"/>
                  </a:solidFill>
                  <a:latin typeface="Arial" pitchFamily="34" charset="0"/>
                </a:defRPr>
              </a:lvl8pPr>
              <a:lvl9pPr marL="4114800" defTabSz="762000" fontAlgn="base">
                <a:spcBef>
                  <a:spcPct val="0"/>
                </a:spcBef>
                <a:spcAft>
                  <a:spcPct val="0"/>
                </a:spcAft>
                <a:defRPr>
                  <a:solidFill>
                    <a:schemeClr val="tx1"/>
                  </a:solidFill>
                  <a:latin typeface="Arial" pitchFamily="34" charset="0"/>
                </a:defRPr>
              </a:lvl9pPr>
            </a:lstStyle>
            <a:p>
              <a:pPr algn="ctr" eaLnBrk="0" hangingPunct="0">
                <a:lnSpc>
                  <a:spcPct val="90000"/>
                </a:lnSpc>
              </a:pPr>
              <a:r>
                <a:rPr lang="it-IT" altLang="en-US" sz="1600" b="1">
                  <a:solidFill>
                    <a:srgbClr val="000066"/>
                  </a:solidFill>
                  <a:cs typeface="Times New Roman" pitchFamily="18" charset="0"/>
                </a:rPr>
                <a:t>Thin Film Heater</a:t>
              </a:r>
            </a:p>
          </p:txBody>
        </p:sp>
        <p:sp>
          <p:nvSpPr>
            <p:cNvPr id="291085" name="Oval 269"/>
            <p:cNvSpPr>
              <a:spLocks noChangeArrowheads="1"/>
            </p:cNvSpPr>
            <p:nvPr/>
          </p:nvSpPr>
          <p:spPr bwMode="auto">
            <a:xfrm>
              <a:off x="3060" y="2206"/>
              <a:ext cx="2558" cy="1924"/>
            </a:xfrm>
            <a:prstGeom prst="ellipse">
              <a:avLst/>
            </a:prstGeom>
            <a:noFill/>
            <a:ln w="1270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086" name="Freeform 270"/>
            <p:cNvSpPr>
              <a:spLocks/>
            </p:cNvSpPr>
            <p:nvPr/>
          </p:nvSpPr>
          <p:spPr bwMode="auto">
            <a:xfrm>
              <a:off x="4652" y="2846"/>
              <a:ext cx="1235" cy="524"/>
            </a:xfrm>
            <a:custGeom>
              <a:avLst/>
              <a:gdLst>
                <a:gd name="T0" fmla="*/ 1452 w 1453"/>
                <a:gd name="T1" fmla="*/ 0 h 625"/>
                <a:gd name="T2" fmla="*/ 484 w 1453"/>
                <a:gd name="T3" fmla="*/ 0 h 625"/>
                <a:gd name="T4" fmla="*/ 0 w 1453"/>
                <a:gd name="T5" fmla="*/ 624 h 625"/>
              </a:gdLst>
              <a:ahLst/>
              <a:cxnLst>
                <a:cxn ang="0">
                  <a:pos x="T0" y="T1"/>
                </a:cxn>
                <a:cxn ang="0">
                  <a:pos x="T2" y="T3"/>
                </a:cxn>
                <a:cxn ang="0">
                  <a:pos x="T4" y="T5"/>
                </a:cxn>
              </a:cxnLst>
              <a:rect l="0" t="0" r="r" b="b"/>
              <a:pathLst>
                <a:path w="1453" h="625">
                  <a:moveTo>
                    <a:pt x="1452" y="0"/>
                  </a:moveTo>
                  <a:lnTo>
                    <a:pt x="484" y="0"/>
                  </a:lnTo>
                  <a:lnTo>
                    <a:pt x="0" y="624"/>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87" name="Freeform 271"/>
            <p:cNvSpPr>
              <a:spLocks/>
            </p:cNvSpPr>
            <p:nvPr/>
          </p:nvSpPr>
          <p:spPr bwMode="auto">
            <a:xfrm>
              <a:off x="4611" y="2524"/>
              <a:ext cx="922" cy="564"/>
            </a:xfrm>
            <a:custGeom>
              <a:avLst/>
              <a:gdLst>
                <a:gd name="T0" fmla="*/ 1084 w 1085"/>
                <a:gd name="T1" fmla="*/ 0 h 673"/>
                <a:gd name="T2" fmla="*/ 286 w 1085"/>
                <a:gd name="T3" fmla="*/ 0 h 673"/>
                <a:gd name="T4" fmla="*/ 0 w 1085"/>
                <a:gd name="T5" fmla="*/ 672 h 673"/>
              </a:gdLst>
              <a:ahLst/>
              <a:cxnLst>
                <a:cxn ang="0">
                  <a:pos x="T0" y="T1"/>
                </a:cxn>
                <a:cxn ang="0">
                  <a:pos x="T2" y="T3"/>
                </a:cxn>
                <a:cxn ang="0">
                  <a:pos x="T4" y="T5"/>
                </a:cxn>
              </a:cxnLst>
              <a:rect l="0" t="0" r="r" b="b"/>
              <a:pathLst>
                <a:path w="1085" h="673">
                  <a:moveTo>
                    <a:pt x="1084" y="0"/>
                  </a:moveTo>
                  <a:lnTo>
                    <a:pt x="286" y="0"/>
                  </a:lnTo>
                  <a:lnTo>
                    <a:pt x="0" y="672"/>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88" name="Freeform 272"/>
            <p:cNvSpPr>
              <a:spLocks/>
            </p:cNvSpPr>
            <p:nvPr/>
          </p:nvSpPr>
          <p:spPr bwMode="auto">
            <a:xfrm>
              <a:off x="2619" y="3047"/>
              <a:ext cx="1190" cy="243"/>
            </a:xfrm>
            <a:custGeom>
              <a:avLst/>
              <a:gdLst>
                <a:gd name="T0" fmla="*/ 0 w 1301"/>
                <a:gd name="T1" fmla="*/ 0 h 289"/>
                <a:gd name="T2" fmla="*/ 936 w 1301"/>
                <a:gd name="T3" fmla="*/ 0 h 289"/>
                <a:gd name="T4" fmla="*/ 1300 w 1301"/>
                <a:gd name="T5" fmla="*/ 288 h 289"/>
              </a:gdLst>
              <a:ahLst/>
              <a:cxnLst>
                <a:cxn ang="0">
                  <a:pos x="T0" y="T1"/>
                </a:cxn>
                <a:cxn ang="0">
                  <a:pos x="T2" y="T3"/>
                </a:cxn>
                <a:cxn ang="0">
                  <a:pos x="T4" y="T5"/>
                </a:cxn>
              </a:cxnLst>
              <a:rect l="0" t="0" r="r" b="b"/>
              <a:pathLst>
                <a:path w="1301" h="289">
                  <a:moveTo>
                    <a:pt x="0" y="0"/>
                  </a:moveTo>
                  <a:lnTo>
                    <a:pt x="936" y="0"/>
                  </a:lnTo>
                  <a:lnTo>
                    <a:pt x="1300" y="288"/>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89" name="Freeform 273"/>
            <p:cNvSpPr>
              <a:spLocks/>
            </p:cNvSpPr>
            <p:nvPr/>
          </p:nvSpPr>
          <p:spPr bwMode="auto">
            <a:xfrm>
              <a:off x="2924" y="3554"/>
              <a:ext cx="1195" cy="162"/>
            </a:xfrm>
            <a:custGeom>
              <a:avLst/>
              <a:gdLst>
                <a:gd name="T0" fmla="*/ 0 w 1405"/>
                <a:gd name="T1" fmla="*/ 192 h 193"/>
                <a:gd name="T2" fmla="*/ 988 w 1405"/>
                <a:gd name="T3" fmla="*/ 192 h 193"/>
                <a:gd name="T4" fmla="*/ 1404 w 1405"/>
                <a:gd name="T5" fmla="*/ 0 h 193"/>
              </a:gdLst>
              <a:ahLst/>
              <a:cxnLst>
                <a:cxn ang="0">
                  <a:pos x="T0" y="T1"/>
                </a:cxn>
                <a:cxn ang="0">
                  <a:pos x="T2" y="T3"/>
                </a:cxn>
                <a:cxn ang="0">
                  <a:pos x="T4" y="T5"/>
                </a:cxn>
              </a:cxnLst>
              <a:rect l="0" t="0" r="r" b="b"/>
              <a:pathLst>
                <a:path w="1405" h="193">
                  <a:moveTo>
                    <a:pt x="0" y="192"/>
                  </a:moveTo>
                  <a:lnTo>
                    <a:pt x="988" y="192"/>
                  </a:lnTo>
                  <a:lnTo>
                    <a:pt x="1404" y="0"/>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90" name="Freeform 274"/>
            <p:cNvSpPr>
              <a:spLocks/>
            </p:cNvSpPr>
            <p:nvPr/>
          </p:nvSpPr>
          <p:spPr bwMode="auto">
            <a:xfrm>
              <a:off x="2796" y="2645"/>
              <a:ext cx="1455" cy="645"/>
            </a:xfrm>
            <a:custGeom>
              <a:avLst/>
              <a:gdLst>
                <a:gd name="T0" fmla="*/ 0 w 1613"/>
                <a:gd name="T1" fmla="*/ 0 h 769"/>
                <a:gd name="T2" fmla="*/ 832 w 1613"/>
                <a:gd name="T3" fmla="*/ 0 h 769"/>
                <a:gd name="T4" fmla="*/ 1612 w 1613"/>
                <a:gd name="T5" fmla="*/ 768 h 769"/>
              </a:gdLst>
              <a:ahLst/>
              <a:cxnLst>
                <a:cxn ang="0">
                  <a:pos x="T0" y="T1"/>
                </a:cxn>
                <a:cxn ang="0">
                  <a:pos x="T2" y="T3"/>
                </a:cxn>
                <a:cxn ang="0">
                  <a:pos x="T4" y="T5"/>
                </a:cxn>
              </a:cxnLst>
              <a:rect l="0" t="0" r="r" b="b"/>
              <a:pathLst>
                <a:path w="1613" h="769">
                  <a:moveTo>
                    <a:pt x="0" y="0"/>
                  </a:moveTo>
                  <a:lnTo>
                    <a:pt x="832" y="0"/>
                  </a:lnTo>
                  <a:lnTo>
                    <a:pt x="1612" y="768"/>
                  </a:lnTo>
                </a:path>
              </a:pathLst>
            </a:custGeom>
            <a:noFill/>
            <a:ln w="22225"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91" name="Freeform 275"/>
            <p:cNvSpPr>
              <a:spLocks/>
            </p:cNvSpPr>
            <p:nvPr/>
          </p:nvSpPr>
          <p:spPr bwMode="auto">
            <a:xfrm>
              <a:off x="4295" y="3409"/>
              <a:ext cx="1371" cy="444"/>
            </a:xfrm>
            <a:custGeom>
              <a:avLst/>
              <a:gdLst>
                <a:gd name="T0" fmla="*/ 1612 w 1613"/>
                <a:gd name="T1" fmla="*/ 528 h 529"/>
                <a:gd name="T2" fmla="*/ 676 w 1613"/>
                <a:gd name="T3" fmla="*/ 528 h 529"/>
                <a:gd name="T4" fmla="*/ 0 w 1613"/>
                <a:gd name="T5" fmla="*/ 0 h 529"/>
              </a:gdLst>
              <a:ahLst/>
              <a:cxnLst>
                <a:cxn ang="0">
                  <a:pos x="T0" y="T1"/>
                </a:cxn>
                <a:cxn ang="0">
                  <a:pos x="T2" y="T3"/>
                </a:cxn>
                <a:cxn ang="0">
                  <a:pos x="T4" y="T5"/>
                </a:cxn>
              </a:cxnLst>
              <a:rect l="0" t="0" r="r" b="b"/>
              <a:pathLst>
                <a:path w="1613" h="529">
                  <a:moveTo>
                    <a:pt x="1612" y="528"/>
                  </a:moveTo>
                  <a:lnTo>
                    <a:pt x="676" y="528"/>
                  </a:lnTo>
                  <a:lnTo>
                    <a:pt x="0" y="0"/>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1092" name="Group 276"/>
            <p:cNvGrpSpPr>
              <a:grpSpLocks/>
            </p:cNvGrpSpPr>
            <p:nvPr/>
          </p:nvGrpSpPr>
          <p:grpSpPr bwMode="auto">
            <a:xfrm>
              <a:off x="3238" y="2364"/>
              <a:ext cx="1013" cy="604"/>
              <a:chOff x="3238" y="2364"/>
              <a:chExt cx="1013" cy="604"/>
            </a:xfrm>
          </p:grpSpPr>
          <p:sp>
            <p:nvSpPr>
              <p:cNvPr id="291093" name="Freeform 277"/>
              <p:cNvSpPr>
                <a:spLocks/>
              </p:cNvSpPr>
              <p:nvPr/>
            </p:nvSpPr>
            <p:spPr bwMode="auto">
              <a:xfrm>
                <a:off x="3238" y="2364"/>
                <a:ext cx="1013" cy="604"/>
              </a:xfrm>
              <a:custGeom>
                <a:avLst/>
                <a:gdLst>
                  <a:gd name="T0" fmla="*/ 0 w 1093"/>
                  <a:gd name="T1" fmla="*/ 0 h 721"/>
                  <a:gd name="T2" fmla="*/ 415 w 1093"/>
                  <a:gd name="T3" fmla="*/ 0 h 721"/>
                  <a:gd name="T4" fmla="*/ 1092 w 1093"/>
                  <a:gd name="T5" fmla="*/ 720 h 721"/>
                </a:gdLst>
                <a:ahLst/>
                <a:cxnLst>
                  <a:cxn ang="0">
                    <a:pos x="T0" y="T1"/>
                  </a:cxn>
                  <a:cxn ang="0">
                    <a:pos x="T2" y="T3"/>
                  </a:cxn>
                  <a:cxn ang="0">
                    <a:pos x="T4" y="T5"/>
                  </a:cxn>
                </a:cxnLst>
                <a:rect l="0" t="0" r="r" b="b"/>
                <a:pathLst>
                  <a:path w="1093" h="721">
                    <a:moveTo>
                      <a:pt x="0" y="0"/>
                    </a:moveTo>
                    <a:lnTo>
                      <a:pt x="415" y="0"/>
                    </a:lnTo>
                    <a:lnTo>
                      <a:pt x="1092" y="720"/>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1094" name="Line 278"/>
              <p:cNvSpPr>
                <a:spLocks noChangeShapeType="1"/>
              </p:cNvSpPr>
              <p:nvPr/>
            </p:nvSpPr>
            <p:spPr bwMode="auto">
              <a:xfrm>
                <a:off x="3622" y="2364"/>
                <a:ext cx="584" cy="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91095" name="Group 279"/>
          <p:cNvGrpSpPr>
            <a:grpSpLocks/>
          </p:cNvGrpSpPr>
          <p:nvPr/>
        </p:nvGrpSpPr>
        <p:grpSpPr bwMode="auto">
          <a:xfrm>
            <a:off x="2447925" y="3813175"/>
            <a:ext cx="2576513" cy="1973263"/>
            <a:chOff x="1463" y="2240"/>
            <a:chExt cx="1759" cy="1243"/>
          </a:xfrm>
        </p:grpSpPr>
        <p:sp>
          <p:nvSpPr>
            <p:cNvPr id="291096" name="Line 280"/>
            <p:cNvSpPr>
              <a:spLocks noChangeShapeType="1"/>
            </p:cNvSpPr>
            <p:nvPr/>
          </p:nvSpPr>
          <p:spPr bwMode="auto">
            <a:xfrm>
              <a:off x="1463" y="2240"/>
              <a:ext cx="623" cy="1243"/>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097" name="Line 281"/>
            <p:cNvSpPr>
              <a:spLocks noChangeShapeType="1"/>
            </p:cNvSpPr>
            <p:nvPr/>
          </p:nvSpPr>
          <p:spPr bwMode="auto">
            <a:xfrm flipV="1">
              <a:off x="2088" y="3372"/>
              <a:ext cx="1134" cy="10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endParaRPr lang="en-US"/>
            </a:p>
          </p:txBody>
        </p:sp>
      </p:grpSp>
      <p:sp>
        <p:nvSpPr>
          <p:cNvPr id="291098" name="Oval 282"/>
          <p:cNvSpPr>
            <a:spLocks noChangeArrowheads="1"/>
          </p:cNvSpPr>
          <p:nvPr/>
        </p:nvSpPr>
        <p:spPr bwMode="auto">
          <a:xfrm>
            <a:off x="6300788" y="4591050"/>
            <a:ext cx="387350" cy="438150"/>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endParaRPr lang="en-US"/>
          </a:p>
        </p:txBody>
      </p:sp>
      <p:graphicFrame>
        <p:nvGraphicFramePr>
          <p:cNvPr id="291099" name="Object 283"/>
          <p:cNvGraphicFramePr>
            <a:graphicFrameLocks noChangeAspect="1"/>
          </p:cNvGraphicFramePr>
          <p:nvPr/>
        </p:nvGraphicFramePr>
        <p:xfrm>
          <a:off x="747713" y="1209675"/>
          <a:ext cx="1042987" cy="1473200"/>
        </p:xfrm>
        <a:graphic>
          <a:graphicData uri="http://schemas.openxmlformats.org/presentationml/2006/ole">
            <mc:AlternateContent xmlns:mc="http://schemas.openxmlformats.org/markup-compatibility/2006">
              <mc:Choice xmlns:v="urn:schemas-microsoft-com:vml" Requires="v">
                <p:oleObj spid="_x0000_s291122" name="Disegno Designer" r:id="rId4" imgW="1451520" imgH="1890360" progId="Designer.Drawing.7">
                  <p:embed/>
                </p:oleObj>
              </mc:Choice>
              <mc:Fallback>
                <p:oleObj name="Disegno Designer" r:id="rId4" imgW="1451520" imgH="1890360" progId="Designer.Drawing.7">
                  <p:embed/>
                  <p:pic>
                    <p:nvPicPr>
                      <p:cNvPr id="0" name="Object 2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713" y="1209675"/>
                        <a:ext cx="1042987"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1100" name="Rectangle 284"/>
          <p:cNvSpPr>
            <a:spLocks noGrp="1" noChangeArrowheads="1"/>
          </p:cNvSpPr>
          <p:nvPr>
            <p:ph type="title"/>
          </p:nvPr>
        </p:nvSpPr>
        <p:spPr>
          <a:xfrm>
            <a:off x="501650" y="241300"/>
            <a:ext cx="8083550" cy="719138"/>
          </a:xfrm>
        </p:spPr>
        <p:txBody>
          <a:bodyPr/>
          <a:lstStyle/>
          <a:p>
            <a:r>
              <a:rPr lang="en-US" altLang="en-US" sz="3200" b="1"/>
              <a:t>Printing Cartridge - Thermal Bubble Jet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1000"/>
                                  </p:stCondLst>
                                  <p:childTnLst>
                                    <p:set>
                                      <p:cBhvr>
                                        <p:cTn id="6" dur="1" fill="hold">
                                          <p:stCondLst>
                                            <p:cond delay="0"/>
                                          </p:stCondLst>
                                        </p:cTn>
                                        <p:tgtEl>
                                          <p:spTgt spid="290821"/>
                                        </p:tgtEl>
                                        <p:attrNameLst>
                                          <p:attrName>style.visibility</p:attrName>
                                        </p:attrNameLst>
                                      </p:cBhvr>
                                      <p:to>
                                        <p:strVal val="visible"/>
                                      </p:to>
                                    </p:set>
                                    <p:animEffect transition="in" filter="wipe(up)">
                                      <p:cBhvr>
                                        <p:cTn id="7" dur="500"/>
                                        <p:tgtEl>
                                          <p:spTgt spid="290821"/>
                                        </p:tgtEl>
                                      </p:cBhvr>
                                    </p:animEffect>
                                  </p:childTnLst>
                                </p:cTn>
                              </p:par>
                            </p:childTnLst>
                          </p:cTn>
                        </p:par>
                        <p:par>
                          <p:cTn id="8" fill="hold" nodeType="afterGroup">
                            <p:stCondLst>
                              <p:cond delay="1500"/>
                            </p:stCondLst>
                            <p:childTnLst>
                              <p:par>
                                <p:cTn id="9" presetID="22" presetClass="entr" presetSubtype="8" fill="hold" nodeType="afterEffect">
                                  <p:stCondLst>
                                    <p:cond delay="0"/>
                                  </p:stCondLst>
                                  <p:childTnLst>
                                    <p:set>
                                      <p:cBhvr>
                                        <p:cTn id="10" dur="1" fill="hold">
                                          <p:stCondLst>
                                            <p:cond delay="0"/>
                                          </p:stCondLst>
                                        </p:cTn>
                                        <p:tgtEl>
                                          <p:spTgt spid="291095"/>
                                        </p:tgtEl>
                                        <p:attrNameLst>
                                          <p:attrName>style.visibility</p:attrName>
                                        </p:attrNameLst>
                                      </p:cBhvr>
                                      <p:to>
                                        <p:strVal val="visible"/>
                                      </p:to>
                                    </p:set>
                                    <p:animEffect transition="in" filter="wipe(left)">
                                      <p:cBhvr>
                                        <p:cTn id="11" dur="500"/>
                                        <p:tgtEl>
                                          <p:spTgt spid="291095"/>
                                        </p:tgtEl>
                                      </p:cBhvr>
                                    </p:animEffect>
                                  </p:childTnLst>
                                </p:cTn>
                              </p:par>
                            </p:childTnLst>
                          </p:cTn>
                        </p:par>
                        <p:par>
                          <p:cTn id="12" fill="hold" nodeType="afterGroup">
                            <p:stCondLst>
                              <p:cond delay="2000"/>
                            </p:stCondLst>
                            <p:childTnLst>
                              <p:par>
                                <p:cTn id="13" presetID="23" presetClass="entr" presetSubtype="16" fill="hold" nodeType="afterEffect">
                                  <p:stCondLst>
                                    <p:cond delay="0"/>
                                  </p:stCondLst>
                                  <p:childTnLst>
                                    <p:set>
                                      <p:cBhvr>
                                        <p:cTn id="14" dur="1" fill="hold">
                                          <p:stCondLst>
                                            <p:cond delay="0"/>
                                          </p:stCondLst>
                                        </p:cTn>
                                        <p:tgtEl>
                                          <p:spTgt spid="291067"/>
                                        </p:tgtEl>
                                        <p:attrNameLst>
                                          <p:attrName>style.visibility</p:attrName>
                                        </p:attrNameLst>
                                      </p:cBhvr>
                                      <p:to>
                                        <p:strVal val="visible"/>
                                      </p:to>
                                    </p:set>
                                    <p:anim calcmode="lin" valueType="num">
                                      <p:cBhvr>
                                        <p:cTn id="15" dur="500" fill="hold"/>
                                        <p:tgtEl>
                                          <p:spTgt spid="291067"/>
                                        </p:tgtEl>
                                        <p:attrNameLst>
                                          <p:attrName>ppt_w</p:attrName>
                                        </p:attrNameLst>
                                      </p:cBhvr>
                                      <p:tavLst>
                                        <p:tav tm="0">
                                          <p:val>
                                            <p:fltVal val="0"/>
                                          </p:val>
                                        </p:tav>
                                        <p:tav tm="100000">
                                          <p:val>
                                            <p:strVal val="#ppt_w"/>
                                          </p:val>
                                        </p:tav>
                                      </p:tavLst>
                                    </p:anim>
                                    <p:anim calcmode="lin" valueType="num">
                                      <p:cBhvr>
                                        <p:cTn id="16" dur="500" fill="hold"/>
                                        <p:tgtEl>
                                          <p:spTgt spid="291067"/>
                                        </p:tgtEl>
                                        <p:attrNameLst>
                                          <p:attrName>ppt_h</p:attrName>
                                        </p:attrNameLst>
                                      </p:cBhvr>
                                      <p:tavLst>
                                        <p:tav tm="0">
                                          <p:val>
                                            <p:fltVal val="0"/>
                                          </p:val>
                                        </p:tav>
                                        <p:tav tm="100000">
                                          <p:val>
                                            <p:strVal val="#ppt_h"/>
                                          </p:val>
                                        </p:tav>
                                      </p:tavLst>
                                    </p:anim>
                                  </p:childTnLst>
                                </p:cTn>
                              </p:par>
                            </p:childTnLst>
                          </p:cTn>
                        </p:par>
                        <p:par>
                          <p:cTn id="17" fill="hold" nodeType="afterGroup">
                            <p:stCondLst>
                              <p:cond delay="2500"/>
                            </p:stCondLst>
                            <p:childTnLst>
                              <p:par>
                                <p:cTn id="18" presetID="22" presetClass="entr" presetSubtype="4" fill="hold" nodeType="afterEffect">
                                  <p:stCondLst>
                                    <p:cond delay="2000"/>
                                  </p:stCondLst>
                                  <p:childTnLst>
                                    <p:set>
                                      <p:cBhvr>
                                        <p:cTn id="19" dur="1" fill="hold">
                                          <p:stCondLst>
                                            <p:cond delay="0"/>
                                          </p:stCondLst>
                                        </p:cTn>
                                        <p:tgtEl>
                                          <p:spTgt spid="290818"/>
                                        </p:tgtEl>
                                        <p:attrNameLst>
                                          <p:attrName>style.visibility</p:attrName>
                                        </p:attrNameLst>
                                      </p:cBhvr>
                                      <p:to>
                                        <p:strVal val="visible"/>
                                      </p:to>
                                    </p:set>
                                    <p:animEffect transition="in" filter="wipe(down)">
                                      <p:cBhvr>
                                        <p:cTn id="20" dur="500"/>
                                        <p:tgtEl>
                                          <p:spTgt spid="290818"/>
                                        </p:tgtEl>
                                      </p:cBhvr>
                                    </p:animEffect>
                                  </p:childTnLst>
                                </p:cTn>
                              </p:par>
                            </p:childTnLst>
                          </p:cTn>
                        </p:par>
                        <p:par>
                          <p:cTn id="21" fill="hold" nodeType="afterGroup">
                            <p:stCondLst>
                              <p:cond delay="5000"/>
                            </p:stCondLst>
                            <p:childTnLst>
                              <p:par>
                                <p:cTn id="22" presetID="23" presetClass="entr" presetSubtype="16" fill="hold" grpId="0" nodeType="afterEffect">
                                  <p:stCondLst>
                                    <p:cond delay="2000"/>
                                  </p:stCondLst>
                                  <p:childTnLst>
                                    <p:set>
                                      <p:cBhvr>
                                        <p:cTn id="23" dur="1" fill="hold">
                                          <p:stCondLst>
                                            <p:cond delay="0"/>
                                          </p:stCondLst>
                                        </p:cTn>
                                        <p:tgtEl>
                                          <p:spTgt spid="291065"/>
                                        </p:tgtEl>
                                        <p:attrNameLst>
                                          <p:attrName>style.visibility</p:attrName>
                                        </p:attrNameLst>
                                      </p:cBhvr>
                                      <p:to>
                                        <p:strVal val="visible"/>
                                      </p:to>
                                    </p:set>
                                    <p:anim calcmode="lin" valueType="num">
                                      <p:cBhvr>
                                        <p:cTn id="24" dur="500" fill="hold"/>
                                        <p:tgtEl>
                                          <p:spTgt spid="291065"/>
                                        </p:tgtEl>
                                        <p:attrNameLst>
                                          <p:attrName>ppt_w</p:attrName>
                                        </p:attrNameLst>
                                      </p:cBhvr>
                                      <p:tavLst>
                                        <p:tav tm="0">
                                          <p:val>
                                            <p:fltVal val="0"/>
                                          </p:val>
                                        </p:tav>
                                        <p:tav tm="100000">
                                          <p:val>
                                            <p:strVal val="#ppt_w"/>
                                          </p:val>
                                        </p:tav>
                                      </p:tavLst>
                                    </p:anim>
                                    <p:anim calcmode="lin" valueType="num">
                                      <p:cBhvr>
                                        <p:cTn id="25" dur="500" fill="hold"/>
                                        <p:tgtEl>
                                          <p:spTgt spid="291065"/>
                                        </p:tgtEl>
                                        <p:attrNameLst>
                                          <p:attrName>ppt_h</p:attrName>
                                        </p:attrNameLst>
                                      </p:cBhvr>
                                      <p:tavLst>
                                        <p:tav tm="0">
                                          <p:val>
                                            <p:fltVal val="0"/>
                                          </p:val>
                                        </p:tav>
                                        <p:tav tm="100000">
                                          <p:val>
                                            <p:strVal val="#ppt_h"/>
                                          </p:val>
                                        </p:tav>
                                      </p:tavLst>
                                    </p:anim>
                                  </p:childTnLst>
                                </p:cTn>
                              </p:par>
                            </p:childTnLst>
                          </p:cTn>
                        </p:par>
                        <p:par>
                          <p:cTn id="26" fill="hold" nodeType="afterGroup">
                            <p:stCondLst>
                              <p:cond delay="7500"/>
                            </p:stCondLst>
                            <p:childTnLst>
                              <p:par>
                                <p:cTn id="27" presetID="22" presetClass="entr" presetSubtype="4" fill="hold" grpId="0" nodeType="afterEffect">
                                  <p:stCondLst>
                                    <p:cond delay="1000"/>
                                  </p:stCondLst>
                                  <p:childTnLst>
                                    <p:set>
                                      <p:cBhvr>
                                        <p:cTn id="28" dur="1" fill="hold">
                                          <p:stCondLst>
                                            <p:cond delay="0"/>
                                          </p:stCondLst>
                                        </p:cTn>
                                        <p:tgtEl>
                                          <p:spTgt spid="291098"/>
                                        </p:tgtEl>
                                        <p:attrNameLst>
                                          <p:attrName>style.visibility</p:attrName>
                                        </p:attrNameLst>
                                      </p:cBhvr>
                                      <p:to>
                                        <p:strVal val="visible"/>
                                      </p:to>
                                    </p:set>
                                    <p:animEffect transition="in" filter="wipe(down)">
                                      <p:cBhvr>
                                        <p:cTn id="29" dur="500"/>
                                        <p:tgtEl>
                                          <p:spTgt spid="291098"/>
                                        </p:tgtEl>
                                      </p:cBhvr>
                                    </p:animEffect>
                                  </p:childTnLst>
                                </p:cTn>
                              </p:par>
                            </p:childTnLst>
                          </p:cTn>
                        </p:par>
                        <p:par>
                          <p:cTn id="30" fill="hold" nodeType="afterGroup">
                            <p:stCondLst>
                              <p:cond delay="9000"/>
                            </p:stCondLst>
                            <p:childTnLst>
                              <p:par>
                                <p:cTn id="31" presetID="22" presetClass="entr" presetSubtype="4" fill="hold" grpId="0" nodeType="afterEffect">
                                  <p:stCondLst>
                                    <p:cond delay="1000"/>
                                  </p:stCondLst>
                                  <p:childTnLst>
                                    <p:set>
                                      <p:cBhvr>
                                        <p:cTn id="32" dur="1" fill="hold">
                                          <p:stCondLst>
                                            <p:cond delay="0"/>
                                          </p:stCondLst>
                                        </p:cTn>
                                        <p:tgtEl>
                                          <p:spTgt spid="291066"/>
                                        </p:tgtEl>
                                        <p:attrNameLst>
                                          <p:attrName>style.visibility</p:attrName>
                                        </p:attrNameLst>
                                      </p:cBhvr>
                                      <p:to>
                                        <p:strVal val="visible"/>
                                      </p:to>
                                    </p:set>
                                    <p:animEffect transition="in" filter="wipe(down)">
                                      <p:cBhvr>
                                        <p:cTn id="33" dur="500"/>
                                        <p:tgtEl>
                                          <p:spTgt spid="291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065" grpId="0" animBg="1"/>
      <p:bldP spid="291066" grpId="0" animBg="1"/>
      <p:bldP spid="29109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063" name="Group 47"/>
          <p:cNvGrpSpPr>
            <a:grpSpLocks/>
          </p:cNvGrpSpPr>
          <p:nvPr/>
        </p:nvGrpSpPr>
        <p:grpSpPr bwMode="auto">
          <a:xfrm>
            <a:off x="5253038" y="593725"/>
            <a:ext cx="3827462" cy="4610100"/>
            <a:chOff x="3309" y="374"/>
            <a:chExt cx="2411" cy="2904"/>
          </a:xfrm>
        </p:grpSpPr>
        <p:pic>
          <p:nvPicPr>
            <p:cNvPr id="214061" name="Picture 45" descr="DOD Print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9" y="776"/>
              <a:ext cx="2411" cy="2502"/>
            </a:xfrm>
            <a:prstGeom prst="rect">
              <a:avLst/>
            </a:prstGeom>
            <a:noFill/>
            <a:extLst>
              <a:ext uri="{909E8E84-426E-40DD-AFC4-6F175D3DCCD1}">
                <a14:hiddenFill xmlns:a14="http://schemas.microsoft.com/office/drawing/2010/main">
                  <a:solidFill>
                    <a:srgbClr val="FFFFFF"/>
                  </a:solidFill>
                </a14:hiddenFill>
              </a:ext>
            </a:extLst>
          </p:spPr>
        </p:pic>
        <p:pic>
          <p:nvPicPr>
            <p:cNvPr id="214062" name="Picture 46" descr="Kodak-ESP-office-6150-all-in-one-printer-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7" y="374"/>
              <a:ext cx="953" cy="546"/>
            </a:xfrm>
            <a:prstGeom prst="rect">
              <a:avLst/>
            </a:prstGeom>
            <a:noFill/>
            <a:extLst>
              <a:ext uri="{909E8E84-426E-40DD-AFC4-6F175D3DCCD1}">
                <a14:hiddenFill xmlns:a14="http://schemas.microsoft.com/office/drawing/2010/main">
                  <a:solidFill>
                    <a:srgbClr val="FFFFFF"/>
                  </a:solidFill>
                </a14:hiddenFill>
              </a:ext>
            </a:extLst>
          </p:spPr>
        </p:pic>
      </p:grpSp>
      <p:sp>
        <p:nvSpPr>
          <p:cNvPr id="214018" name="Rectangle 5"/>
          <p:cNvSpPr>
            <a:spLocks noGrp="1" noChangeArrowheads="1"/>
          </p:cNvSpPr>
          <p:nvPr>
            <p:ph type="title" idx="4294967295"/>
          </p:nvPr>
        </p:nvSpPr>
        <p:spPr>
          <a:xfrm>
            <a:off x="19050" y="206375"/>
            <a:ext cx="7364413" cy="581025"/>
          </a:xfrm>
        </p:spPr>
        <p:txBody>
          <a:bodyPr/>
          <a:lstStyle/>
          <a:p>
            <a:r>
              <a:rPr lang="en-US" altLang="en-US" sz="2400" b="1" dirty="0"/>
              <a:t>Kodak MEMS Thermal Bubble Jet Drop Ejector</a:t>
            </a:r>
          </a:p>
        </p:txBody>
      </p:sp>
      <p:pic>
        <p:nvPicPr>
          <p:cNvPr id="593924" name="Picture 4" descr="NA242309"/>
          <p:cNvPicPr>
            <a:picLocks noGrp="1" noChangeAspect="1" noChangeArrowheads="1"/>
          </p:cNvPicPr>
          <p:nvPr>
            <p:ph idx="4294967295"/>
          </p:nvPr>
        </p:nvPicPr>
        <p:blipFill>
          <a:blip r:embed="rId5">
            <a:extLst>
              <a:ext uri="{28A0092B-C50C-407E-A947-70E740481C1C}">
                <a14:useLocalDpi xmlns:a14="http://schemas.microsoft.com/office/drawing/2010/main" val="0"/>
              </a:ext>
            </a:extLst>
          </a:blip>
          <a:srcRect/>
          <a:stretch>
            <a:fillRect/>
          </a:stretch>
        </p:blipFill>
        <p:spPr>
          <a:xfrm>
            <a:off x="495300" y="1184275"/>
            <a:ext cx="4186238" cy="2686050"/>
          </a:xfrm>
          <a:noFill/>
          <a:ln>
            <a:solidFill>
              <a:schemeClr val="accent2"/>
            </a:solidFill>
            <a:miter lim="800000"/>
            <a:headEnd/>
            <a:tailEnd/>
          </a:ln>
        </p:spPr>
      </p:pic>
      <p:sp>
        <p:nvSpPr>
          <p:cNvPr id="214035" name="Line 37"/>
          <p:cNvSpPr>
            <a:spLocks noChangeShapeType="1"/>
          </p:cNvSpPr>
          <p:nvPr/>
        </p:nvSpPr>
        <p:spPr bwMode="auto">
          <a:xfrm flipH="1" flipV="1">
            <a:off x="2344738" y="2814638"/>
            <a:ext cx="998537" cy="1706562"/>
          </a:xfrm>
          <a:prstGeom prst="line">
            <a:avLst/>
          </a:prstGeom>
          <a:noFill/>
          <a:ln w="254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033" name="Text Box 35"/>
          <p:cNvSpPr txBox="1">
            <a:spLocks noChangeArrowheads="1"/>
          </p:cNvSpPr>
          <p:nvPr/>
        </p:nvSpPr>
        <p:spPr bwMode="auto">
          <a:xfrm>
            <a:off x="920750" y="4579938"/>
            <a:ext cx="2303463"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spcBef>
                <a:spcPct val="50000"/>
              </a:spcBef>
            </a:pPr>
            <a:r>
              <a:rPr lang="en-US" altLang="en-US" b="1">
                <a:cs typeface="Times New Roman" pitchFamily="18" charset="0"/>
              </a:rPr>
              <a:t>Voltage Applied to</a:t>
            </a:r>
          </a:p>
          <a:p>
            <a:pPr algn="ctr">
              <a:spcBef>
                <a:spcPct val="50000"/>
              </a:spcBef>
            </a:pPr>
            <a:r>
              <a:rPr lang="en-US" altLang="en-US" b="1">
                <a:cs typeface="Times New Roman" pitchFamily="18" charset="0"/>
              </a:rPr>
              <a:t>Ta-Si-N Heater Layer</a:t>
            </a:r>
          </a:p>
        </p:txBody>
      </p:sp>
      <p:sp>
        <p:nvSpPr>
          <p:cNvPr id="214036" name="Text Box 38"/>
          <p:cNvSpPr txBox="1">
            <a:spLocks noChangeArrowheads="1"/>
          </p:cNvSpPr>
          <p:nvPr/>
        </p:nvSpPr>
        <p:spPr bwMode="auto">
          <a:xfrm>
            <a:off x="5800725" y="5357813"/>
            <a:ext cx="31257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50000"/>
              </a:spcBef>
            </a:pPr>
            <a:r>
              <a:rPr lang="en-US" altLang="en-US" sz="1600" b="1"/>
              <a:t>Ta-Si-N Heater Layer &lt; 0.1 </a:t>
            </a:r>
            <a:r>
              <a:rPr lang="en-US" altLang="en-US" sz="1600" b="1">
                <a:sym typeface="Symbol" pitchFamily="18" charset="2"/>
              </a:rPr>
              <a:t>m</a:t>
            </a:r>
          </a:p>
        </p:txBody>
      </p:sp>
      <p:grpSp>
        <p:nvGrpSpPr>
          <p:cNvPr id="214060" name="Group 44"/>
          <p:cNvGrpSpPr>
            <a:grpSpLocks/>
          </p:cNvGrpSpPr>
          <p:nvPr/>
        </p:nvGrpSpPr>
        <p:grpSpPr bwMode="auto">
          <a:xfrm>
            <a:off x="2676525" y="4503738"/>
            <a:ext cx="2511425" cy="2032000"/>
            <a:chOff x="1686" y="2837"/>
            <a:chExt cx="1582" cy="1280"/>
          </a:xfrm>
        </p:grpSpPr>
        <p:sp>
          <p:nvSpPr>
            <p:cNvPr id="214020" name="Rectangle 8"/>
            <p:cNvSpPr>
              <a:spLocks noChangeArrowheads="1"/>
            </p:cNvSpPr>
            <p:nvPr/>
          </p:nvSpPr>
          <p:spPr bwMode="auto">
            <a:xfrm>
              <a:off x="2251" y="3803"/>
              <a:ext cx="1017" cy="314"/>
            </a:xfrm>
            <a:prstGeom prst="rect">
              <a:avLst/>
            </a:prstGeom>
            <a:solidFill>
              <a:srgbClr val="C0C0C0"/>
            </a:solidFill>
            <a:ln w="19050">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endParaRPr lang="en-US" altLang="en-US" sz="1800">
                <a:latin typeface="Times New Roman" pitchFamily="18" charset="0"/>
              </a:endParaRPr>
            </a:p>
          </p:txBody>
        </p:sp>
        <p:sp>
          <p:nvSpPr>
            <p:cNvPr id="214021" name="Rectangle 9"/>
            <p:cNvSpPr>
              <a:spLocks noChangeArrowheads="1"/>
            </p:cNvSpPr>
            <p:nvPr/>
          </p:nvSpPr>
          <p:spPr bwMode="auto">
            <a:xfrm>
              <a:off x="2251" y="3151"/>
              <a:ext cx="1017" cy="135"/>
            </a:xfrm>
            <a:prstGeom prst="rect">
              <a:avLst/>
            </a:prstGeom>
            <a:solidFill>
              <a:srgbClr val="FF9900"/>
            </a:solidFill>
            <a:ln w="19050">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endParaRPr lang="en-US" altLang="en-US" sz="1800">
                <a:latin typeface="Times New Roman" pitchFamily="18" charset="0"/>
              </a:endParaRPr>
            </a:p>
          </p:txBody>
        </p:sp>
        <p:sp>
          <p:nvSpPr>
            <p:cNvPr id="214022" name="Rectangle 10"/>
            <p:cNvSpPr>
              <a:spLocks noChangeArrowheads="1"/>
            </p:cNvSpPr>
            <p:nvPr/>
          </p:nvSpPr>
          <p:spPr bwMode="auto">
            <a:xfrm>
              <a:off x="2251" y="2837"/>
              <a:ext cx="1017" cy="314"/>
            </a:xfrm>
            <a:prstGeom prst="rect">
              <a:avLst/>
            </a:prstGeom>
            <a:solidFill>
              <a:srgbClr val="3366FF"/>
            </a:solidFill>
            <a:ln w="19050">
              <a:solidFill>
                <a:srgbClr val="000000"/>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endParaRPr lang="en-US" altLang="en-US" sz="1800">
                <a:latin typeface="Times New Roman" pitchFamily="18" charset="0"/>
              </a:endParaRPr>
            </a:p>
          </p:txBody>
        </p:sp>
        <p:sp>
          <p:nvSpPr>
            <p:cNvPr id="214023" name="Text Box 11"/>
            <p:cNvSpPr txBox="1">
              <a:spLocks noChangeArrowheads="1"/>
            </p:cNvSpPr>
            <p:nvPr/>
          </p:nvSpPr>
          <p:spPr bwMode="auto">
            <a:xfrm>
              <a:off x="2571" y="2926"/>
              <a:ext cx="40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200" b="1"/>
                <a:t>Ink</a:t>
              </a:r>
            </a:p>
          </p:txBody>
        </p:sp>
        <p:sp>
          <p:nvSpPr>
            <p:cNvPr id="214024" name="Text Box 12"/>
            <p:cNvSpPr txBox="1">
              <a:spLocks noChangeArrowheads="1"/>
            </p:cNvSpPr>
            <p:nvPr/>
          </p:nvSpPr>
          <p:spPr bwMode="auto">
            <a:xfrm>
              <a:off x="2510" y="3147"/>
              <a:ext cx="50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000" b="1"/>
                <a:t>Ta</a:t>
              </a:r>
            </a:p>
          </p:txBody>
        </p:sp>
        <p:sp>
          <p:nvSpPr>
            <p:cNvPr id="214025" name="Rectangle 13"/>
            <p:cNvSpPr>
              <a:spLocks noChangeArrowheads="1"/>
            </p:cNvSpPr>
            <p:nvPr/>
          </p:nvSpPr>
          <p:spPr bwMode="auto">
            <a:xfrm>
              <a:off x="2251" y="3555"/>
              <a:ext cx="1017" cy="248"/>
            </a:xfrm>
            <a:prstGeom prst="rect">
              <a:avLst/>
            </a:prstGeom>
            <a:solidFill>
              <a:srgbClr val="FFFF00"/>
            </a:solidFill>
            <a:ln w="19050">
              <a:solidFill>
                <a:srgbClr val="000000"/>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endParaRPr lang="en-US" altLang="en-US" sz="1800">
                <a:latin typeface="Times New Roman" pitchFamily="18" charset="0"/>
              </a:endParaRPr>
            </a:p>
          </p:txBody>
        </p:sp>
        <p:sp>
          <p:nvSpPr>
            <p:cNvPr id="214026" name="Text Box 14"/>
            <p:cNvSpPr txBox="1">
              <a:spLocks noChangeArrowheads="1"/>
            </p:cNvSpPr>
            <p:nvPr/>
          </p:nvSpPr>
          <p:spPr bwMode="auto">
            <a:xfrm>
              <a:off x="2477" y="3623"/>
              <a:ext cx="65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000" b="1"/>
                <a:t>Silicon Oxide</a:t>
              </a:r>
            </a:p>
          </p:txBody>
        </p:sp>
        <p:sp>
          <p:nvSpPr>
            <p:cNvPr id="214027" name="Rectangle 15"/>
            <p:cNvSpPr>
              <a:spLocks noChangeArrowheads="1"/>
            </p:cNvSpPr>
            <p:nvPr/>
          </p:nvSpPr>
          <p:spPr bwMode="auto">
            <a:xfrm>
              <a:off x="2251" y="3286"/>
              <a:ext cx="1017" cy="135"/>
            </a:xfrm>
            <a:prstGeom prst="rect">
              <a:avLst/>
            </a:prstGeom>
            <a:solidFill>
              <a:srgbClr val="00FF00"/>
            </a:solidFill>
            <a:ln w="19050">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endParaRPr lang="en-US" altLang="en-US" sz="1800">
                <a:latin typeface="Times New Roman" pitchFamily="18" charset="0"/>
              </a:endParaRPr>
            </a:p>
          </p:txBody>
        </p:sp>
        <p:sp>
          <p:nvSpPr>
            <p:cNvPr id="214028" name="Text Box 16"/>
            <p:cNvSpPr txBox="1">
              <a:spLocks noChangeArrowheads="1"/>
            </p:cNvSpPr>
            <p:nvPr/>
          </p:nvSpPr>
          <p:spPr bwMode="auto">
            <a:xfrm>
              <a:off x="2372" y="3288"/>
              <a:ext cx="79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000" b="1"/>
                <a:t>Silicon Nitride</a:t>
              </a:r>
            </a:p>
          </p:txBody>
        </p:sp>
        <p:sp>
          <p:nvSpPr>
            <p:cNvPr id="214029" name="Text Box 17"/>
            <p:cNvSpPr txBox="1">
              <a:spLocks noChangeArrowheads="1"/>
            </p:cNvSpPr>
            <p:nvPr/>
          </p:nvSpPr>
          <p:spPr bwMode="auto">
            <a:xfrm>
              <a:off x="2532" y="3894"/>
              <a:ext cx="49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000" b="1"/>
                <a:t>Silicon</a:t>
              </a:r>
            </a:p>
          </p:txBody>
        </p:sp>
        <p:sp>
          <p:nvSpPr>
            <p:cNvPr id="214030" name="Rectangle 18"/>
            <p:cNvSpPr>
              <a:spLocks noChangeArrowheads="1"/>
            </p:cNvSpPr>
            <p:nvPr/>
          </p:nvSpPr>
          <p:spPr bwMode="auto">
            <a:xfrm>
              <a:off x="2251" y="3421"/>
              <a:ext cx="1017" cy="134"/>
            </a:xfrm>
            <a:prstGeom prst="rect">
              <a:avLst/>
            </a:prstGeom>
            <a:solidFill>
              <a:srgbClr val="FF0000"/>
            </a:solidFill>
            <a:ln w="19050">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endParaRPr lang="en-US" altLang="en-US" sz="1800">
                <a:latin typeface="Times New Roman" pitchFamily="18" charset="0"/>
              </a:endParaRPr>
            </a:p>
          </p:txBody>
        </p:sp>
        <p:sp>
          <p:nvSpPr>
            <p:cNvPr id="214031" name="Text Box 19"/>
            <p:cNvSpPr txBox="1">
              <a:spLocks noChangeArrowheads="1"/>
            </p:cNvSpPr>
            <p:nvPr/>
          </p:nvSpPr>
          <p:spPr bwMode="auto">
            <a:xfrm>
              <a:off x="2449" y="3418"/>
              <a:ext cx="65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000" b="1"/>
                <a:t>Ta-Si-N</a:t>
              </a:r>
            </a:p>
          </p:txBody>
        </p:sp>
        <p:sp>
          <p:nvSpPr>
            <p:cNvPr id="214032" name="Line 34"/>
            <p:cNvSpPr>
              <a:spLocks noChangeShapeType="1"/>
            </p:cNvSpPr>
            <p:nvPr/>
          </p:nvSpPr>
          <p:spPr bwMode="auto">
            <a:xfrm flipV="1">
              <a:off x="1686" y="3503"/>
              <a:ext cx="479" cy="219"/>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214038" name="Group 40"/>
          <p:cNvGrpSpPr>
            <a:grpSpLocks/>
          </p:cNvGrpSpPr>
          <p:nvPr/>
        </p:nvGrpSpPr>
        <p:grpSpPr bwMode="auto">
          <a:xfrm>
            <a:off x="654050" y="5226050"/>
            <a:ext cx="2782888" cy="1533525"/>
            <a:chOff x="527" y="3173"/>
            <a:chExt cx="2057" cy="966"/>
          </a:xfrm>
        </p:grpSpPr>
        <p:sp>
          <p:nvSpPr>
            <p:cNvPr id="214039" name="Line 41"/>
            <p:cNvSpPr>
              <a:spLocks noChangeShapeType="1"/>
            </p:cNvSpPr>
            <p:nvPr/>
          </p:nvSpPr>
          <p:spPr bwMode="auto">
            <a:xfrm flipV="1">
              <a:off x="920" y="3173"/>
              <a:ext cx="2" cy="746"/>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040" name="Line 42"/>
            <p:cNvSpPr>
              <a:spLocks noChangeShapeType="1"/>
            </p:cNvSpPr>
            <p:nvPr/>
          </p:nvSpPr>
          <p:spPr bwMode="auto">
            <a:xfrm>
              <a:off x="917" y="3626"/>
              <a:ext cx="1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41" name="Line 43"/>
            <p:cNvSpPr>
              <a:spLocks noChangeShapeType="1"/>
            </p:cNvSpPr>
            <p:nvPr/>
          </p:nvSpPr>
          <p:spPr bwMode="auto">
            <a:xfrm>
              <a:off x="1067" y="3626"/>
              <a:ext cx="0" cy="29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42" name="Line 44"/>
            <p:cNvSpPr>
              <a:spLocks noChangeShapeType="1"/>
            </p:cNvSpPr>
            <p:nvPr/>
          </p:nvSpPr>
          <p:spPr bwMode="auto">
            <a:xfrm flipV="1">
              <a:off x="1498" y="3627"/>
              <a:ext cx="2" cy="28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43" name="Line 45"/>
            <p:cNvSpPr>
              <a:spLocks noChangeShapeType="1"/>
            </p:cNvSpPr>
            <p:nvPr/>
          </p:nvSpPr>
          <p:spPr bwMode="auto">
            <a:xfrm>
              <a:off x="1506" y="3630"/>
              <a:ext cx="13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44" name="Line 46"/>
            <p:cNvSpPr>
              <a:spLocks noChangeShapeType="1"/>
            </p:cNvSpPr>
            <p:nvPr/>
          </p:nvSpPr>
          <p:spPr bwMode="auto">
            <a:xfrm flipH="1">
              <a:off x="1640" y="3634"/>
              <a:ext cx="0" cy="28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045" name="Text Box 47"/>
            <p:cNvSpPr txBox="1">
              <a:spLocks noChangeArrowheads="1"/>
            </p:cNvSpPr>
            <p:nvPr/>
          </p:nvSpPr>
          <p:spPr bwMode="auto">
            <a:xfrm>
              <a:off x="829" y="3945"/>
              <a:ext cx="24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altLang="en-US" b="1"/>
                <a:t>0</a:t>
              </a:r>
            </a:p>
          </p:txBody>
        </p:sp>
        <p:sp>
          <p:nvSpPr>
            <p:cNvPr id="214046" name="Text Box 48"/>
            <p:cNvSpPr txBox="1">
              <a:spLocks noChangeArrowheads="1"/>
            </p:cNvSpPr>
            <p:nvPr/>
          </p:nvSpPr>
          <p:spPr bwMode="auto">
            <a:xfrm>
              <a:off x="2412" y="3947"/>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altLang="en-US" b="1"/>
                <a:t>t</a:t>
              </a:r>
            </a:p>
          </p:txBody>
        </p:sp>
        <p:sp>
          <p:nvSpPr>
            <p:cNvPr id="214047" name="Line 49"/>
            <p:cNvSpPr>
              <a:spLocks noChangeShapeType="1"/>
            </p:cNvSpPr>
            <p:nvPr/>
          </p:nvSpPr>
          <p:spPr bwMode="auto">
            <a:xfrm>
              <a:off x="921" y="3917"/>
              <a:ext cx="157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4048" name="Text Box 50"/>
            <p:cNvSpPr txBox="1">
              <a:spLocks noChangeArrowheads="1"/>
            </p:cNvSpPr>
            <p:nvPr/>
          </p:nvSpPr>
          <p:spPr bwMode="auto">
            <a:xfrm>
              <a:off x="1780" y="3516"/>
              <a:ext cx="43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spcBef>
                  <a:spcPct val="50000"/>
                </a:spcBef>
              </a:pPr>
              <a:r>
                <a:rPr lang="en-US" altLang="en-US" sz="3200" b="1">
                  <a:latin typeface="Times New Roman" pitchFamily="18" charset="0"/>
                </a:rPr>
                <a:t>…</a:t>
              </a:r>
            </a:p>
          </p:txBody>
        </p:sp>
        <p:sp>
          <p:nvSpPr>
            <p:cNvPr id="214049" name="Text Box 51"/>
            <p:cNvSpPr txBox="1">
              <a:spLocks noChangeArrowheads="1"/>
            </p:cNvSpPr>
            <p:nvPr/>
          </p:nvSpPr>
          <p:spPr bwMode="auto">
            <a:xfrm>
              <a:off x="527" y="3198"/>
              <a:ext cx="3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b="1">
                  <a:latin typeface="Times New Roman" pitchFamily="18" charset="0"/>
                </a:rPr>
                <a:t>V(t)</a:t>
              </a:r>
            </a:p>
          </p:txBody>
        </p:sp>
        <p:sp>
          <p:nvSpPr>
            <p:cNvPr id="214050" name="Text Box 52"/>
            <p:cNvSpPr txBox="1">
              <a:spLocks noChangeArrowheads="1"/>
            </p:cNvSpPr>
            <p:nvPr/>
          </p:nvSpPr>
          <p:spPr bwMode="auto">
            <a:xfrm>
              <a:off x="965" y="3901"/>
              <a:ext cx="21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50000"/>
                </a:spcBef>
              </a:pPr>
              <a:r>
                <a:rPr lang="en-US" altLang="en-US" sz="1800" b="1">
                  <a:sym typeface="Symbol" pitchFamily="18" charset="2"/>
                </a:rPr>
                <a:t></a:t>
              </a:r>
            </a:p>
          </p:txBody>
        </p:sp>
      </p:grpSp>
      <p:sp>
        <p:nvSpPr>
          <p:cNvPr id="214051" name="Text Box 53"/>
          <p:cNvSpPr txBox="1">
            <a:spLocks noChangeArrowheads="1"/>
          </p:cNvSpPr>
          <p:nvPr/>
        </p:nvSpPr>
        <p:spPr bwMode="auto">
          <a:xfrm>
            <a:off x="5494338" y="6232525"/>
            <a:ext cx="3454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spcBef>
                <a:spcPct val="50000"/>
              </a:spcBef>
            </a:pPr>
            <a:r>
              <a:rPr lang="en-US" altLang="en-US" sz="1600" b="1"/>
              <a:t>Heater pulse duration:  </a:t>
            </a:r>
            <a:r>
              <a:rPr lang="en-US" altLang="en-US" sz="1600" b="1">
                <a:sym typeface="Symbol" pitchFamily="18" charset="2"/>
              </a:rPr>
              <a:t> </a:t>
            </a:r>
            <a:r>
              <a:rPr lang="en-US" altLang="en-US" sz="1600" b="1"/>
              <a:t> 250 ns </a:t>
            </a:r>
          </a:p>
        </p:txBody>
      </p:sp>
      <p:pic>
        <p:nvPicPr>
          <p:cNvPr id="214053" name="Picture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19563"/>
            <a:ext cx="993775" cy="1112837"/>
          </a:xfrm>
          <a:prstGeom prst="rect">
            <a:avLst/>
          </a:prstGeom>
          <a:noFill/>
          <a:extLst>
            <a:ext uri="{909E8E84-426E-40DD-AFC4-6F175D3DCCD1}">
              <a14:hiddenFill xmlns:a14="http://schemas.microsoft.com/office/drawing/2010/main">
                <a:solidFill>
                  <a:srgbClr val="FFFFFF"/>
                </a:solidFill>
              </a14:hiddenFill>
            </a:ext>
          </a:extLst>
        </p:spPr>
      </p:pic>
      <p:sp>
        <p:nvSpPr>
          <p:cNvPr id="214058" name="Line 42"/>
          <p:cNvSpPr>
            <a:spLocks noChangeShapeType="1"/>
          </p:cNvSpPr>
          <p:nvPr/>
        </p:nvSpPr>
        <p:spPr bwMode="auto">
          <a:xfrm flipH="1">
            <a:off x="5300663" y="5541963"/>
            <a:ext cx="4619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034" name="Oval 36"/>
          <p:cNvSpPr>
            <a:spLocks noChangeArrowheads="1"/>
          </p:cNvSpPr>
          <p:nvPr/>
        </p:nvSpPr>
        <p:spPr bwMode="auto">
          <a:xfrm>
            <a:off x="3265488" y="4160838"/>
            <a:ext cx="2192337" cy="2532062"/>
          </a:xfrm>
          <a:prstGeom prst="ellipse">
            <a:avLst/>
          </a:prstGeom>
          <a:noFill/>
          <a:ln w="38100">
            <a:solidFill>
              <a:srgbClr val="FF66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endParaRPr lang="en-US" altLang="en-US" sz="18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14063"/>
                                        </p:tgtEl>
                                        <p:attrNameLst>
                                          <p:attrName>style.visibility</p:attrName>
                                        </p:attrNameLst>
                                      </p:cBhvr>
                                      <p:to>
                                        <p:strVal val="visible"/>
                                      </p:to>
                                    </p:set>
                                    <p:animEffect transition="in" filter="wipe(down)">
                                      <p:cBhvr>
                                        <p:cTn id="7" dur="500"/>
                                        <p:tgtEl>
                                          <p:spTgt spid="214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90" name="GOYA_6pl_2D_FRONT.avi">
            <a:hlinkClick r:id="" action="ppaction://media"/>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1588" y="3305175"/>
            <a:ext cx="4224337" cy="3552825"/>
          </a:xfrm>
          <a:prstGeom prst="rect">
            <a:avLst/>
          </a:prstGeom>
          <a:noFill/>
          <a:extLst>
            <a:ext uri="{909E8E84-426E-40DD-AFC4-6F175D3DCCD1}">
              <a14:hiddenFill xmlns:a14="http://schemas.microsoft.com/office/drawing/2010/main">
                <a:solidFill>
                  <a:srgbClr val="FFFFFF"/>
                </a:solidFill>
              </a14:hiddenFill>
            </a:ext>
          </a:extLst>
        </p:spPr>
      </p:pic>
      <p:grpSp>
        <p:nvGrpSpPr>
          <p:cNvPr id="221202" name="Group 18"/>
          <p:cNvGrpSpPr>
            <a:grpSpLocks/>
          </p:cNvGrpSpPr>
          <p:nvPr/>
        </p:nvGrpSpPr>
        <p:grpSpPr bwMode="auto">
          <a:xfrm>
            <a:off x="501650" y="1201738"/>
            <a:ext cx="2955925" cy="1919287"/>
            <a:chOff x="630" y="854"/>
            <a:chExt cx="1899" cy="1289"/>
          </a:xfrm>
        </p:grpSpPr>
        <p:pic>
          <p:nvPicPr>
            <p:cNvPr id="221201"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0" y="854"/>
              <a:ext cx="1899" cy="1289"/>
            </a:xfrm>
            <a:prstGeom prst="rect">
              <a:avLst/>
            </a:prstGeom>
            <a:noFill/>
            <a:extLst>
              <a:ext uri="{909E8E84-426E-40DD-AFC4-6F175D3DCCD1}">
                <a14:hiddenFill xmlns:a14="http://schemas.microsoft.com/office/drawing/2010/main">
                  <a:solidFill>
                    <a:srgbClr val="FFFFFF"/>
                  </a:solidFill>
                </a14:hiddenFill>
              </a:ext>
            </a:extLst>
          </p:spPr>
        </p:pic>
        <p:sp>
          <p:nvSpPr>
            <p:cNvPr id="221195" name="Oval 11"/>
            <p:cNvSpPr>
              <a:spLocks noChangeArrowheads="1"/>
            </p:cNvSpPr>
            <p:nvPr/>
          </p:nvSpPr>
          <p:spPr bwMode="auto">
            <a:xfrm>
              <a:off x="1235" y="1337"/>
              <a:ext cx="870" cy="387"/>
            </a:xfrm>
            <a:prstGeom prst="ellipse">
              <a:avLst/>
            </a:prstGeom>
            <a:noFill/>
            <a:ln w="31750">
              <a:solidFill>
                <a:srgbClr val="FF66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21186" name="Text Box 2"/>
          <p:cNvSpPr txBox="1">
            <a:spLocks noChangeArrowheads="1"/>
          </p:cNvSpPr>
          <p:nvPr/>
        </p:nvSpPr>
        <p:spPr bwMode="auto">
          <a:xfrm>
            <a:off x="385763" y="317500"/>
            <a:ext cx="8488362"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lstStyle>
            <a:lvl1pPr marL="457200" indent="-457200">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2400" b="1">
                <a:cs typeface="Times New Roman" pitchFamily="18" charset="0"/>
              </a:rPr>
              <a:t>Thermal Bubble Jet Drop Ejection: Model vs. Experiment</a:t>
            </a:r>
          </a:p>
        </p:txBody>
      </p:sp>
      <p:pic>
        <p:nvPicPr>
          <p:cNvPr id="221191" name="EjectCloseUpSideViewBubbleTongue.avi">
            <a:hlinkClick r:id="" action="ppaction://media"/>
          </p:cNvPr>
          <p:cNvPicPr>
            <a:picLocks noRot="1" noChangeAspect="1" noChangeArrowheads="1"/>
          </p:cNvPicPr>
          <p:nvPr>
            <a:videoFile r:link="rId2"/>
          </p:nvPr>
        </p:nvPicPr>
        <p:blipFill>
          <a:blip r:embed="rId7">
            <a:extLst>
              <a:ext uri="{28A0092B-C50C-407E-A947-70E740481C1C}">
                <a14:useLocalDpi xmlns:a14="http://schemas.microsoft.com/office/drawing/2010/main" val="0"/>
              </a:ext>
            </a:extLst>
          </a:blip>
          <a:srcRect/>
          <a:stretch>
            <a:fillRect/>
          </a:stretch>
        </p:blipFill>
        <p:spPr bwMode="auto">
          <a:xfrm>
            <a:off x="4235450" y="3305175"/>
            <a:ext cx="1979613" cy="3300413"/>
          </a:xfrm>
          <a:prstGeom prst="rect">
            <a:avLst/>
          </a:prstGeom>
          <a:noFill/>
          <a:extLst>
            <a:ext uri="{909E8E84-426E-40DD-AFC4-6F175D3DCCD1}">
              <a14:hiddenFill xmlns:a14="http://schemas.microsoft.com/office/drawing/2010/main">
                <a:solidFill>
                  <a:srgbClr val="FFFFFF"/>
                </a:solidFill>
              </a14:hiddenFill>
            </a:ext>
          </a:extLst>
        </p:spPr>
      </p:pic>
      <p:pic>
        <p:nvPicPr>
          <p:cNvPr id="221203" name="Picture 1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41750" y="1241425"/>
            <a:ext cx="2843213" cy="1919288"/>
          </a:xfrm>
          <a:prstGeom prst="rect">
            <a:avLst/>
          </a:prstGeom>
          <a:noFill/>
          <a:extLst>
            <a:ext uri="{909E8E84-426E-40DD-AFC4-6F175D3DCCD1}">
              <a14:hiddenFill xmlns:a14="http://schemas.microsoft.com/office/drawing/2010/main">
                <a:solidFill>
                  <a:srgbClr val="FFFFFF"/>
                </a:solidFill>
              </a14:hiddenFill>
            </a:ext>
          </a:extLst>
        </p:spPr>
      </p:pic>
      <p:grpSp>
        <p:nvGrpSpPr>
          <p:cNvPr id="221209" name="Group 25"/>
          <p:cNvGrpSpPr>
            <a:grpSpLocks/>
          </p:cNvGrpSpPr>
          <p:nvPr/>
        </p:nvGrpSpPr>
        <p:grpSpPr bwMode="auto">
          <a:xfrm>
            <a:off x="6761163" y="3365500"/>
            <a:ext cx="2305050" cy="3449638"/>
            <a:chOff x="4259" y="2120"/>
            <a:chExt cx="1452" cy="2173"/>
          </a:xfrm>
        </p:grpSpPr>
        <p:sp>
          <p:nvSpPr>
            <p:cNvPr id="221204" name="Text Box 20"/>
            <p:cNvSpPr txBox="1">
              <a:spLocks noChangeArrowheads="1"/>
            </p:cNvSpPr>
            <p:nvPr/>
          </p:nvSpPr>
          <p:spPr bwMode="auto">
            <a:xfrm>
              <a:off x="4283" y="2120"/>
              <a:ext cx="1427" cy="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3D CFD </a:t>
              </a:r>
              <a:br>
                <a:rPr lang="en-US" altLang="en-US" b="1"/>
              </a:br>
              <a:r>
                <a:rPr lang="en-US" altLang="en-US" b="1"/>
                <a:t>Phase Change Analysis</a:t>
              </a:r>
              <a:r>
                <a:rPr lang="en-US" altLang="en-US" sz="1200" b="1"/>
                <a:t/>
              </a:r>
              <a:br>
                <a:rPr lang="en-US" altLang="en-US" sz="1200" b="1"/>
              </a:br>
              <a:endParaRPr lang="en-US" altLang="en-US" sz="1200" b="1"/>
            </a:p>
            <a:p>
              <a:pPr algn="ctr">
                <a:spcBef>
                  <a:spcPct val="50000"/>
                </a:spcBef>
              </a:pPr>
              <a:r>
                <a:rPr lang="en-US" altLang="en-US" sz="1200" b="1"/>
                <a:t>Homogeneous </a:t>
              </a:r>
              <a:br>
                <a:rPr lang="en-US" altLang="en-US" sz="1200" b="1"/>
              </a:br>
              <a:r>
                <a:rPr lang="en-US" altLang="en-US" sz="1200" b="1"/>
                <a:t>Bubble Nucleation</a:t>
              </a:r>
              <a:br>
                <a:rPr lang="en-US" altLang="en-US" sz="1200" b="1"/>
              </a:br>
              <a:r>
                <a:rPr lang="en-US" altLang="en-US" sz="1200" b="1"/>
                <a:t>&amp;</a:t>
              </a:r>
              <a:br>
                <a:rPr lang="en-US" altLang="en-US" sz="1200" b="1"/>
              </a:br>
              <a:r>
                <a:rPr lang="en-US" altLang="en-US" sz="1200" b="1"/>
                <a:t>Free-Surface Tracking</a:t>
              </a:r>
            </a:p>
          </p:txBody>
        </p:sp>
        <p:sp>
          <p:nvSpPr>
            <p:cNvPr id="221205" name="Text Box 21"/>
            <p:cNvSpPr txBox="1">
              <a:spLocks noChangeArrowheads="1"/>
            </p:cNvSpPr>
            <p:nvPr/>
          </p:nvSpPr>
          <p:spPr bwMode="auto">
            <a:xfrm>
              <a:off x="4259" y="3168"/>
              <a:ext cx="1452"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Quad-Core Workstation</a:t>
              </a:r>
              <a:br>
                <a:rPr lang="en-US" altLang="en-US" sz="1200" b="1"/>
              </a:br>
              <a:r>
                <a:rPr lang="en-US" altLang="en-US" sz="1200" b="1"/>
                <a:t>2.8 GHz Processors</a:t>
              </a:r>
              <a:br>
                <a:rPr lang="en-US" altLang="en-US" sz="1200" b="1"/>
              </a:br>
              <a:r>
                <a:rPr lang="en-US" altLang="en-US" sz="1200" b="1"/>
                <a:t>Windows XP 32 Bit</a:t>
              </a:r>
            </a:p>
            <a:p>
              <a:pPr algn="ctr">
                <a:spcBef>
                  <a:spcPct val="50000"/>
                </a:spcBef>
              </a:pPr>
              <a:r>
                <a:rPr lang="en-US" altLang="en-US" sz="1200" b="1"/>
                <a:t/>
              </a:r>
              <a:br>
                <a:rPr lang="en-US" altLang="en-US" sz="1200" b="1"/>
              </a:br>
              <a:r>
                <a:rPr lang="en-US" altLang="en-US" b="1">
                  <a:solidFill>
                    <a:srgbClr val="FF0000"/>
                  </a:solidFill>
                </a:rPr>
                <a:t>Simulation Time = 24 Hrs</a:t>
              </a:r>
            </a:p>
          </p:txBody>
        </p:sp>
        <p:sp>
          <p:nvSpPr>
            <p:cNvPr id="221206" name="Text Box 22"/>
            <p:cNvSpPr txBox="1">
              <a:spLocks noChangeArrowheads="1"/>
            </p:cNvSpPr>
            <p:nvPr/>
          </p:nvSpPr>
          <p:spPr bwMode="auto">
            <a:xfrm>
              <a:off x="4525" y="4120"/>
              <a:ext cx="109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Flow 3D - VOF Solver</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1209"/>
                                        </p:tgtEl>
                                        <p:attrNameLst>
                                          <p:attrName>style.visibility</p:attrName>
                                        </p:attrNameLst>
                                      </p:cBhvr>
                                      <p:to>
                                        <p:strVal val="visible"/>
                                      </p:to>
                                    </p:set>
                                    <p:animEffect transition="in" filter="blinds(horizontal)">
                                      <p:cBhvr>
                                        <p:cTn id="7" dur="500"/>
                                        <p:tgtEl>
                                          <p:spTgt spid="22120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2119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21190"/>
                                        </p:tgtEl>
                                      </p:cBhvr>
                                    </p:cmd>
                                  </p:childTnLst>
                                </p:cTn>
                              </p:par>
                            </p:childTnLst>
                          </p:cTn>
                        </p:par>
                      </p:childTnLst>
                    </p:cTn>
                  </p:par>
                </p:childTnLst>
              </p:cTn>
              <p:nextCondLst>
                <p:cond evt="onClick" delay="0">
                  <p:tgtEl>
                    <p:spTgt spid="221190"/>
                  </p:tgtEl>
                </p:cond>
              </p:nextCondLst>
            </p:seq>
            <p:video>
              <p:cMediaNode>
                <p:cTn id="13" fill="hold" display="0">
                  <p:stCondLst>
                    <p:cond delay="indefinite"/>
                  </p:stCondLst>
                  <p:endCondLst>
                    <p:cond evt="onNext" delay="0">
                      <p:tgtEl>
                        <p:sldTgt/>
                      </p:tgtEl>
                    </p:cond>
                    <p:cond evt="onPrev" delay="0">
                      <p:tgtEl>
                        <p:sldTgt/>
                      </p:tgtEl>
                    </p:cond>
                  </p:endCondLst>
                </p:cTn>
                <p:tgtEl>
                  <p:spTgt spid="221190"/>
                </p:tgtEl>
              </p:cMediaNode>
            </p:video>
            <p:seq concurrent="1" nextAc="seek">
              <p:cTn id="14" restart="whenNotActive" fill="hold" evtFilter="cancelBubble" nodeType="interactiveSeq">
                <p:stCondLst>
                  <p:cond evt="onClick" delay="0">
                    <p:tgtEl>
                      <p:spTgt spid="221191"/>
                    </p:tgtEl>
                  </p:cond>
                </p:stCondLst>
                <p:endSync evt="end" delay="0">
                  <p:rtn val="all"/>
                </p:endSync>
                <p:childTnLst>
                  <p:par>
                    <p:cTn id="15" fill="hold" nodeType="clickPar">
                      <p:stCondLst>
                        <p:cond delay="0"/>
                      </p:stCondLst>
                      <p:childTnLst>
                        <p:par>
                          <p:cTn id="16" fill="hold" nodeType="withGroup">
                            <p:stCondLst>
                              <p:cond delay="0"/>
                            </p:stCondLst>
                            <p:childTnLst>
                              <p:par>
                                <p:cTn id="17" presetID="2" presetClass="mediacall" presetSubtype="0" fill="hold" nodeType="clickEffect">
                                  <p:stCondLst>
                                    <p:cond delay="0"/>
                                  </p:stCondLst>
                                  <p:childTnLst>
                                    <p:cmd type="call" cmd="togglePause">
                                      <p:cBhvr>
                                        <p:cTn id="18" dur="1" fill="hold"/>
                                        <p:tgtEl>
                                          <p:spTgt spid="221191"/>
                                        </p:tgtEl>
                                      </p:cBhvr>
                                    </p:cmd>
                                  </p:childTnLst>
                                </p:cTn>
                              </p:par>
                            </p:childTnLst>
                          </p:cTn>
                        </p:par>
                      </p:childTnLst>
                    </p:cTn>
                  </p:par>
                </p:childTnLst>
              </p:cTn>
              <p:nextCondLst>
                <p:cond evt="onClick" delay="0">
                  <p:tgtEl>
                    <p:spTgt spid="221191"/>
                  </p:tgtEl>
                </p:cond>
              </p:nextCondLst>
            </p:seq>
            <p:video>
              <p:cMediaNode>
                <p:cTn id="19" fill="hold" display="0">
                  <p:stCondLst>
                    <p:cond delay="indefinite"/>
                  </p:stCondLst>
                  <p:endCondLst>
                    <p:cond evt="onNext" delay="0">
                      <p:tgtEl>
                        <p:sldTgt/>
                      </p:tgtEl>
                    </p:cond>
                    <p:cond evt="onPrev" delay="0">
                      <p:tgtEl>
                        <p:sldTgt/>
                      </p:tgtEl>
                    </p:cond>
                  </p:endCondLst>
                </p:cTn>
                <p:tgtEl>
                  <p:spTgt spid="221191"/>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4795886" y="2250526"/>
            <a:ext cx="4150140" cy="366254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AutoNum type="arabicParenR"/>
            </a:pPr>
            <a:r>
              <a:rPr lang="en-US" altLang="en-US" sz="1600" b="1" dirty="0">
                <a:cs typeface="Times New Roman" pitchFamily="18" charset="0"/>
              </a:rPr>
              <a:t>Power is applied to a thin film resistive heater.</a:t>
            </a:r>
          </a:p>
          <a:p>
            <a:pPr>
              <a:spcBef>
                <a:spcPct val="50000"/>
              </a:spcBef>
              <a:buFontTx/>
              <a:buAutoNum type="arabicParenR"/>
            </a:pPr>
            <a:r>
              <a:rPr lang="en-US" altLang="en-US" sz="1600" b="1" dirty="0">
                <a:cs typeface="Times New Roman" pitchFamily="18" charset="0"/>
              </a:rPr>
              <a:t>Fluid adjacent to the heated structure reaches its superheat limit and a vapor bubble form.</a:t>
            </a:r>
          </a:p>
          <a:p>
            <a:pPr>
              <a:spcBef>
                <a:spcPct val="50000"/>
              </a:spcBef>
              <a:buFontTx/>
              <a:buAutoNum type="arabicParenR"/>
            </a:pPr>
            <a:r>
              <a:rPr lang="en-US" altLang="en-US" sz="1600" b="1" dirty="0">
                <a:cs typeface="Times New Roman" pitchFamily="18" charset="0"/>
              </a:rPr>
              <a:t>The bubble expands rapidly, driving fluid through the orifice causing a droplet to be expelled.</a:t>
            </a:r>
          </a:p>
          <a:p>
            <a:pPr>
              <a:spcBef>
                <a:spcPct val="50000"/>
              </a:spcBef>
              <a:buFontTx/>
              <a:buAutoNum type="arabicParenR"/>
            </a:pPr>
            <a:r>
              <a:rPr lang="en-US" altLang="en-US" sz="1600" b="1" dirty="0">
                <a:cs typeface="Times New Roman" pitchFamily="18" charset="0"/>
              </a:rPr>
              <a:t>As the vapor bubble expands, a thin layer of superheated fluid which feeds the vapor bubble is depleted, causing the bubble growth to slow, and eventually collapse.  </a:t>
            </a:r>
          </a:p>
        </p:txBody>
      </p:sp>
      <p:sp>
        <p:nvSpPr>
          <p:cNvPr id="22531" name="Text Box 5"/>
          <p:cNvSpPr txBox="1">
            <a:spLocks noChangeArrowheads="1"/>
          </p:cNvSpPr>
          <p:nvPr/>
        </p:nvSpPr>
        <p:spPr bwMode="auto">
          <a:xfrm>
            <a:off x="5032860" y="1002838"/>
            <a:ext cx="2895600" cy="7048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50000"/>
              </a:spcBef>
              <a:buFontTx/>
              <a:buNone/>
            </a:pPr>
            <a:r>
              <a:rPr lang="en-US" altLang="en-US" sz="1600" b="1" dirty="0">
                <a:cs typeface="Times New Roman" pitchFamily="18" charset="0"/>
              </a:rPr>
              <a:t>Predicted Volume 6.8pl</a:t>
            </a:r>
          </a:p>
          <a:p>
            <a:pPr>
              <a:spcBef>
                <a:spcPct val="50000"/>
              </a:spcBef>
              <a:buFontTx/>
              <a:buNone/>
            </a:pPr>
            <a:r>
              <a:rPr lang="en-US" altLang="en-US" sz="1600" b="1" dirty="0">
                <a:cs typeface="Times New Roman" pitchFamily="18" charset="0"/>
              </a:rPr>
              <a:t>Predicted Velocity 16.5m/s</a:t>
            </a:r>
          </a:p>
        </p:txBody>
      </p:sp>
      <p:sp>
        <p:nvSpPr>
          <p:cNvPr id="2" name="Title 1"/>
          <p:cNvSpPr>
            <a:spLocks noGrp="1"/>
          </p:cNvSpPr>
          <p:nvPr>
            <p:ph type="title" idx="4294967295"/>
          </p:nvPr>
        </p:nvSpPr>
        <p:spPr>
          <a:xfrm>
            <a:off x="232235" y="126170"/>
            <a:ext cx="8229600" cy="790575"/>
          </a:xfrm>
        </p:spPr>
        <p:txBody>
          <a:bodyPr/>
          <a:lstStyle/>
          <a:p>
            <a:pPr>
              <a:defRPr/>
            </a:pPr>
            <a:r>
              <a:rPr lang="en-US" sz="3200" b="1" kern="1200" dirty="0" smtClean="0">
                <a:ea typeface="+mn-ea"/>
                <a:cs typeface="Times New Roman"/>
              </a:rPr>
              <a:t>CFD Thermal Bubble Jet Simulation</a:t>
            </a:r>
            <a:endParaRPr lang="en-US" dirty="0"/>
          </a:p>
        </p:txBody>
      </p:sp>
      <p:pic>
        <p:nvPicPr>
          <p:cNvPr id="4" name="PhaseChangeEjector velocity Magnitude.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1573" y="2301015"/>
            <a:ext cx="3360913" cy="3561564"/>
          </a:xfrm>
          <a:prstGeom prst="rect">
            <a:avLst/>
          </a:prstGeom>
        </p:spPr>
      </p:pic>
      <p:grpSp>
        <p:nvGrpSpPr>
          <p:cNvPr id="8" name="Group 18"/>
          <p:cNvGrpSpPr>
            <a:grpSpLocks/>
          </p:cNvGrpSpPr>
          <p:nvPr/>
        </p:nvGrpSpPr>
        <p:grpSpPr bwMode="auto">
          <a:xfrm>
            <a:off x="1576410" y="766589"/>
            <a:ext cx="1881165" cy="1394341"/>
            <a:chOff x="630" y="854"/>
            <a:chExt cx="1899" cy="1289"/>
          </a:xfrm>
        </p:grpSpPr>
        <p:pic>
          <p:nvPicPr>
            <p:cNvPr id="9"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0" y="854"/>
              <a:ext cx="1899" cy="128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11"/>
            <p:cNvSpPr>
              <a:spLocks noChangeArrowheads="1"/>
            </p:cNvSpPr>
            <p:nvPr/>
          </p:nvSpPr>
          <p:spPr bwMode="auto">
            <a:xfrm>
              <a:off x="1235" y="1337"/>
              <a:ext cx="870" cy="387"/>
            </a:xfrm>
            <a:prstGeom prst="ellipse">
              <a:avLst/>
            </a:prstGeom>
            <a:noFill/>
            <a:ln w="31750">
              <a:solidFill>
                <a:srgbClr val="FF66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88841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2"/>
          <p:cNvGrpSpPr>
            <a:grpSpLocks/>
          </p:cNvGrpSpPr>
          <p:nvPr/>
        </p:nvGrpSpPr>
        <p:grpSpPr bwMode="auto">
          <a:xfrm>
            <a:off x="2256150" y="1700775"/>
            <a:ext cx="4894468" cy="4876800"/>
            <a:chOff x="144" y="864"/>
            <a:chExt cx="3234" cy="3408"/>
          </a:xfrm>
        </p:grpSpPr>
        <p:pic>
          <p:nvPicPr>
            <p:cNvPr id="35843" name="Picture 3" descr="C:\PERSONAL_STUFF\Backshooter_Poster\BACKSHOOTER_POST_SIM01\file0007.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2544"/>
              <a:ext cx="1047" cy="172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C:\PERSONAL_STUFF\Backshooter_Poster\BACKSHOOTER_POST_SIM01\file0019.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 y="2544"/>
              <a:ext cx="1066" cy="1728"/>
            </a:xfrm>
            <a:prstGeom prst="rect">
              <a:avLst/>
            </a:prstGeom>
            <a:noFill/>
            <a:extLst>
              <a:ext uri="{909E8E84-426E-40DD-AFC4-6F175D3DCCD1}">
                <a14:hiddenFill xmlns:a14="http://schemas.microsoft.com/office/drawing/2010/main">
                  <a:solidFill>
                    <a:srgbClr val="FFFFFF"/>
                  </a:solidFill>
                </a14:hiddenFill>
              </a:ext>
            </a:extLst>
          </p:spPr>
        </p:pic>
        <p:pic>
          <p:nvPicPr>
            <p:cNvPr id="35845" name="Picture 5" descr="C:\PERSONAL_STUFF\Backshooter_Poster\BACKSHOOTER_POST_SIM01\file0036.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2" y="2544"/>
              <a:ext cx="1066" cy="1728"/>
            </a:xfrm>
            <a:prstGeom prst="rect">
              <a:avLst/>
            </a:prstGeom>
            <a:noFill/>
            <a:extLst>
              <a:ext uri="{909E8E84-426E-40DD-AFC4-6F175D3DCCD1}">
                <a14:hiddenFill xmlns:a14="http://schemas.microsoft.com/office/drawing/2010/main">
                  <a:solidFill>
                    <a:srgbClr val="FFFFFF"/>
                  </a:solidFill>
                </a14:hiddenFill>
              </a:ext>
            </a:extLst>
          </p:spPr>
        </p:pic>
        <p:pic>
          <p:nvPicPr>
            <p:cNvPr id="3584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 y="864"/>
              <a:ext cx="551" cy="1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3" y="864"/>
              <a:ext cx="552" cy="1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1" y="864"/>
              <a:ext cx="551" cy="1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itle 1"/>
          <p:cNvSpPr>
            <a:spLocks noGrp="1"/>
          </p:cNvSpPr>
          <p:nvPr>
            <p:ph type="title" idx="4294967295"/>
          </p:nvPr>
        </p:nvSpPr>
        <p:spPr/>
        <p:txBody>
          <a:bodyPr/>
          <a:lstStyle/>
          <a:p>
            <a:r>
              <a:rPr lang="en-US" sz="3200" b="1" dirty="0" smtClean="0"/>
              <a:t>DOD Simulation vs. Experiment</a:t>
            </a:r>
            <a:endParaRPr lang="en-US" sz="3200" b="1" dirty="0"/>
          </a:p>
        </p:txBody>
      </p:sp>
    </p:spTree>
    <p:extLst>
      <p:ext uri="{BB962C8B-B14F-4D97-AF65-F5344CB8AC3E}">
        <p14:creationId xmlns:p14="http://schemas.microsoft.com/office/powerpoint/2010/main" val="22958639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a:xfrm>
            <a:off x="231775" y="357188"/>
            <a:ext cx="8686800" cy="830262"/>
          </a:xfrm>
        </p:spPr>
        <p:txBody>
          <a:bodyPr/>
          <a:lstStyle/>
          <a:p>
            <a:r>
              <a:rPr lang="en-US" altLang="en-US" sz="2800" b="1" dirty="0"/>
              <a:t>Understanding Air Entrapment - Moving Bubbles</a:t>
            </a:r>
          </a:p>
        </p:txBody>
      </p:sp>
      <p:pic>
        <p:nvPicPr>
          <p:cNvPr id="769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288" y="1700213"/>
            <a:ext cx="6721475" cy="459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9028" name="Text Box 4"/>
          <p:cNvSpPr txBox="1">
            <a:spLocks noChangeArrowheads="1"/>
          </p:cNvSpPr>
          <p:nvPr/>
        </p:nvSpPr>
        <p:spPr bwMode="auto">
          <a:xfrm>
            <a:off x="3419475" y="5541963"/>
            <a:ext cx="2803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solidFill>
                  <a:schemeClr val="bg1"/>
                </a:solidFill>
              </a:rPr>
              <a:t>Trapped Air Bubbles</a:t>
            </a:r>
          </a:p>
        </p:txBody>
      </p:sp>
      <p:sp>
        <p:nvSpPr>
          <p:cNvPr id="769029" name="Line 5"/>
          <p:cNvSpPr>
            <a:spLocks noChangeShapeType="1"/>
          </p:cNvSpPr>
          <p:nvPr/>
        </p:nvSpPr>
        <p:spPr bwMode="auto">
          <a:xfrm flipH="1" flipV="1">
            <a:off x="3035300" y="5118100"/>
            <a:ext cx="576263" cy="384175"/>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9030" name="Line 6"/>
          <p:cNvSpPr>
            <a:spLocks noChangeShapeType="1"/>
          </p:cNvSpPr>
          <p:nvPr/>
        </p:nvSpPr>
        <p:spPr bwMode="auto">
          <a:xfrm flipV="1">
            <a:off x="5148263" y="2660650"/>
            <a:ext cx="2265362" cy="2689225"/>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9031" name="Line 7"/>
          <p:cNvSpPr>
            <a:spLocks noChangeShapeType="1"/>
          </p:cNvSpPr>
          <p:nvPr/>
        </p:nvSpPr>
        <p:spPr bwMode="auto">
          <a:xfrm flipV="1">
            <a:off x="5992813" y="5157788"/>
            <a:ext cx="614362" cy="422275"/>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2712320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a:xfrm>
            <a:off x="2344738" y="471488"/>
            <a:ext cx="4845050" cy="715962"/>
          </a:xfrm>
        </p:spPr>
        <p:txBody>
          <a:bodyPr/>
          <a:lstStyle/>
          <a:p>
            <a:r>
              <a:rPr lang="en-US" altLang="en-US" sz="3200" b="1" dirty="0"/>
              <a:t>Moving Bubbles</a:t>
            </a:r>
          </a:p>
        </p:txBody>
      </p:sp>
      <p:pic>
        <p:nvPicPr>
          <p:cNvPr id="770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0" y="1624013"/>
            <a:ext cx="6721475" cy="467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0055" name="Line 7"/>
          <p:cNvSpPr>
            <a:spLocks noChangeShapeType="1"/>
          </p:cNvSpPr>
          <p:nvPr/>
        </p:nvSpPr>
        <p:spPr bwMode="auto">
          <a:xfrm flipV="1">
            <a:off x="5570538" y="5003800"/>
            <a:ext cx="76200" cy="498475"/>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0056" name="Text Box 8"/>
          <p:cNvSpPr txBox="1">
            <a:spLocks noChangeArrowheads="1"/>
          </p:cNvSpPr>
          <p:nvPr/>
        </p:nvSpPr>
        <p:spPr bwMode="auto">
          <a:xfrm>
            <a:off x="3689350" y="5541963"/>
            <a:ext cx="207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solidFill>
                  <a:schemeClr val="bg1"/>
                </a:solidFill>
              </a:rPr>
              <a:t>Moving Bubble</a:t>
            </a:r>
          </a:p>
        </p:txBody>
      </p:sp>
    </p:spTree>
    <p:extLst>
      <p:ext uri="{BB962C8B-B14F-4D97-AF65-F5344CB8AC3E}">
        <p14:creationId xmlns:p14="http://schemas.microsoft.com/office/powerpoint/2010/main" val="4306044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a:xfrm>
            <a:off x="2190750" y="587375"/>
            <a:ext cx="4724400" cy="638175"/>
          </a:xfrm>
        </p:spPr>
        <p:txBody>
          <a:bodyPr/>
          <a:lstStyle/>
          <a:p>
            <a:r>
              <a:rPr lang="en-US" altLang="en-US" sz="3200" b="1" dirty="0"/>
              <a:t>Moving Bubbles</a:t>
            </a:r>
          </a:p>
        </p:txBody>
      </p:sp>
      <p:pic>
        <p:nvPicPr>
          <p:cNvPr id="77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513" y="1624013"/>
            <a:ext cx="6721475" cy="467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1076" name="Text Box 4"/>
          <p:cNvSpPr txBox="1">
            <a:spLocks noChangeArrowheads="1"/>
          </p:cNvSpPr>
          <p:nvPr/>
        </p:nvSpPr>
        <p:spPr bwMode="auto">
          <a:xfrm>
            <a:off x="3419475" y="5541963"/>
            <a:ext cx="2189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solidFill>
                  <a:schemeClr val="bg1"/>
                </a:solidFill>
              </a:rPr>
              <a:t>Moving Bubble</a:t>
            </a:r>
          </a:p>
        </p:txBody>
      </p:sp>
      <p:sp>
        <p:nvSpPr>
          <p:cNvPr id="771077" name="Line 5"/>
          <p:cNvSpPr>
            <a:spLocks noChangeShapeType="1"/>
          </p:cNvSpPr>
          <p:nvPr/>
        </p:nvSpPr>
        <p:spPr bwMode="auto">
          <a:xfrm flipH="1" flipV="1">
            <a:off x="4033838" y="5003800"/>
            <a:ext cx="346075" cy="422275"/>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96194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r>
              <a:rPr lang="en-US" altLang="en-US" sz="3200" b="1" dirty="0"/>
              <a:t>Bubble Movement (3D CFD)</a:t>
            </a:r>
          </a:p>
        </p:txBody>
      </p:sp>
      <p:pic>
        <p:nvPicPr>
          <p:cNvPr id="777219" name="Refined Mesh Bubble Moving in Poisseule Flow - CA = 90 deg.avi">
            <a:hlinkClick r:id="" action="ppaction://media"/>
          </p:cNvPr>
          <p:cNvPicPr>
            <a:picLocks noGrp="1" noRot="1" noChangeAspect="1" noChangeArrowheads="1"/>
          </p:cNvPicPr>
          <p:nvPr>
            <p:ph sz="half" idx="1"/>
            <a:videoFile r:link="rId1"/>
          </p:nvPr>
        </p:nvPicPr>
        <p:blipFill>
          <a:blip r:embed="rId5">
            <a:extLst>
              <a:ext uri="{28A0092B-C50C-407E-A947-70E740481C1C}">
                <a14:useLocalDpi xmlns:a14="http://schemas.microsoft.com/office/drawing/2010/main" val="0"/>
              </a:ext>
            </a:extLst>
          </a:blip>
          <a:srcRect/>
          <a:stretch>
            <a:fillRect/>
          </a:stretch>
        </p:blipFill>
        <p:spPr>
          <a:xfrm>
            <a:off x="0" y="2574925"/>
            <a:ext cx="4038600" cy="257492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77220" name="Refined Bubble CA=135 .avi">
            <a:hlinkClick r:id="" action="ppaction://media"/>
          </p:cNvPr>
          <p:cNvPicPr>
            <a:picLocks noGrp="1" noRot="1" noChangeAspect="1" noChangeArrowheads="1"/>
          </p:cNvPicPr>
          <p:nvPr>
            <p:ph sz="half" idx="2"/>
            <a:videoFile r:link="rId2"/>
          </p:nvPr>
        </p:nvPicPr>
        <p:blipFill>
          <a:blip r:embed="rId6">
            <a:extLst>
              <a:ext uri="{28A0092B-C50C-407E-A947-70E740481C1C}">
                <a14:useLocalDpi xmlns:a14="http://schemas.microsoft.com/office/drawing/2010/main" val="0"/>
              </a:ext>
            </a:extLst>
          </a:blip>
          <a:srcRect/>
          <a:stretch>
            <a:fillRect/>
          </a:stretch>
        </p:blipFill>
        <p:spPr>
          <a:xfrm>
            <a:off x="4418013" y="2292350"/>
            <a:ext cx="4268787" cy="2865438"/>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77221" name="Text Box 5"/>
          <p:cNvSpPr txBox="1">
            <a:spLocks noChangeArrowheads="1"/>
          </p:cNvSpPr>
          <p:nvPr/>
        </p:nvSpPr>
        <p:spPr bwMode="auto">
          <a:xfrm>
            <a:off x="687388" y="5443538"/>
            <a:ext cx="29622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1"/>
              <a:t>Contact Angle = 90 deg</a:t>
            </a:r>
          </a:p>
        </p:txBody>
      </p:sp>
      <p:sp>
        <p:nvSpPr>
          <p:cNvPr id="777222" name="Text Box 6"/>
          <p:cNvSpPr txBox="1">
            <a:spLocks noChangeArrowheads="1"/>
          </p:cNvSpPr>
          <p:nvPr/>
        </p:nvSpPr>
        <p:spPr bwMode="auto">
          <a:xfrm>
            <a:off x="5449888" y="5464175"/>
            <a:ext cx="2962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1"/>
              <a:t>Contact Angle = 135 deg</a:t>
            </a:r>
          </a:p>
        </p:txBody>
      </p:sp>
    </p:spTree>
    <p:extLst>
      <p:ext uri="{BB962C8B-B14F-4D97-AF65-F5344CB8AC3E}">
        <p14:creationId xmlns:p14="http://schemas.microsoft.com/office/powerpoint/2010/main" val="17721276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77219"/>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77219"/>
                                        </p:tgtEl>
                                      </p:cBhvr>
                                    </p:cmd>
                                  </p:childTnLst>
                                </p:cTn>
                              </p:par>
                            </p:childTnLst>
                          </p:cTn>
                        </p:par>
                      </p:childTnLst>
                    </p:cTn>
                  </p:par>
                </p:childTnLst>
              </p:cTn>
              <p:nextCondLst>
                <p:cond evt="onClick" delay="0">
                  <p:tgtEl>
                    <p:spTgt spid="777219"/>
                  </p:tgtEl>
                </p:cond>
              </p:nextCondLst>
            </p:seq>
            <p:video>
              <p:cMediaNode>
                <p:cTn id="7" fill="hold" display="0">
                  <p:stCondLst>
                    <p:cond delay="indefinite"/>
                  </p:stCondLst>
                  <p:endCondLst>
                    <p:cond evt="onNext" delay="0">
                      <p:tgtEl>
                        <p:sldTgt/>
                      </p:tgtEl>
                    </p:cond>
                    <p:cond evt="onPrev" delay="0">
                      <p:tgtEl>
                        <p:sldTgt/>
                      </p:tgtEl>
                    </p:cond>
                  </p:endCondLst>
                </p:cTn>
                <p:tgtEl>
                  <p:spTgt spid="777219"/>
                </p:tgtEl>
              </p:cMediaNode>
            </p:video>
            <p:seq concurrent="1" nextAc="seek">
              <p:cTn id="8" restart="whenNotActive" fill="hold" evtFilter="cancelBubble" nodeType="interactiveSeq">
                <p:stCondLst>
                  <p:cond evt="onClick" delay="0">
                    <p:tgtEl>
                      <p:spTgt spid="77722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77220"/>
                                        </p:tgtEl>
                                      </p:cBhvr>
                                    </p:cmd>
                                  </p:childTnLst>
                                </p:cTn>
                              </p:par>
                            </p:childTnLst>
                          </p:cTn>
                        </p:par>
                      </p:childTnLst>
                    </p:cTn>
                  </p:par>
                </p:childTnLst>
              </p:cTn>
              <p:nextCondLst>
                <p:cond evt="onClick" delay="0">
                  <p:tgtEl>
                    <p:spTgt spid="777220"/>
                  </p:tgtEl>
                </p:cond>
              </p:nextCondLst>
            </p:seq>
            <p:video>
              <p:cMediaNode>
                <p:cTn id="13" fill="hold" display="0">
                  <p:stCondLst>
                    <p:cond delay="indefinite"/>
                  </p:stCondLst>
                  <p:endCondLst>
                    <p:cond evt="onNext" delay="0">
                      <p:tgtEl>
                        <p:sldTgt/>
                      </p:tgtEl>
                    </p:cond>
                    <p:cond evt="onPrev" delay="0">
                      <p:tgtEl>
                        <p:sldTgt/>
                      </p:tgtEl>
                    </p:cond>
                  </p:endCondLst>
                </p:cTn>
                <p:tgtEl>
                  <p:spTgt spid="77722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8615" y="4441980"/>
            <a:ext cx="3381374" cy="2328254"/>
            <a:chOff x="-1" y="4363997"/>
            <a:chExt cx="3488784" cy="2402212"/>
          </a:xfrm>
        </p:grpSpPr>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439" y="5076404"/>
              <a:ext cx="1268733" cy="1463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5029" y="4973827"/>
              <a:ext cx="1943754" cy="1792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1" y="4363997"/>
              <a:ext cx="2516907" cy="539840"/>
            </a:xfrm>
            <a:prstGeom prst="rect">
              <a:avLst/>
            </a:prstGeom>
            <a:noFill/>
          </p:spPr>
          <p:txBody>
            <a:bodyPr wrap="square" rtlCol="0">
              <a:spAutoFit/>
            </a:bodyPr>
            <a:lstStyle/>
            <a:p>
              <a:pPr algn="ctr"/>
              <a:r>
                <a:rPr lang="en-US" sz="1400" b="1" dirty="0" err="1" smtClean="0">
                  <a:latin typeface="Arial" pitchFamily="34" charset="0"/>
                  <a:cs typeface="Arial" pitchFamily="34" charset="0"/>
                </a:rPr>
                <a:t>Plasmonic</a:t>
              </a:r>
              <a:r>
                <a:rPr lang="en-US" sz="1400" b="1" dirty="0" smtClean="0">
                  <a:latin typeface="Arial" pitchFamily="34" charset="0"/>
                  <a:cs typeface="Arial" pitchFamily="34" charset="0"/>
                </a:rPr>
                <a:t/>
              </a:r>
              <a:br>
                <a:rPr lang="en-US" sz="1400" b="1" dirty="0" smtClean="0">
                  <a:latin typeface="Arial" pitchFamily="34" charset="0"/>
                  <a:cs typeface="Arial" pitchFamily="34" charset="0"/>
                </a:rPr>
              </a:br>
              <a:r>
                <a:rPr lang="en-US" sz="1400" b="1" dirty="0" err="1" smtClean="0">
                  <a:latin typeface="Arial" pitchFamily="34" charset="0"/>
                  <a:cs typeface="Arial" pitchFamily="34" charset="0"/>
                </a:rPr>
                <a:t>Photothermal</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Phenomea</a:t>
              </a:r>
              <a:r>
                <a:rPr lang="en-US" sz="1400" b="1" dirty="0" smtClean="0">
                  <a:latin typeface="Arial" pitchFamily="34" charset="0"/>
                  <a:cs typeface="Arial" pitchFamily="34" charset="0"/>
                </a:rPr>
                <a:t> </a:t>
              </a:r>
              <a:endParaRPr lang="en-US" sz="1400" b="1" dirty="0">
                <a:latin typeface="Arial" pitchFamily="34" charset="0"/>
                <a:cs typeface="Arial" pitchFamily="34" charset="0"/>
              </a:endParaRPr>
            </a:p>
          </p:txBody>
        </p:sp>
      </p:grpSp>
      <p:sp>
        <p:nvSpPr>
          <p:cNvPr id="2" name="Title 1"/>
          <p:cNvSpPr>
            <a:spLocks noGrp="1"/>
          </p:cNvSpPr>
          <p:nvPr>
            <p:ph type="title"/>
          </p:nvPr>
        </p:nvSpPr>
        <p:spPr>
          <a:xfrm>
            <a:off x="541166" y="279790"/>
            <a:ext cx="8229600" cy="835760"/>
          </a:xfrm>
        </p:spPr>
        <p:txBody>
          <a:bodyPr>
            <a:normAutofit/>
          </a:bodyPr>
          <a:lstStyle/>
          <a:p>
            <a:r>
              <a:rPr lang="en-US" sz="3200" b="1" dirty="0" smtClean="0">
                <a:latin typeface="Arial" panose="020B0604020202020204" pitchFamily="34" charset="0"/>
                <a:cs typeface="Arial" panose="020B0604020202020204" pitchFamily="34" charset="0"/>
              </a:rPr>
              <a:t>Interdisciplinary Computational Research </a:t>
            </a:r>
            <a:endParaRPr lang="en-US" sz="3200" b="1" dirty="0">
              <a:latin typeface="Arial" panose="020B0604020202020204" pitchFamily="34" charset="0"/>
              <a:cs typeface="Arial" panose="020B0604020202020204" pitchFamily="34" charset="0"/>
            </a:endParaRPr>
          </a:p>
        </p:txBody>
      </p:sp>
      <p:grpSp>
        <p:nvGrpSpPr>
          <p:cNvPr id="11" name="Group 10"/>
          <p:cNvGrpSpPr/>
          <p:nvPr/>
        </p:nvGrpSpPr>
        <p:grpSpPr>
          <a:xfrm>
            <a:off x="1287394" y="1430305"/>
            <a:ext cx="6547075" cy="5107865"/>
            <a:chOff x="1404565" y="1431940"/>
            <a:chExt cx="6547075" cy="5107865"/>
          </a:xfrm>
        </p:grpSpPr>
        <p:sp>
          <p:nvSpPr>
            <p:cNvPr id="9" name="Oval 8"/>
            <p:cNvSpPr/>
            <p:nvPr/>
          </p:nvSpPr>
          <p:spPr>
            <a:xfrm>
              <a:off x="5419518" y="3467405"/>
              <a:ext cx="1610402" cy="1439602"/>
            </a:xfrm>
            <a:prstGeom prst="ellipse">
              <a:avLst/>
            </a:prstGeom>
            <a:solidFill>
              <a:schemeClr val="accent5">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Arial" panose="020B0604020202020204" pitchFamily="34" charset="0"/>
                  <a:cs typeface="Arial" panose="020B0604020202020204" pitchFamily="34" charset="0"/>
                </a:rPr>
                <a:t>Particle-  </a:t>
              </a:r>
              <a:br>
                <a:rPr lang="en-US" sz="1200" b="1" dirty="0" smtClean="0">
                  <a:solidFill>
                    <a:schemeClr val="tx1"/>
                  </a:solidFill>
                  <a:latin typeface="Arial" panose="020B0604020202020204" pitchFamily="34" charset="0"/>
                  <a:cs typeface="Arial" panose="020B0604020202020204" pitchFamily="34" charset="0"/>
                </a:rPr>
              </a:br>
              <a:r>
                <a:rPr lang="en-US" sz="1200" b="1" dirty="0" smtClean="0">
                  <a:solidFill>
                    <a:schemeClr val="tx1"/>
                  </a:solidFill>
                  <a:latin typeface="Arial" panose="020B0604020202020204" pitchFamily="34" charset="0"/>
                  <a:cs typeface="Arial" panose="020B0604020202020204" pitchFamily="34" charset="0"/>
                </a:rPr>
                <a:t>Fluid Interactions</a:t>
              </a:r>
              <a:endParaRPr lang="en-US" sz="1200" b="1" dirty="0">
                <a:solidFill>
                  <a:schemeClr val="tx1"/>
                </a:solidFill>
                <a:latin typeface="Arial" panose="020B0604020202020204" pitchFamily="34" charset="0"/>
                <a:cs typeface="Arial" panose="020B0604020202020204" pitchFamily="34" charset="0"/>
              </a:endParaRPr>
            </a:p>
          </p:txBody>
        </p:sp>
        <p:sp>
          <p:nvSpPr>
            <p:cNvPr id="10" name="Oval 9"/>
            <p:cNvSpPr/>
            <p:nvPr/>
          </p:nvSpPr>
          <p:spPr>
            <a:xfrm>
              <a:off x="2536535" y="3525598"/>
              <a:ext cx="1610402" cy="1439602"/>
            </a:xfrm>
            <a:prstGeom prst="ellipse">
              <a:avLst/>
            </a:prstGeom>
            <a:solidFill>
              <a:schemeClr val="accent6">
                <a:lumMod val="60000"/>
                <a:lumOff val="40000"/>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Arial" panose="020B0604020202020204" pitchFamily="34" charset="0"/>
                  <a:cs typeface="Arial" panose="020B0604020202020204" pitchFamily="34" charset="0"/>
                </a:rPr>
                <a:t>EM Nanoparticle</a:t>
              </a:r>
            </a:p>
            <a:p>
              <a:pPr algn="ctr"/>
              <a:r>
                <a:rPr lang="en-US" sz="1200" b="1" dirty="0" smtClean="0">
                  <a:solidFill>
                    <a:schemeClr val="tx1"/>
                  </a:solidFill>
                  <a:latin typeface="Arial" panose="020B0604020202020204" pitchFamily="34" charset="0"/>
                  <a:cs typeface="Arial" panose="020B0604020202020204" pitchFamily="34" charset="0"/>
                </a:rPr>
                <a:t>Properties</a:t>
              </a:r>
              <a:endParaRPr lang="en-US" sz="1200" b="1" dirty="0">
                <a:solidFill>
                  <a:schemeClr val="tx1"/>
                </a:solidFill>
                <a:latin typeface="Arial" panose="020B0604020202020204" pitchFamily="34" charset="0"/>
                <a:cs typeface="Arial" panose="020B0604020202020204" pitchFamily="34" charset="0"/>
              </a:endParaRPr>
            </a:p>
          </p:txBody>
        </p:sp>
        <p:sp>
          <p:nvSpPr>
            <p:cNvPr id="8" name="Oval 7"/>
            <p:cNvSpPr/>
            <p:nvPr/>
          </p:nvSpPr>
          <p:spPr>
            <a:xfrm>
              <a:off x="3883318" y="1854395"/>
              <a:ext cx="1610402" cy="1439602"/>
            </a:xfrm>
            <a:prstGeom prst="ellipse">
              <a:avLst/>
            </a:prstGeom>
            <a:solidFill>
              <a:schemeClr val="tx2">
                <a:lumMod val="60000"/>
                <a:lumOff val="40000"/>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Arial" panose="020B0604020202020204" pitchFamily="34" charset="0"/>
                  <a:cs typeface="Arial" panose="020B0604020202020204" pitchFamily="34" charset="0"/>
                </a:rPr>
                <a:t>EM Fluid Properties</a:t>
              </a:r>
              <a:endParaRPr lang="en-US" sz="1200" b="1" dirty="0">
                <a:solidFill>
                  <a:schemeClr val="tx1"/>
                </a:solidFill>
                <a:latin typeface="Arial" panose="020B0604020202020204" pitchFamily="34" charset="0"/>
                <a:cs typeface="Arial" panose="020B0604020202020204" pitchFamily="34" charset="0"/>
              </a:endParaRPr>
            </a:p>
          </p:txBody>
        </p:sp>
        <p:sp>
          <p:nvSpPr>
            <p:cNvPr id="5" name="Oval 4"/>
            <p:cNvSpPr/>
            <p:nvPr/>
          </p:nvSpPr>
          <p:spPr>
            <a:xfrm>
              <a:off x="1404565" y="1508750"/>
              <a:ext cx="2706575" cy="2419514"/>
            </a:xfrm>
            <a:prstGeom prst="ellipse">
              <a:avLst/>
            </a:prstGeom>
            <a:solidFill>
              <a:srgbClr val="FFFF00">
                <a:alpha val="7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rial" panose="020B0604020202020204" pitchFamily="34" charset="0"/>
                  <a:cs typeface="Arial" panose="020B0604020202020204" pitchFamily="34" charset="0"/>
                </a:rPr>
                <a:t>Computational</a:t>
              </a:r>
              <a:br>
                <a:rPr lang="en-US" sz="1600" b="1" dirty="0" smtClean="0">
                  <a:solidFill>
                    <a:schemeClr val="tx1"/>
                  </a:solidFill>
                  <a:latin typeface="Arial" panose="020B0604020202020204" pitchFamily="34" charset="0"/>
                  <a:cs typeface="Arial" panose="020B0604020202020204" pitchFamily="34" charset="0"/>
                </a:rPr>
              </a:br>
              <a:r>
                <a:rPr lang="en-US" sz="1600" b="1" dirty="0" smtClean="0">
                  <a:solidFill>
                    <a:schemeClr val="tx1"/>
                  </a:solidFill>
                  <a:latin typeface="Arial" panose="020B0604020202020204" pitchFamily="34" charset="0"/>
                  <a:cs typeface="Arial" panose="020B0604020202020204" pitchFamily="34" charset="0"/>
                </a:rPr>
                <a:t>Electromagnetics</a:t>
              </a:r>
            </a:p>
            <a:p>
              <a:pPr algn="ctr"/>
              <a:r>
                <a:rPr lang="en-US" sz="1600" b="1" dirty="0" smtClean="0">
                  <a:solidFill>
                    <a:schemeClr val="tx1"/>
                  </a:solidFill>
                  <a:latin typeface="Arial" panose="020B0604020202020204" pitchFamily="34" charset="0"/>
                  <a:cs typeface="Arial" panose="020B0604020202020204" pitchFamily="34" charset="0"/>
                </a:rPr>
                <a:t>&amp;</a:t>
              </a:r>
              <a:br>
                <a:rPr lang="en-US" sz="1600" b="1" dirty="0" smtClean="0">
                  <a:solidFill>
                    <a:schemeClr val="tx1"/>
                  </a:solidFill>
                  <a:latin typeface="Arial" panose="020B0604020202020204" pitchFamily="34" charset="0"/>
                  <a:cs typeface="Arial" panose="020B0604020202020204" pitchFamily="34" charset="0"/>
                </a:rPr>
              </a:br>
              <a:r>
                <a:rPr lang="en-US" sz="1600" b="1" dirty="0" smtClean="0">
                  <a:solidFill>
                    <a:schemeClr val="tx1"/>
                  </a:solidFill>
                  <a:latin typeface="Arial" panose="020B0604020202020204" pitchFamily="34" charset="0"/>
                  <a:cs typeface="Arial" panose="020B0604020202020204" pitchFamily="34" charset="0"/>
                </a:rPr>
                <a:t>Photonics</a:t>
              </a:r>
              <a:endParaRPr lang="en-US" sz="1600" b="1" dirty="0">
                <a:solidFill>
                  <a:schemeClr val="tx1"/>
                </a:solidFill>
                <a:latin typeface="Arial" panose="020B0604020202020204" pitchFamily="34" charset="0"/>
                <a:cs typeface="Arial" panose="020B0604020202020204" pitchFamily="34" charset="0"/>
              </a:endParaRPr>
            </a:p>
          </p:txBody>
        </p:sp>
        <p:sp>
          <p:nvSpPr>
            <p:cNvPr id="6" name="Oval 5"/>
            <p:cNvSpPr/>
            <p:nvPr/>
          </p:nvSpPr>
          <p:spPr>
            <a:xfrm>
              <a:off x="5245065" y="1431940"/>
              <a:ext cx="2706575" cy="2419514"/>
            </a:xfrm>
            <a:prstGeom prst="ellipse">
              <a:avLst/>
            </a:prstGeom>
            <a:solidFill>
              <a:schemeClr val="accent1">
                <a:lumMod val="75000"/>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latin typeface="Arial" panose="020B0604020202020204" pitchFamily="34" charset="0"/>
                  <a:cs typeface="Arial" panose="020B0604020202020204" pitchFamily="34" charset="0"/>
                </a:rPr>
                <a:t>Computational</a:t>
              </a:r>
              <a:br>
                <a:rPr lang="en-US" sz="1600" b="1" dirty="0" smtClean="0">
                  <a:solidFill>
                    <a:schemeClr val="tx1"/>
                  </a:solidFill>
                  <a:latin typeface="Arial" panose="020B0604020202020204" pitchFamily="34" charset="0"/>
                  <a:cs typeface="Arial" panose="020B0604020202020204" pitchFamily="34" charset="0"/>
                </a:rPr>
              </a:br>
              <a:r>
                <a:rPr lang="en-US" sz="1600" b="1" dirty="0" smtClean="0">
                  <a:solidFill>
                    <a:schemeClr val="tx1"/>
                  </a:solidFill>
                  <a:latin typeface="Arial" panose="020B0604020202020204" pitchFamily="34" charset="0"/>
                  <a:cs typeface="Arial" panose="020B0604020202020204" pitchFamily="34" charset="0"/>
                </a:rPr>
                <a:t>Fluid Dynamics</a:t>
              </a:r>
              <a:br>
                <a:rPr lang="en-US" sz="1600" b="1" dirty="0" smtClean="0">
                  <a:solidFill>
                    <a:schemeClr val="tx1"/>
                  </a:solidFill>
                  <a:latin typeface="Arial" panose="020B0604020202020204" pitchFamily="34" charset="0"/>
                  <a:cs typeface="Arial" panose="020B0604020202020204" pitchFamily="34" charset="0"/>
                </a:rPr>
              </a:br>
              <a:r>
                <a:rPr lang="en-US" sz="1600" b="1" dirty="0" smtClean="0">
                  <a:solidFill>
                    <a:schemeClr val="tx1"/>
                  </a:solidFill>
                  <a:latin typeface="Arial" panose="020B0604020202020204" pitchFamily="34" charset="0"/>
                  <a:cs typeface="Arial" panose="020B0604020202020204" pitchFamily="34" charset="0"/>
                </a:rPr>
                <a:t>&amp;</a:t>
              </a:r>
              <a:br>
                <a:rPr lang="en-US" sz="1600" b="1" dirty="0" smtClean="0">
                  <a:solidFill>
                    <a:schemeClr val="tx1"/>
                  </a:solidFill>
                  <a:latin typeface="Arial" panose="020B0604020202020204" pitchFamily="34" charset="0"/>
                  <a:cs typeface="Arial" panose="020B0604020202020204" pitchFamily="34" charset="0"/>
                </a:rPr>
              </a:br>
              <a:r>
                <a:rPr lang="en-US" sz="1600" b="1" dirty="0" smtClean="0">
                  <a:solidFill>
                    <a:schemeClr val="tx1"/>
                  </a:solidFill>
                  <a:latin typeface="Arial" panose="020B0604020202020204" pitchFamily="34" charset="0"/>
                  <a:cs typeface="Arial" panose="020B0604020202020204" pitchFamily="34" charset="0"/>
                </a:rPr>
                <a:t>Microfluidics</a:t>
              </a:r>
              <a:endParaRPr lang="en-US" sz="1600" b="1" dirty="0">
                <a:solidFill>
                  <a:schemeClr val="tx1"/>
                </a:solidFill>
                <a:latin typeface="Arial" panose="020B0604020202020204" pitchFamily="34" charset="0"/>
                <a:cs typeface="Arial" panose="020B0604020202020204" pitchFamily="34" charset="0"/>
              </a:endParaRPr>
            </a:p>
          </p:txBody>
        </p:sp>
        <p:sp>
          <p:nvSpPr>
            <p:cNvPr id="7" name="Oval 6"/>
            <p:cNvSpPr/>
            <p:nvPr/>
          </p:nvSpPr>
          <p:spPr>
            <a:xfrm>
              <a:off x="3419850" y="4120291"/>
              <a:ext cx="2706575" cy="2419514"/>
            </a:xfrm>
            <a:prstGeom prst="ellipse">
              <a:avLst/>
            </a:prstGeom>
            <a:solidFill>
              <a:schemeClr val="accent6">
                <a:lumMod val="50000"/>
                <a:alpha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solidFill>
                  <a:latin typeface="Arial" panose="020B0604020202020204" pitchFamily="34" charset="0"/>
                  <a:cs typeface="Arial" panose="020B0604020202020204" pitchFamily="34" charset="0"/>
                </a:rPr>
                <a:t>Nanofluids</a:t>
              </a:r>
              <a:r>
                <a:rPr lang="en-US" sz="1600" b="1" dirty="0" smtClean="0">
                  <a:solidFill>
                    <a:schemeClr val="tx1"/>
                  </a:solidFill>
                  <a:latin typeface="Arial" panose="020B0604020202020204" pitchFamily="34" charset="0"/>
                  <a:cs typeface="Arial" panose="020B0604020202020204" pitchFamily="34" charset="0"/>
                </a:rPr>
                <a:t> </a:t>
              </a:r>
              <a:br>
                <a:rPr lang="en-US" sz="1600" b="1" dirty="0" smtClean="0">
                  <a:solidFill>
                    <a:schemeClr val="tx1"/>
                  </a:solidFill>
                  <a:latin typeface="Arial" panose="020B0604020202020204" pitchFamily="34" charset="0"/>
                  <a:cs typeface="Arial" panose="020B0604020202020204" pitchFamily="34" charset="0"/>
                </a:rPr>
              </a:br>
              <a:endParaRPr lang="en-US" sz="1600" b="1" dirty="0" smtClean="0">
                <a:solidFill>
                  <a:schemeClr val="tx1"/>
                </a:solidFill>
                <a:latin typeface="Arial" panose="020B0604020202020204" pitchFamily="34" charset="0"/>
                <a:cs typeface="Arial" panose="020B0604020202020204" pitchFamily="34" charset="0"/>
              </a:endParaRPr>
            </a:p>
            <a:p>
              <a:pPr algn="ctr"/>
              <a:r>
                <a:rPr lang="en-US" b="1" dirty="0" smtClean="0">
                  <a:solidFill>
                    <a:schemeClr val="tx1"/>
                  </a:solidFill>
                  <a:latin typeface="Arial" panose="020B0604020202020204" pitchFamily="34" charset="0"/>
                  <a:cs typeface="Arial" panose="020B0604020202020204" pitchFamily="34" charset="0"/>
                </a:rPr>
                <a:t>Mass Transport</a:t>
              </a:r>
              <a:r>
                <a:rPr lang="en-US" sz="1600" b="1" dirty="0" smtClean="0">
                  <a:solidFill>
                    <a:schemeClr val="tx1"/>
                  </a:solidFill>
                  <a:latin typeface="Arial" panose="020B0604020202020204" pitchFamily="34" charset="0"/>
                  <a:cs typeface="Arial" panose="020B0604020202020204" pitchFamily="34" charset="0"/>
                </a:rPr>
                <a:t/>
              </a:r>
              <a:br>
                <a:rPr lang="en-US" sz="1600" b="1" dirty="0" smtClean="0">
                  <a:solidFill>
                    <a:schemeClr val="tx1"/>
                  </a:solidFill>
                  <a:latin typeface="Arial" panose="020B0604020202020204" pitchFamily="34" charset="0"/>
                  <a:cs typeface="Arial" panose="020B0604020202020204" pitchFamily="34" charset="0"/>
                </a:rPr>
              </a:br>
              <a:r>
                <a:rPr lang="en-US" b="1" dirty="0" smtClean="0">
                  <a:solidFill>
                    <a:schemeClr val="tx1"/>
                  </a:solidFill>
                  <a:latin typeface="Arial" panose="020B0604020202020204" pitchFamily="34" charset="0"/>
                  <a:cs typeface="Arial" panose="020B0604020202020204" pitchFamily="34" charset="0"/>
                </a:rPr>
                <a:t>&amp; Self-Assembly</a:t>
              </a:r>
              <a:endParaRPr lang="en-US" b="1" dirty="0">
                <a:solidFill>
                  <a:schemeClr val="tx1"/>
                </a:solidFill>
                <a:latin typeface="Arial" panose="020B0604020202020204" pitchFamily="34" charset="0"/>
                <a:cs typeface="Arial" panose="020B0604020202020204" pitchFamily="34" charset="0"/>
              </a:endParaRPr>
            </a:p>
          </p:txBody>
        </p:sp>
      </p:grpSp>
      <p:pic>
        <p:nvPicPr>
          <p:cNvPr id="12" name="Picture 2"/>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8075" y="4994264"/>
            <a:ext cx="3008758" cy="169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6918138" y="4402259"/>
            <a:ext cx="1837953" cy="523220"/>
          </a:xfrm>
          <a:prstGeom prst="rect">
            <a:avLst/>
          </a:prstGeom>
          <a:noFill/>
        </p:spPr>
        <p:txBody>
          <a:bodyPr wrap="square" rtlCol="0">
            <a:spAutoFit/>
          </a:bodyPr>
          <a:lstStyle/>
          <a:p>
            <a:pPr algn="ctr"/>
            <a:r>
              <a:rPr lang="en-US" sz="1400" b="1" dirty="0" err="1" smtClean="0">
                <a:latin typeface="Arial" panose="020B0604020202020204" pitchFamily="34" charset="0"/>
                <a:cs typeface="Arial" panose="020B0604020202020204" pitchFamily="34" charset="0"/>
              </a:rPr>
              <a:t>Nanomagetics</a:t>
            </a:r>
            <a:r>
              <a:rPr lang="en-US" sz="1400" b="1" dirty="0" smtClean="0">
                <a:latin typeface="Arial" panose="020B0604020202020204" pitchFamily="34" charset="0"/>
                <a:cs typeface="Arial" panose="020B0604020202020204" pitchFamily="34" charset="0"/>
              </a:rPr>
              <a:t/>
            </a:r>
            <a:br>
              <a:rPr lang="en-US" sz="1400" b="1" dirty="0" smtClean="0">
                <a:latin typeface="Arial" panose="020B0604020202020204" pitchFamily="34" charset="0"/>
                <a:cs typeface="Arial" panose="020B0604020202020204" pitchFamily="34" charset="0"/>
              </a:rPr>
            </a:br>
            <a:r>
              <a:rPr lang="en-US" sz="1400" b="1" dirty="0" smtClean="0">
                <a:latin typeface="Arial" panose="020B0604020202020204" pitchFamily="34" charset="0"/>
                <a:cs typeface="Arial" panose="020B0604020202020204" pitchFamily="34" charset="0"/>
              </a:rPr>
              <a:t> Self-assembly</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4163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a:xfrm>
            <a:off x="347663" y="357188"/>
            <a:ext cx="8372475" cy="381000"/>
          </a:xfrm>
          <a:ln/>
        </p:spPr>
        <p:txBody>
          <a:bodyPr/>
          <a:lstStyle/>
          <a:p>
            <a:r>
              <a:rPr lang="en-US" altLang="en-US" sz="3200" b="1"/>
              <a:t>Kodak Stream Technology</a:t>
            </a:r>
            <a:endParaRPr lang="en-US" altLang="en-US" sz="3200" b="1" i="1"/>
          </a:p>
        </p:txBody>
      </p:sp>
      <p:pic>
        <p:nvPicPr>
          <p:cNvPr id="547843" name="Picture 3" descr="drupa20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1300" y="1536700"/>
            <a:ext cx="2163763" cy="2381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47844" name="Text Box 4"/>
          <p:cNvSpPr txBox="1">
            <a:spLocks noChangeArrowheads="1"/>
          </p:cNvSpPr>
          <p:nvPr/>
        </p:nvSpPr>
        <p:spPr bwMode="auto">
          <a:xfrm>
            <a:off x="6942138" y="1095375"/>
            <a:ext cx="15192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buClr>
                <a:schemeClr val="bg2"/>
              </a:buClr>
              <a:buFont typeface="Wingdings" pitchFamily="2" charset="2"/>
              <a:buNone/>
            </a:pPr>
            <a:r>
              <a:rPr lang="en-US" altLang="en-US" sz="1600" b="1"/>
              <a:t>Image Quality</a:t>
            </a:r>
          </a:p>
        </p:txBody>
      </p:sp>
      <p:pic>
        <p:nvPicPr>
          <p:cNvPr id="547845" name="Picture 5" descr="Prosper S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650" y="1431925"/>
            <a:ext cx="1936750" cy="2957513"/>
          </a:xfrm>
          <a:prstGeom prst="rect">
            <a:avLst/>
          </a:prstGeom>
          <a:noFill/>
          <a:extLst>
            <a:ext uri="{909E8E84-426E-40DD-AFC4-6F175D3DCCD1}">
              <a14:hiddenFill xmlns:a14="http://schemas.microsoft.com/office/drawing/2010/main">
                <a:solidFill>
                  <a:srgbClr val="FFFFFF"/>
                </a:solidFill>
              </a14:hiddenFill>
            </a:ext>
          </a:extLst>
        </p:spPr>
      </p:pic>
      <p:sp>
        <p:nvSpPr>
          <p:cNvPr id="547846" name="Text Box 6"/>
          <p:cNvSpPr txBox="1">
            <a:spLocks noChangeArrowheads="1"/>
          </p:cNvSpPr>
          <p:nvPr/>
        </p:nvSpPr>
        <p:spPr bwMode="auto">
          <a:xfrm>
            <a:off x="388938" y="1027113"/>
            <a:ext cx="23780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800" b="1"/>
              <a:t>Commercial Printer</a:t>
            </a:r>
          </a:p>
        </p:txBody>
      </p:sp>
      <p:grpSp>
        <p:nvGrpSpPr>
          <p:cNvPr id="547889" name="Group 49"/>
          <p:cNvGrpSpPr>
            <a:grpSpLocks/>
          </p:cNvGrpSpPr>
          <p:nvPr/>
        </p:nvGrpSpPr>
        <p:grpSpPr bwMode="auto">
          <a:xfrm>
            <a:off x="1352550" y="5132388"/>
            <a:ext cx="1662113" cy="1084262"/>
            <a:chOff x="412" y="3418"/>
            <a:chExt cx="1047" cy="683"/>
          </a:xfrm>
        </p:grpSpPr>
        <p:pic>
          <p:nvPicPr>
            <p:cNvPr id="547852"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 y="3418"/>
              <a:ext cx="1047" cy="683"/>
            </a:xfrm>
            <a:prstGeom prst="rect">
              <a:avLst/>
            </a:prstGeom>
            <a:noFill/>
            <a:extLst>
              <a:ext uri="{909E8E84-426E-40DD-AFC4-6F175D3DCCD1}">
                <a14:hiddenFill xmlns:a14="http://schemas.microsoft.com/office/drawing/2010/main">
                  <a:solidFill>
                    <a:srgbClr val="FFFFFF"/>
                  </a:solidFill>
                </a14:hiddenFill>
              </a:ext>
            </a:extLst>
          </p:spPr>
        </p:pic>
        <p:sp>
          <p:nvSpPr>
            <p:cNvPr id="547853" name="Text Box 13"/>
            <p:cNvSpPr txBox="1">
              <a:spLocks noChangeArrowheads="1"/>
            </p:cNvSpPr>
            <p:nvPr/>
          </p:nvSpPr>
          <p:spPr bwMode="auto">
            <a:xfrm>
              <a:off x="427" y="3657"/>
              <a:ext cx="101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Micro Nozzle Array</a:t>
              </a:r>
            </a:p>
          </p:txBody>
        </p:sp>
      </p:grpSp>
      <p:grpSp>
        <p:nvGrpSpPr>
          <p:cNvPr id="547904" name="Group 64"/>
          <p:cNvGrpSpPr>
            <a:grpSpLocks/>
          </p:cNvGrpSpPr>
          <p:nvPr/>
        </p:nvGrpSpPr>
        <p:grpSpPr bwMode="auto">
          <a:xfrm>
            <a:off x="3074988" y="2838450"/>
            <a:ext cx="4573587" cy="2719388"/>
            <a:chOff x="1937" y="1788"/>
            <a:chExt cx="2881" cy="1713"/>
          </a:xfrm>
        </p:grpSpPr>
        <p:sp>
          <p:nvSpPr>
            <p:cNvPr id="547847" name="Rectangle 7"/>
            <p:cNvSpPr>
              <a:spLocks noChangeArrowheads="1"/>
            </p:cNvSpPr>
            <p:nvPr/>
          </p:nvSpPr>
          <p:spPr bwMode="auto">
            <a:xfrm>
              <a:off x="2220" y="2889"/>
              <a:ext cx="508" cy="146"/>
            </a:xfrm>
            <a:prstGeom prst="rec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48" name="Rectangle 8"/>
            <p:cNvSpPr>
              <a:spLocks noChangeArrowheads="1"/>
            </p:cNvSpPr>
            <p:nvPr/>
          </p:nvSpPr>
          <p:spPr bwMode="auto">
            <a:xfrm>
              <a:off x="2220" y="2599"/>
              <a:ext cx="508" cy="146"/>
            </a:xfrm>
            <a:prstGeom prst="rect">
              <a:avLst/>
            </a:prstGeom>
            <a:solidFill>
              <a:srgbClr val="FF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49" name="Rectangle 9"/>
            <p:cNvSpPr>
              <a:spLocks noChangeArrowheads="1"/>
            </p:cNvSpPr>
            <p:nvPr/>
          </p:nvSpPr>
          <p:spPr bwMode="auto">
            <a:xfrm>
              <a:off x="2220" y="2332"/>
              <a:ext cx="508" cy="146"/>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50" name="Rectangle 10"/>
            <p:cNvSpPr>
              <a:spLocks noChangeArrowheads="1"/>
            </p:cNvSpPr>
            <p:nvPr/>
          </p:nvSpPr>
          <p:spPr bwMode="auto">
            <a:xfrm>
              <a:off x="2220" y="2062"/>
              <a:ext cx="508" cy="14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47861" name="Group 21"/>
            <p:cNvGrpSpPr>
              <a:grpSpLocks/>
            </p:cNvGrpSpPr>
            <p:nvPr/>
          </p:nvGrpSpPr>
          <p:grpSpPr bwMode="auto">
            <a:xfrm>
              <a:off x="2824" y="2925"/>
              <a:ext cx="547" cy="71"/>
              <a:chOff x="2904" y="3379"/>
              <a:chExt cx="398" cy="73"/>
            </a:xfrm>
          </p:grpSpPr>
          <p:grpSp>
            <p:nvGrpSpPr>
              <p:cNvPr id="547857" name="Group 17"/>
              <p:cNvGrpSpPr>
                <a:grpSpLocks/>
              </p:cNvGrpSpPr>
              <p:nvPr/>
            </p:nvGrpSpPr>
            <p:grpSpPr bwMode="auto">
              <a:xfrm>
                <a:off x="2904" y="3380"/>
                <a:ext cx="170" cy="72"/>
                <a:chOff x="2904" y="3370"/>
                <a:chExt cx="170" cy="72"/>
              </a:xfrm>
            </p:grpSpPr>
            <p:sp>
              <p:nvSpPr>
                <p:cNvPr id="547855" name="Oval 15"/>
                <p:cNvSpPr>
                  <a:spLocks noChangeArrowheads="1"/>
                </p:cNvSpPr>
                <p:nvPr/>
              </p:nvSpPr>
              <p:spPr bwMode="auto">
                <a:xfrm>
                  <a:off x="2904" y="3370"/>
                  <a:ext cx="49" cy="72"/>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56" name="Oval 16"/>
                <p:cNvSpPr>
                  <a:spLocks noChangeArrowheads="1"/>
                </p:cNvSpPr>
                <p:nvPr/>
              </p:nvSpPr>
              <p:spPr bwMode="auto">
                <a:xfrm>
                  <a:off x="3025" y="3370"/>
                  <a:ext cx="49" cy="72"/>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47858" name="Group 18"/>
              <p:cNvGrpSpPr>
                <a:grpSpLocks/>
              </p:cNvGrpSpPr>
              <p:nvPr/>
            </p:nvGrpSpPr>
            <p:grpSpPr bwMode="auto">
              <a:xfrm>
                <a:off x="3132" y="3379"/>
                <a:ext cx="170" cy="72"/>
                <a:chOff x="2904" y="3370"/>
                <a:chExt cx="170" cy="72"/>
              </a:xfrm>
            </p:grpSpPr>
            <p:sp>
              <p:nvSpPr>
                <p:cNvPr id="547859" name="Oval 19"/>
                <p:cNvSpPr>
                  <a:spLocks noChangeArrowheads="1"/>
                </p:cNvSpPr>
                <p:nvPr/>
              </p:nvSpPr>
              <p:spPr bwMode="auto">
                <a:xfrm>
                  <a:off x="2904" y="3370"/>
                  <a:ext cx="49" cy="72"/>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60" name="Oval 20"/>
                <p:cNvSpPr>
                  <a:spLocks noChangeArrowheads="1"/>
                </p:cNvSpPr>
                <p:nvPr/>
              </p:nvSpPr>
              <p:spPr bwMode="auto">
                <a:xfrm>
                  <a:off x="3025" y="3370"/>
                  <a:ext cx="49" cy="72"/>
                </a:xfrm>
                <a:prstGeom prst="ellipse">
                  <a:avLst/>
                </a:prstGeom>
                <a:solidFill>
                  <a:srgbClr val="00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547862" name="Group 22"/>
            <p:cNvGrpSpPr>
              <a:grpSpLocks/>
            </p:cNvGrpSpPr>
            <p:nvPr/>
          </p:nvGrpSpPr>
          <p:grpSpPr bwMode="auto">
            <a:xfrm>
              <a:off x="2824" y="2646"/>
              <a:ext cx="547" cy="72"/>
              <a:chOff x="2904" y="3379"/>
              <a:chExt cx="398" cy="73"/>
            </a:xfrm>
          </p:grpSpPr>
          <p:grpSp>
            <p:nvGrpSpPr>
              <p:cNvPr id="547863" name="Group 23"/>
              <p:cNvGrpSpPr>
                <a:grpSpLocks/>
              </p:cNvGrpSpPr>
              <p:nvPr/>
            </p:nvGrpSpPr>
            <p:grpSpPr bwMode="auto">
              <a:xfrm>
                <a:off x="2904" y="3380"/>
                <a:ext cx="170" cy="72"/>
                <a:chOff x="2904" y="3370"/>
                <a:chExt cx="170" cy="72"/>
              </a:xfrm>
            </p:grpSpPr>
            <p:sp>
              <p:nvSpPr>
                <p:cNvPr id="547864" name="Oval 24"/>
                <p:cNvSpPr>
                  <a:spLocks noChangeArrowheads="1"/>
                </p:cNvSpPr>
                <p:nvPr/>
              </p:nvSpPr>
              <p:spPr bwMode="auto">
                <a:xfrm>
                  <a:off x="2904" y="3370"/>
                  <a:ext cx="49" cy="72"/>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65" name="Oval 25"/>
                <p:cNvSpPr>
                  <a:spLocks noChangeArrowheads="1"/>
                </p:cNvSpPr>
                <p:nvPr/>
              </p:nvSpPr>
              <p:spPr bwMode="auto">
                <a:xfrm>
                  <a:off x="3025" y="3370"/>
                  <a:ext cx="49" cy="72"/>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47866" name="Group 26"/>
              <p:cNvGrpSpPr>
                <a:grpSpLocks/>
              </p:cNvGrpSpPr>
              <p:nvPr/>
            </p:nvGrpSpPr>
            <p:grpSpPr bwMode="auto">
              <a:xfrm>
                <a:off x="3132" y="3379"/>
                <a:ext cx="170" cy="72"/>
                <a:chOff x="2904" y="3370"/>
                <a:chExt cx="170" cy="72"/>
              </a:xfrm>
            </p:grpSpPr>
            <p:sp>
              <p:nvSpPr>
                <p:cNvPr id="547867" name="Oval 27"/>
                <p:cNvSpPr>
                  <a:spLocks noChangeArrowheads="1"/>
                </p:cNvSpPr>
                <p:nvPr/>
              </p:nvSpPr>
              <p:spPr bwMode="auto">
                <a:xfrm>
                  <a:off x="2904" y="3370"/>
                  <a:ext cx="49" cy="72"/>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68" name="Oval 28"/>
                <p:cNvSpPr>
                  <a:spLocks noChangeArrowheads="1"/>
                </p:cNvSpPr>
                <p:nvPr/>
              </p:nvSpPr>
              <p:spPr bwMode="auto">
                <a:xfrm>
                  <a:off x="3025" y="3370"/>
                  <a:ext cx="49" cy="72"/>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547869" name="Group 29"/>
            <p:cNvGrpSpPr>
              <a:grpSpLocks/>
            </p:cNvGrpSpPr>
            <p:nvPr/>
          </p:nvGrpSpPr>
          <p:grpSpPr bwMode="auto">
            <a:xfrm>
              <a:off x="2824" y="2375"/>
              <a:ext cx="547" cy="72"/>
              <a:chOff x="2904" y="3379"/>
              <a:chExt cx="398" cy="73"/>
            </a:xfrm>
          </p:grpSpPr>
          <p:grpSp>
            <p:nvGrpSpPr>
              <p:cNvPr id="547870" name="Group 30"/>
              <p:cNvGrpSpPr>
                <a:grpSpLocks/>
              </p:cNvGrpSpPr>
              <p:nvPr/>
            </p:nvGrpSpPr>
            <p:grpSpPr bwMode="auto">
              <a:xfrm>
                <a:off x="2904" y="3380"/>
                <a:ext cx="170" cy="72"/>
                <a:chOff x="2904" y="3370"/>
                <a:chExt cx="170" cy="72"/>
              </a:xfrm>
            </p:grpSpPr>
            <p:sp>
              <p:nvSpPr>
                <p:cNvPr id="547871" name="Oval 31"/>
                <p:cNvSpPr>
                  <a:spLocks noChangeArrowheads="1"/>
                </p:cNvSpPr>
                <p:nvPr/>
              </p:nvSpPr>
              <p:spPr bwMode="auto">
                <a:xfrm>
                  <a:off x="2904" y="3370"/>
                  <a:ext cx="49" cy="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72" name="Oval 32"/>
                <p:cNvSpPr>
                  <a:spLocks noChangeArrowheads="1"/>
                </p:cNvSpPr>
                <p:nvPr/>
              </p:nvSpPr>
              <p:spPr bwMode="auto">
                <a:xfrm>
                  <a:off x="3025" y="3370"/>
                  <a:ext cx="49" cy="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47873" name="Group 33"/>
              <p:cNvGrpSpPr>
                <a:grpSpLocks/>
              </p:cNvGrpSpPr>
              <p:nvPr/>
            </p:nvGrpSpPr>
            <p:grpSpPr bwMode="auto">
              <a:xfrm>
                <a:off x="3132" y="3379"/>
                <a:ext cx="170" cy="72"/>
                <a:chOff x="2904" y="3370"/>
                <a:chExt cx="170" cy="72"/>
              </a:xfrm>
            </p:grpSpPr>
            <p:sp>
              <p:nvSpPr>
                <p:cNvPr id="547874" name="Oval 34"/>
                <p:cNvSpPr>
                  <a:spLocks noChangeArrowheads="1"/>
                </p:cNvSpPr>
                <p:nvPr/>
              </p:nvSpPr>
              <p:spPr bwMode="auto">
                <a:xfrm>
                  <a:off x="2904" y="3370"/>
                  <a:ext cx="49" cy="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75" name="Oval 35"/>
                <p:cNvSpPr>
                  <a:spLocks noChangeArrowheads="1"/>
                </p:cNvSpPr>
                <p:nvPr/>
              </p:nvSpPr>
              <p:spPr bwMode="auto">
                <a:xfrm>
                  <a:off x="3025" y="3370"/>
                  <a:ext cx="49" cy="7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547876" name="Group 36"/>
            <p:cNvGrpSpPr>
              <a:grpSpLocks/>
            </p:cNvGrpSpPr>
            <p:nvPr/>
          </p:nvGrpSpPr>
          <p:grpSpPr bwMode="auto">
            <a:xfrm>
              <a:off x="2824" y="2107"/>
              <a:ext cx="547" cy="72"/>
              <a:chOff x="2904" y="3379"/>
              <a:chExt cx="398" cy="73"/>
            </a:xfrm>
          </p:grpSpPr>
          <p:grpSp>
            <p:nvGrpSpPr>
              <p:cNvPr id="547877" name="Group 37"/>
              <p:cNvGrpSpPr>
                <a:grpSpLocks/>
              </p:cNvGrpSpPr>
              <p:nvPr/>
            </p:nvGrpSpPr>
            <p:grpSpPr bwMode="auto">
              <a:xfrm>
                <a:off x="2904" y="3380"/>
                <a:ext cx="170" cy="72"/>
                <a:chOff x="2904" y="3370"/>
                <a:chExt cx="170" cy="72"/>
              </a:xfrm>
            </p:grpSpPr>
            <p:sp>
              <p:nvSpPr>
                <p:cNvPr id="547878" name="Oval 38"/>
                <p:cNvSpPr>
                  <a:spLocks noChangeArrowheads="1"/>
                </p:cNvSpPr>
                <p:nvPr/>
              </p:nvSpPr>
              <p:spPr bwMode="auto">
                <a:xfrm>
                  <a:off x="2904" y="3370"/>
                  <a:ext cx="49" cy="7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79" name="Oval 39"/>
                <p:cNvSpPr>
                  <a:spLocks noChangeArrowheads="1"/>
                </p:cNvSpPr>
                <p:nvPr/>
              </p:nvSpPr>
              <p:spPr bwMode="auto">
                <a:xfrm>
                  <a:off x="3025" y="3370"/>
                  <a:ext cx="49" cy="7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47880" name="Group 40"/>
              <p:cNvGrpSpPr>
                <a:grpSpLocks/>
              </p:cNvGrpSpPr>
              <p:nvPr/>
            </p:nvGrpSpPr>
            <p:grpSpPr bwMode="auto">
              <a:xfrm>
                <a:off x="3132" y="3379"/>
                <a:ext cx="170" cy="72"/>
                <a:chOff x="2904" y="3370"/>
                <a:chExt cx="170" cy="72"/>
              </a:xfrm>
            </p:grpSpPr>
            <p:sp>
              <p:nvSpPr>
                <p:cNvPr id="547881" name="Oval 41"/>
                <p:cNvSpPr>
                  <a:spLocks noChangeArrowheads="1"/>
                </p:cNvSpPr>
                <p:nvPr/>
              </p:nvSpPr>
              <p:spPr bwMode="auto">
                <a:xfrm>
                  <a:off x="2904" y="3370"/>
                  <a:ext cx="49" cy="7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82" name="Oval 42"/>
                <p:cNvSpPr>
                  <a:spLocks noChangeArrowheads="1"/>
                </p:cNvSpPr>
                <p:nvPr/>
              </p:nvSpPr>
              <p:spPr bwMode="auto">
                <a:xfrm>
                  <a:off x="3025" y="3370"/>
                  <a:ext cx="49" cy="7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547885" name="Text Box 45"/>
            <p:cNvSpPr txBox="1">
              <a:spLocks noChangeArrowheads="1"/>
            </p:cNvSpPr>
            <p:nvPr/>
          </p:nvSpPr>
          <p:spPr bwMode="auto">
            <a:xfrm>
              <a:off x="2088" y="1852"/>
              <a:ext cx="6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Printer</a:t>
              </a:r>
            </a:p>
          </p:txBody>
        </p:sp>
        <p:sp>
          <p:nvSpPr>
            <p:cNvPr id="547887" name="Rectangle 47"/>
            <p:cNvSpPr>
              <a:spLocks noChangeArrowheads="1"/>
            </p:cNvSpPr>
            <p:nvPr/>
          </p:nvSpPr>
          <p:spPr bwMode="auto">
            <a:xfrm>
              <a:off x="2041" y="1852"/>
              <a:ext cx="736" cy="1381"/>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90" name="Line 50"/>
            <p:cNvSpPr>
              <a:spLocks noChangeShapeType="1"/>
            </p:cNvSpPr>
            <p:nvPr/>
          </p:nvSpPr>
          <p:spPr bwMode="auto">
            <a:xfrm flipH="1">
              <a:off x="1937" y="3077"/>
              <a:ext cx="305" cy="3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7891" name="Rectangle 51"/>
            <p:cNvSpPr>
              <a:spLocks noChangeArrowheads="1"/>
            </p:cNvSpPr>
            <p:nvPr/>
          </p:nvSpPr>
          <p:spPr bwMode="auto">
            <a:xfrm>
              <a:off x="3431" y="1788"/>
              <a:ext cx="95" cy="171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92" name="Text Box 52"/>
            <p:cNvSpPr txBox="1">
              <a:spLocks noChangeArrowheads="1"/>
            </p:cNvSpPr>
            <p:nvPr/>
          </p:nvSpPr>
          <p:spPr bwMode="auto">
            <a:xfrm>
              <a:off x="3684" y="2718"/>
              <a:ext cx="113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Moving Substrate</a:t>
              </a:r>
              <a:br>
                <a:rPr lang="en-US" altLang="en-US" b="1"/>
              </a:br>
              <a:r>
                <a:rPr lang="en-US" altLang="en-US" b="1"/>
                <a:t>(500-1000 ft/min)</a:t>
              </a:r>
            </a:p>
          </p:txBody>
        </p:sp>
        <p:sp>
          <p:nvSpPr>
            <p:cNvPr id="547893" name="Line 53"/>
            <p:cNvSpPr>
              <a:spLocks noChangeShapeType="1"/>
            </p:cNvSpPr>
            <p:nvPr/>
          </p:nvSpPr>
          <p:spPr bwMode="auto">
            <a:xfrm flipV="1">
              <a:off x="3621" y="2478"/>
              <a:ext cx="0" cy="85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47894" name="Text Box 54"/>
          <p:cNvSpPr txBox="1">
            <a:spLocks noChangeArrowheads="1"/>
          </p:cNvSpPr>
          <p:nvPr/>
        </p:nvSpPr>
        <p:spPr bwMode="auto">
          <a:xfrm>
            <a:off x="2574925" y="1662113"/>
            <a:ext cx="3994150" cy="7032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t>Prints 8x11in Full Color Image in 1 ms</a:t>
            </a:r>
          </a:p>
          <a:p>
            <a:pPr>
              <a:spcBef>
                <a:spcPct val="50000"/>
              </a:spcBef>
            </a:pPr>
            <a:r>
              <a:rPr lang="en-US" altLang="en-US" sz="1600" b="1"/>
              <a:t>2400 Times Faster Than Home Printer*</a:t>
            </a:r>
          </a:p>
        </p:txBody>
      </p:sp>
      <p:grpSp>
        <p:nvGrpSpPr>
          <p:cNvPr id="547905" name="Group 65"/>
          <p:cNvGrpSpPr>
            <a:grpSpLocks/>
          </p:cNvGrpSpPr>
          <p:nvPr/>
        </p:nvGrpSpPr>
        <p:grpSpPr bwMode="auto">
          <a:xfrm>
            <a:off x="3836988" y="5848350"/>
            <a:ext cx="3521075" cy="760413"/>
            <a:chOff x="2417" y="3684"/>
            <a:chExt cx="2218" cy="479"/>
          </a:xfrm>
        </p:grpSpPr>
        <p:sp>
          <p:nvSpPr>
            <p:cNvPr id="547898" name="Oval 58"/>
            <p:cNvSpPr>
              <a:spLocks noChangeArrowheads="1"/>
            </p:cNvSpPr>
            <p:nvPr/>
          </p:nvSpPr>
          <p:spPr bwMode="auto">
            <a:xfrm>
              <a:off x="3027" y="3693"/>
              <a:ext cx="216" cy="193"/>
            </a:xfrm>
            <a:prstGeom prst="ellipse">
              <a:avLst/>
            </a:prstGeom>
            <a:gradFill rotWithShape="1">
              <a:gsLst>
                <a:gs pos="0">
                  <a:srgbClr val="000000">
                    <a:gamma/>
                    <a:tint val="0"/>
                    <a:invGamma/>
                  </a:srgbClr>
                </a:gs>
                <a:gs pos="100000">
                  <a:srgbClr val="0000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899" name="Text Box 59"/>
            <p:cNvSpPr txBox="1">
              <a:spLocks noChangeArrowheads="1"/>
            </p:cNvSpPr>
            <p:nvPr/>
          </p:nvSpPr>
          <p:spPr bwMode="auto">
            <a:xfrm>
              <a:off x="2517" y="3698"/>
              <a:ext cx="5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60 nm</a:t>
              </a:r>
            </a:p>
          </p:txBody>
        </p:sp>
        <p:sp>
          <p:nvSpPr>
            <p:cNvPr id="547900" name="Oval 60"/>
            <p:cNvSpPr>
              <a:spLocks noChangeArrowheads="1"/>
            </p:cNvSpPr>
            <p:nvPr/>
          </p:nvSpPr>
          <p:spPr bwMode="auto">
            <a:xfrm>
              <a:off x="3291" y="3690"/>
              <a:ext cx="221" cy="193"/>
            </a:xfrm>
            <a:prstGeom prst="ellipse">
              <a:avLst/>
            </a:prstGeom>
            <a:gradFill rotWithShape="1">
              <a:gsLst>
                <a:gs pos="0">
                  <a:srgbClr val="FF00FF">
                    <a:gamma/>
                    <a:tint val="0"/>
                    <a:invGamma/>
                  </a:srgbClr>
                </a:gs>
                <a:gs pos="100000">
                  <a:srgbClr val="FF00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901" name="Oval 61"/>
            <p:cNvSpPr>
              <a:spLocks noChangeArrowheads="1"/>
            </p:cNvSpPr>
            <p:nvPr/>
          </p:nvSpPr>
          <p:spPr bwMode="auto">
            <a:xfrm>
              <a:off x="3569" y="3684"/>
              <a:ext cx="230" cy="202"/>
            </a:xfrm>
            <a:prstGeom prst="ellipse">
              <a:avLst/>
            </a:prstGeom>
            <a:gradFill rotWithShape="1">
              <a:gsLst>
                <a:gs pos="0">
                  <a:srgbClr val="FFFF00">
                    <a:gamma/>
                    <a:tint val="0"/>
                    <a:invGamma/>
                  </a:srgbClr>
                </a:gs>
                <a:gs pos="100000">
                  <a:srgbClr val="FFFF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902" name="Oval 62"/>
            <p:cNvSpPr>
              <a:spLocks noChangeArrowheads="1"/>
            </p:cNvSpPr>
            <p:nvPr/>
          </p:nvSpPr>
          <p:spPr bwMode="auto">
            <a:xfrm>
              <a:off x="3842" y="3684"/>
              <a:ext cx="229" cy="207"/>
            </a:xfrm>
            <a:prstGeom prst="ellipse">
              <a:avLst/>
            </a:prstGeom>
            <a:gradFill rotWithShape="1">
              <a:gsLst>
                <a:gs pos="0">
                  <a:srgbClr val="00FFFF">
                    <a:gamma/>
                    <a:tint val="0"/>
                    <a:invGamma/>
                  </a:srgbClr>
                </a:gs>
                <a:gs pos="100000">
                  <a:srgbClr val="00FF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903" name="Text Box 63"/>
            <p:cNvSpPr txBox="1">
              <a:spLocks noChangeArrowheads="1"/>
            </p:cNvSpPr>
            <p:nvPr/>
          </p:nvSpPr>
          <p:spPr bwMode="auto">
            <a:xfrm>
              <a:off x="2417" y="3951"/>
              <a:ext cx="221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t>Colored Pigment Nanoparticles</a:t>
              </a:r>
            </a:p>
          </p:txBody>
        </p:sp>
      </p:grpSp>
      <p:sp>
        <p:nvSpPr>
          <p:cNvPr id="547906" name="Text Box 66"/>
          <p:cNvSpPr txBox="1">
            <a:spLocks noChangeArrowheads="1"/>
          </p:cNvSpPr>
          <p:nvPr/>
        </p:nvSpPr>
        <p:spPr bwMode="auto">
          <a:xfrm>
            <a:off x="0" y="6583363"/>
            <a:ext cx="3802063" cy="2746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*Assumes 25 color pages printed per minute</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588" name="Picture 108" descr="Stream CIJ Schematic - Large Small Drops - with Recei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9938"/>
            <a:ext cx="7721600" cy="4070350"/>
          </a:xfrm>
          <a:prstGeom prst="rect">
            <a:avLst/>
          </a:prstGeom>
          <a:noFill/>
          <a:extLst>
            <a:ext uri="{909E8E84-426E-40DD-AFC4-6F175D3DCCD1}">
              <a14:hiddenFill xmlns:a14="http://schemas.microsoft.com/office/drawing/2010/main">
                <a:solidFill>
                  <a:srgbClr val="FFFFFF"/>
                </a:solidFill>
              </a14:hiddenFill>
            </a:ext>
          </a:extLst>
        </p:spPr>
      </p:pic>
      <p:sp>
        <p:nvSpPr>
          <p:cNvPr id="404482" name="Rectangle 2"/>
          <p:cNvSpPr>
            <a:spLocks noGrp="1" noChangeArrowheads="1"/>
          </p:cNvSpPr>
          <p:nvPr>
            <p:ph type="title"/>
          </p:nvPr>
        </p:nvSpPr>
        <p:spPr>
          <a:xfrm>
            <a:off x="461963" y="312738"/>
            <a:ext cx="8258175" cy="398462"/>
          </a:xfrm>
        </p:spPr>
        <p:txBody>
          <a:bodyPr/>
          <a:lstStyle/>
          <a:p>
            <a:r>
              <a:rPr lang="en-US" altLang="en-US" sz="3200" b="1"/>
              <a:t>Thermally Induced Microdrop Generation</a:t>
            </a:r>
          </a:p>
        </p:txBody>
      </p:sp>
      <p:sp>
        <p:nvSpPr>
          <p:cNvPr id="404555" name="Text Box 75"/>
          <p:cNvSpPr txBox="1">
            <a:spLocks noChangeArrowheads="1"/>
          </p:cNvSpPr>
          <p:nvPr/>
        </p:nvSpPr>
        <p:spPr bwMode="auto">
          <a:xfrm>
            <a:off x="0" y="6583363"/>
            <a:ext cx="4346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200" b="1"/>
              <a:t>J. M. Chwalek, et al. Phys. of Fluids 14, 37-40, 2002</a:t>
            </a:r>
          </a:p>
        </p:txBody>
      </p:sp>
      <p:grpSp>
        <p:nvGrpSpPr>
          <p:cNvPr id="404510" name="Group 30"/>
          <p:cNvGrpSpPr>
            <a:grpSpLocks/>
          </p:cNvGrpSpPr>
          <p:nvPr/>
        </p:nvGrpSpPr>
        <p:grpSpPr bwMode="auto">
          <a:xfrm>
            <a:off x="4187825" y="4465638"/>
            <a:ext cx="1930400" cy="1609725"/>
            <a:chOff x="2177" y="1621"/>
            <a:chExt cx="1894" cy="1455"/>
          </a:xfrm>
        </p:grpSpPr>
        <p:pic>
          <p:nvPicPr>
            <p:cNvPr id="404511" name="Picture 6" descr="Orifice and Heater - Nanotech 2006 pap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7" y="1621"/>
              <a:ext cx="1894" cy="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512" name="Rectangle 7"/>
            <p:cNvSpPr>
              <a:spLocks noChangeArrowheads="1"/>
            </p:cNvSpPr>
            <p:nvPr/>
          </p:nvSpPr>
          <p:spPr bwMode="auto">
            <a:xfrm>
              <a:off x="2658" y="2952"/>
              <a:ext cx="312" cy="1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endParaRPr lang="en-US" altLang="en-US" sz="3000">
                <a:latin typeface="Times New Roman" pitchFamily="18" charset="0"/>
              </a:endParaRPr>
            </a:p>
          </p:txBody>
        </p:sp>
        <p:sp>
          <p:nvSpPr>
            <p:cNvPr id="404513" name="Rectangle 8"/>
            <p:cNvSpPr>
              <a:spLocks noChangeArrowheads="1"/>
            </p:cNvSpPr>
            <p:nvPr/>
          </p:nvSpPr>
          <p:spPr bwMode="auto">
            <a:xfrm>
              <a:off x="3509" y="2189"/>
              <a:ext cx="312" cy="1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endParaRPr lang="en-US" altLang="en-US" sz="3000">
                <a:latin typeface="Times New Roman" pitchFamily="18" charset="0"/>
              </a:endParaRPr>
            </a:p>
          </p:txBody>
        </p:sp>
        <p:sp>
          <p:nvSpPr>
            <p:cNvPr id="404514" name="Line 34"/>
            <p:cNvSpPr>
              <a:spLocks noChangeShapeType="1"/>
            </p:cNvSpPr>
            <p:nvPr/>
          </p:nvSpPr>
          <p:spPr bwMode="auto">
            <a:xfrm flipH="1">
              <a:off x="2771" y="1929"/>
              <a:ext cx="658" cy="576"/>
            </a:xfrm>
            <a:prstGeom prst="line">
              <a:avLst/>
            </a:prstGeom>
            <a:noFill/>
            <a:ln w="508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404578" name="Picture 9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8025" y="4081463"/>
            <a:ext cx="1343025" cy="958850"/>
          </a:xfrm>
          <a:prstGeom prst="rect">
            <a:avLst/>
          </a:prstGeom>
          <a:noFill/>
          <a:extLst>
            <a:ext uri="{909E8E84-426E-40DD-AFC4-6F175D3DCCD1}">
              <a14:hiddenFill xmlns:a14="http://schemas.microsoft.com/office/drawing/2010/main">
                <a:solidFill>
                  <a:srgbClr val="FFFFFF"/>
                </a:solidFill>
              </a14:hiddenFill>
            </a:ext>
          </a:extLst>
        </p:spPr>
      </p:pic>
      <p:grpSp>
        <p:nvGrpSpPr>
          <p:cNvPr id="404579" name="Group 99"/>
          <p:cNvGrpSpPr>
            <a:grpSpLocks/>
          </p:cNvGrpSpPr>
          <p:nvPr/>
        </p:nvGrpSpPr>
        <p:grpSpPr bwMode="auto">
          <a:xfrm>
            <a:off x="6226175" y="5111750"/>
            <a:ext cx="2189163" cy="1471613"/>
            <a:chOff x="1428" y="950"/>
            <a:chExt cx="951" cy="721"/>
          </a:xfrm>
        </p:grpSpPr>
        <p:pic>
          <p:nvPicPr>
            <p:cNvPr id="404580" name="Picture 1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 y="950"/>
              <a:ext cx="951" cy="721"/>
            </a:xfrm>
            <a:prstGeom prst="rect">
              <a:avLst/>
            </a:prstGeom>
            <a:noFill/>
            <a:extLst>
              <a:ext uri="{909E8E84-426E-40DD-AFC4-6F175D3DCCD1}">
                <a14:hiddenFill xmlns:a14="http://schemas.microsoft.com/office/drawing/2010/main">
                  <a:solidFill>
                    <a:srgbClr val="FFFFFF"/>
                  </a:solidFill>
                </a14:hiddenFill>
              </a:ext>
            </a:extLst>
          </p:spPr>
        </p:pic>
        <p:sp>
          <p:nvSpPr>
            <p:cNvPr id="404581" name="Text Box 101"/>
            <p:cNvSpPr txBox="1">
              <a:spLocks noChangeArrowheads="1"/>
            </p:cNvSpPr>
            <p:nvPr/>
          </p:nvSpPr>
          <p:spPr bwMode="auto">
            <a:xfrm>
              <a:off x="1453" y="1232"/>
              <a:ext cx="871" cy="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Micro Nozzle Array</a:t>
              </a:r>
            </a:p>
          </p:txBody>
        </p:sp>
      </p:grpSp>
      <p:sp>
        <p:nvSpPr>
          <p:cNvPr id="404583" name="Line 103"/>
          <p:cNvSpPr>
            <a:spLocks noChangeShapeType="1"/>
          </p:cNvSpPr>
          <p:nvPr/>
        </p:nvSpPr>
        <p:spPr bwMode="auto">
          <a:xfrm>
            <a:off x="5459413" y="5303838"/>
            <a:ext cx="960437" cy="70326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4584" name="Text Box 104"/>
          <p:cNvSpPr txBox="1">
            <a:spLocks noChangeArrowheads="1"/>
          </p:cNvSpPr>
          <p:nvPr/>
        </p:nvSpPr>
        <p:spPr bwMode="auto">
          <a:xfrm>
            <a:off x="1576388" y="5233988"/>
            <a:ext cx="2603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b="1"/>
              <a:t>Heater Embedded in Nozzle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638" y="1011238"/>
            <a:ext cx="4260850" cy="287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7220" name="Group 36"/>
          <p:cNvGrpSpPr>
            <a:grpSpLocks/>
          </p:cNvGrpSpPr>
          <p:nvPr/>
        </p:nvGrpSpPr>
        <p:grpSpPr bwMode="auto">
          <a:xfrm>
            <a:off x="2344738" y="1892300"/>
            <a:ext cx="4108450" cy="3063875"/>
            <a:chOff x="1477" y="1192"/>
            <a:chExt cx="2588" cy="1930"/>
          </a:xfrm>
        </p:grpSpPr>
        <p:sp>
          <p:nvSpPr>
            <p:cNvPr id="477188" name="Text Box 4"/>
            <p:cNvSpPr txBox="1">
              <a:spLocks noChangeArrowheads="1"/>
            </p:cNvSpPr>
            <p:nvPr/>
          </p:nvSpPr>
          <p:spPr bwMode="auto">
            <a:xfrm>
              <a:off x="2590" y="2910"/>
              <a:ext cx="13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t>Ink Feed Channels</a:t>
              </a:r>
            </a:p>
          </p:txBody>
        </p:sp>
        <p:sp>
          <p:nvSpPr>
            <p:cNvPr id="477189" name="Text Box 5"/>
            <p:cNvSpPr txBox="1">
              <a:spLocks noChangeArrowheads="1"/>
            </p:cNvSpPr>
            <p:nvPr/>
          </p:nvSpPr>
          <p:spPr bwMode="auto">
            <a:xfrm>
              <a:off x="1477" y="1192"/>
              <a:ext cx="145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Orifice Diameter = 10 </a:t>
              </a:r>
              <a:r>
                <a:rPr lang="en-US" altLang="en-US" b="1">
                  <a:cs typeface="Arial" pitchFamily="34" charset="0"/>
                </a:rPr>
                <a:t>µ</a:t>
              </a:r>
              <a:r>
                <a:rPr lang="en-US" altLang="en-US" b="1"/>
                <a:t>m</a:t>
              </a:r>
            </a:p>
          </p:txBody>
        </p:sp>
        <p:sp>
          <p:nvSpPr>
            <p:cNvPr id="477190" name="Line 6"/>
            <p:cNvSpPr>
              <a:spLocks noChangeShapeType="1"/>
            </p:cNvSpPr>
            <p:nvPr/>
          </p:nvSpPr>
          <p:spPr bwMode="auto">
            <a:xfrm flipH="1">
              <a:off x="2565" y="1362"/>
              <a:ext cx="72" cy="38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7191" name="AutoShape 7"/>
            <p:cNvSpPr>
              <a:spLocks/>
            </p:cNvSpPr>
            <p:nvPr/>
          </p:nvSpPr>
          <p:spPr bwMode="auto">
            <a:xfrm rot="16200000">
              <a:off x="3110" y="2026"/>
              <a:ext cx="290" cy="1379"/>
            </a:xfrm>
            <a:prstGeom prst="leftBrace">
              <a:avLst>
                <a:gd name="adj1" fmla="val 39626"/>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7192" name="Text Box 8"/>
            <p:cNvSpPr txBox="1">
              <a:spLocks noChangeArrowheads="1"/>
            </p:cNvSpPr>
            <p:nvPr/>
          </p:nvSpPr>
          <p:spPr bwMode="auto">
            <a:xfrm>
              <a:off x="1622" y="1386"/>
              <a:ext cx="108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Array of Nozzles</a:t>
              </a:r>
            </a:p>
          </p:txBody>
        </p:sp>
        <p:sp>
          <p:nvSpPr>
            <p:cNvPr id="477193" name="Line 9"/>
            <p:cNvSpPr>
              <a:spLocks noChangeShapeType="1"/>
            </p:cNvSpPr>
            <p:nvPr/>
          </p:nvSpPr>
          <p:spPr bwMode="auto">
            <a:xfrm>
              <a:off x="1525" y="1579"/>
              <a:ext cx="2540"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77194" name="Rectangle 10"/>
          <p:cNvSpPr>
            <a:spLocks noGrp="1" noChangeArrowheads="1"/>
          </p:cNvSpPr>
          <p:nvPr>
            <p:ph type="title"/>
          </p:nvPr>
        </p:nvSpPr>
        <p:spPr>
          <a:xfrm>
            <a:off x="461963" y="203200"/>
            <a:ext cx="8297862" cy="523875"/>
          </a:xfrm>
        </p:spPr>
        <p:txBody>
          <a:bodyPr/>
          <a:lstStyle/>
          <a:p>
            <a:r>
              <a:rPr lang="en-US" altLang="en-US" sz="2800" b="1" dirty="0"/>
              <a:t>Kodak CMOS/MEMS Array </a:t>
            </a:r>
            <a:r>
              <a:rPr lang="en-US" altLang="en-US" sz="2800" b="1" dirty="0" err="1"/>
              <a:t>Microdrop</a:t>
            </a:r>
            <a:r>
              <a:rPr lang="en-US" altLang="en-US" sz="2800" b="1" dirty="0"/>
              <a:t> Generator</a:t>
            </a:r>
          </a:p>
        </p:txBody>
      </p:sp>
      <p:pic>
        <p:nvPicPr>
          <p:cNvPr id="47720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3250" y="1047750"/>
            <a:ext cx="1338263" cy="1497013"/>
          </a:xfrm>
          <a:prstGeom prst="rect">
            <a:avLst/>
          </a:prstGeom>
          <a:noFill/>
          <a:extLst>
            <a:ext uri="{909E8E84-426E-40DD-AFC4-6F175D3DCCD1}">
              <a14:hiddenFill xmlns:a14="http://schemas.microsoft.com/office/drawing/2010/main">
                <a:solidFill>
                  <a:srgbClr val="FFFFFF"/>
                </a:solidFill>
              </a14:hiddenFill>
            </a:ext>
          </a:extLst>
        </p:spPr>
      </p:pic>
      <p:grpSp>
        <p:nvGrpSpPr>
          <p:cNvPr id="477219" name="Group 35"/>
          <p:cNvGrpSpPr>
            <a:grpSpLocks/>
          </p:cNvGrpSpPr>
          <p:nvPr/>
        </p:nvGrpSpPr>
        <p:grpSpPr bwMode="auto">
          <a:xfrm>
            <a:off x="5530850" y="2968625"/>
            <a:ext cx="3649663" cy="3914775"/>
            <a:chOff x="3484" y="1870"/>
            <a:chExt cx="2299" cy="2466"/>
          </a:xfrm>
        </p:grpSpPr>
        <p:grpSp>
          <p:nvGrpSpPr>
            <p:cNvPr id="477195" name="Group 11"/>
            <p:cNvGrpSpPr>
              <a:grpSpLocks/>
            </p:cNvGrpSpPr>
            <p:nvPr/>
          </p:nvGrpSpPr>
          <p:grpSpPr bwMode="auto">
            <a:xfrm>
              <a:off x="3606" y="1870"/>
              <a:ext cx="1887" cy="2274"/>
              <a:chOff x="3606" y="1870"/>
              <a:chExt cx="1887" cy="2274"/>
            </a:xfrm>
          </p:grpSpPr>
          <p:pic>
            <p:nvPicPr>
              <p:cNvPr id="47719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9" y="1895"/>
                <a:ext cx="1164" cy="2249"/>
              </a:xfrm>
              <a:prstGeom prst="rect">
                <a:avLst/>
              </a:prstGeom>
              <a:noFill/>
              <a:extLst>
                <a:ext uri="{909E8E84-426E-40DD-AFC4-6F175D3DCCD1}">
                  <a14:hiddenFill xmlns:a14="http://schemas.microsoft.com/office/drawing/2010/main">
                    <a:solidFill>
                      <a:srgbClr val="FFFFFF"/>
                    </a:solidFill>
                  </a14:hiddenFill>
                </a:ext>
              </a:extLst>
            </p:spPr>
          </p:pic>
          <p:sp>
            <p:nvSpPr>
              <p:cNvPr id="477197" name="Line 13"/>
              <p:cNvSpPr>
                <a:spLocks noChangeShapeType="1"/>
              </p:cNvSpPr>
              <p:nvPr/>
            </p:nvSpPr>
            <p:spPr bwMode="auto">
              <a:xfrm>
                <a:off x="3606" y="1942"/>
                <a:ext cx="1016" cy="1137"/>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7198" name="Line 14"/>
              <p:cNvSpPr>
                <a:spLocks noChangeShapeType="1"/>
              </p:cNvSpPr>
              <p:nvPr/>
            </p:nvSpPr>
            <p:spPr bwMode="auto">
              <a:xfrm>
                <a:off x="4259" y="1870"/>
                <a:ext cx="0" cy="2226"/>
              </a:xfrm>
              <a:prstGeom prst="line">
                <a:avLst/>
              </a:prstGeom>
              <a:noFill/>
              <a:ln w="317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7199" name="Text Box 15"/>
              <p:cNvSpPr txBox="1">
                <a:spLocks noChangeArrowheads="1"/>
              </p:cNvSpPr>
              <p:nvPr/>
            </p:nvSpPr>
            <p:spPr bwMode="auto">
              <a:xfrm>
                <a:off x="3654" y="3152"/>
                <a:ext cx="6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t>300 µm</a:t>
                </a:r>
              </a:p>
            </p:txBody>
          </p:sp>
        </p:grpSp>
        <p:sp>
          <p:nvSpPr>
            <p:cNvPr id="477201" name="Text Box 17"/>
            <p:cNvSpPr txBox="1">
              <a:spLocks noChangeArrowheads="1"/>
            </p:cNvSpPr>
            <p:nvPr/>
          </p:nvSpPr>
          <p:spPr bwMode="auto">
            <a:xfrm>
              <a:off x="3484" y="4144"/>
              <a:ext cx="229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1"/>
                <a:t>Ink channels etched into a CMOS wafer</a:t>
              </a:r>
            </a:p>
          </p:txBody>
        </p:sp>
      </p:grpSp>
      <p:grpSp>
        <p:nvGrpSpPr>
          <p:cNvPr id="477202" name="Group 18"/>
          <p:cNvGrpSpPr>
            <a:grpSpLocks/>
          </p:cNvGrpSpPr>
          <p:nvPr/>
        </p:nvGrpSpPr>
        <p:grpSpPr bwMode="auto">
          <a:xfrm>
            <a:off x="215900" y="2586038"/>
            <a:ext cx="3311525" cy="4070350"/>
            <a:chOff x="136" y="1629"/>
            <a:chExt cx="2086" cy="2564"/>
          </a:xfrm>
        </p:grpSpPr>
        <p:sp>
          <p:nvSpPr>
            <p:cNvPr id="477203" name="Oval 19"/>
            <p:cNvSpPr>
              <a:spLocks noChangeArrowheads="1"/>
            </p:cNvSpPr>
            <p:nvPr/>
          </p:nvSpPr>
          <p:spPr bwMode="auto">
            <a:xfrm>
              <a:off x="1840" y="1629"/>
              <a:ext cx="314" cy="266"/>
            </a:xfrm>
            <a:prstGeom prst="ellipse">
              <a:avLst/>
            </a:pr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77204" name="Group 20"/>
            <p:cNvGrpSpPr>
              <a:grpSpLocks/>
            </p:cNvGrpSpPr>
            <p:nvPr/>
          </p:nvGrpSpPr>
          <p:grpSpPr bwMode="auto">
            <a:xfrm>
              <a:off x="136" y="2499"/>
              <a:ext cx="2086" cy="1694"/>
              <a:chOff x="136" y="2571"/>
              <a:chExt cx="2086" cy="1694"/>
            </a:xfrm>
          </p:grpSpPr>
          <p:pic>
            <p:nvPicPr>
              <p:cNvPr id="477205" name="Picture 21" descr="Fig 7 NEW_N"/>
              <p:cNvPicPr>
                <a:picLocks noChangeAspect="1" noChangeArrowheads="1"/>
              </p:cNvPicPr>
              <p:nvPr/>
            </p:nvPicPr>
            <p:blipFill>
              <a:blip r:embed="rId7">
                <a:extLst>
                  <a:ext uri="{28A0092B-C50C-407E-A947-70E740481C1C}">
                    <a14:useLocalDpi xmlns:a14="http://schemas.microsoft.com/office/drawing/2010/main" val="0"/>
                  </a:ext>
                </a:extLst>
              </a:blip>
              <a:srcRect l="10992" t="11095" r="20000" b="14198"/>
              <a:stretch>
                <a:fillRect/>
              </a:stretch>
            </p:blipFill>
            <p:spPr bwMode="auto">
              <a:xfrm>
                <a:off x="136" y="2571"/>
                <a:ext cx="2086" cy="1694"/>
              </a:xfrm>
              <a:prstGeom prst="rect">
                <a:avLst/>
              </a:prstGeom>
              <a:noFill/>
              <a:extLst>
                <a:ext uri="{909E8E84-426E-40DD-AFC4-6F175D3DCCD1}">
                  <a14:hiddenFill xmlns:a14="http://schemas.microsoft.com/office/drawing/2010/main">
                    <a:solidFill>
                      <a:srgbClr val="FFFFFF"/>
                    </a:solidFill>
                  </a14:hiddenFill>
                </a:ext>
              </a:extLst>
            </p:spPr>
          </p:pic>
          <p:sp>
            <p:nvSpPr>
              <p:cNvPr id="477206" name="Text Box 22"/>
              <p:cNvSpPr txBox="1">
                <a:spLocks noChangeArrowheads="1"/>
              </p:cNvSpPr>
              <p:nvPr/>
            </p:nvSpPr>
            <p:spPr bwMode="auto">
              <a:xfrm>
                <a:off x="340" y="3177"/>
                <a:ext cx="6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solidFill>
                      <a:schemeClr val="bg1"/>
                    </a:solidFill>
                    <a:cs typeface="Times New Roman" pitchFamily="18" charset="0"/>
                  </a:rPr>
                  <a:t>Orifice</a:t>
                </a:r>
              </a:p>
            </p:txBody>
          </p:sp>
          <p:sp>
            <p:nvSpPr>
              <p:cNvPr id="477207" name="Text Box 23"/>
              <p:cNvSpPr txBox="1">
                <a:spLocks noChangeArrowheads="1"/>
              </p:cNvSpPr>
              <p:nvPr/>
            </p:nvSpPr>
            <p:spPr bwMode="auto">
              <a:xfrm>
                <a:off x="793" y="3757"/>
                <a:ext cx="6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800" b="1">
                    <a:solidFill>
                      <a:schemeClr val="bg1"/>
                    </a:solidFill>
                    <a:cs typeface="Times New Roman" pitchFamily="18" charset="0"/>
                  </a:rPr>
                  <a:t>Ink inlet</a:t>
                </a:r>
              </a:p>
            </p:txBody>
          </p:sp>
          <p:sp>
            <p:nvSpPr>
              <p:cNvPr id="477208" name="AutoShape 24"/>
              <p:cNvSpPr>
                <a:spLocks noChangeArrowheads="1"/>
              </p:cNvSpPr>
              <p:nvPr/>
            </p:nvSpPr>
            <p:spPr bwMode="auto">
              <a:xfrm>
                <a:off x="906" y="3268"/>
                <a:ext cx="436" cy="465"/>
              </a:xfrm>
              <a:prstGeom prst="upArrow">
                <a:avLst>
                  <a:gd name="adj1" fmla="val 50000"/>
                  <a:gd name="adj2" fmla="val 2666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p>
            </p:txBody>
          </p:sp>
          <p:sp>
            <p:nvSpPr>
              <p:cNvPr id="477209" name="Line 25"/>
              <p:cNvSpPr>
                <a:spLocks noChangeShapeType="1"/>
              </p:cNvSpPr>
              <p:nvPr/>
            </p:nvSpPr>
            <p:spPr bwMode="auto">
              <a:xfrm flipV="1">
                <a:off x="848" y="2935"/>
                <a:ext cx="218" cy="24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7210" name="Text Box 26"/>
              <p:cNvSpPr txBox="1">
                <a:spLocks noChangeArrowheads="1"/>
              </p:cNvSpPr>
              <p:nvPr/>
            </p:nvSpPr>
            <p:spPr bwMode="auto">
              <a:xfrm>
                <a:off x="799" y="3950"/>
                <a:ext cx="6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solidFill>
                      <a:schemeClr val="bg1"/>
                    </a:solidFill>
                  </a:rPr>
                  <a:t>30 µm</a:t>
                </a:r>
              </a:p>
            </p:txBody>
          </p:sp>
          <p:sp>
            <p:nvSpPr>
              <p:cNvPr id="477211" name="Line 27"/>
              <p:cNvSpPr>
                <a:spLocks noChangeShapeType="1"/>
              </p:cNvSpPr>
              <p:nvPr/>
            </p:nvSpPr>
            <p:spPr bwMode="auto">
              <a:xfrm>
                <a:off x="412" y="4144"/>
                <a:ext cx="1355" cy="0"/>
              </a:xfrm>
              <a:prstGeom prst="line">
                <a:avLst/>
              </a:prstGeom>
              <a:noFill/>
              <a:ln w="38100">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77212" name="Line 28"/>
            <p:cNvSpPr>
              <a:spLocks noChangeShapeType="1"/>
            </p:cNvSpPr>
            <p:nvPr/>
          </p:nvSpPr>
          <p:spPr bwMode="auto">
            <a:xfrm flipH="1">
              <a:off x="1187" y="1892"/>
              <a:ext cx="677" cy="82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7213" name="Group 29"/>
          <p:cNvGrpSpPr>
            <a:grpSpLocks/>
          </p:cNvGrpSpPr>
          <p:nvPr/>
        </p:nvGrpSpPr>
        <p:grpSpPr bwMode="auto">
          <a:xfrm>
            <a:off x="193675" y="1778000"/>
            <a:ext cx="1966913" cy="2725738"/>
            <a:chOff x="122" y="1120"/>
            <a:chExt cx="1239" cy="1717"/>
          </a:xfrm>
        </p:grpSpPr>
        <p:grpSp>
          <p:nvGrpSpPr>
            <p:cNvPr id="477214" name="Group 30"/>
            <p:cNvGrpSpPr>
              <a:grpSpLocks/>
            </p:cNvGrpSpPr>
            <p:nvPr/>
          </p:nvGrpSpPr>
          <p:grpSpPr bwMode="auto">
            <a:xfrm>
              <a:off x="122" y="1120"/>
              <a:ext cx="1239" cy="862"/>
              <a:chOff x="4357" y="854"/>
              <a:chExt cx="1239" cy="862"/>
            </a:xfrm>
          </p:grpSpPr>
          <p:graphicFrame>
            <p:nvGraphicFramePr>
              <p:cNvPr id="477215" name="Object 31"/>
              <p:cNvGraphicFramePr>
                <a:graphicFrameLocks noChangeAspect="1"/>
              </p:cNvGraphicFramePr>
              <p:nvPr/>
            </p:nvGraphicFramePr>
            <p:xfrm>
              <a:off x="4431" y="854"/>
              <a:ext cx="989" cy="669"/>
            </p:xfrm>
            <a:graphic>
              <a:graphicData uri="http://schemas.openxmlformats.org/presentationml/2006/ole">
                <mc:AlternateContent xmlns:mc="http://schemas.openxmlformats.org/markup-compatibility/2006">
                  <mc:Choice xmlns:v="urn:schemas-microsoft-com:vml" Requires="v">
                    <p:oleObj spid="_x0000_s477241" name="Photo Editor Photo" r:id="rId8" imgW="18142857" imgH="12257143" progId="MSPhotoEd.3">
                      <p:embed/>
                    </p:oleObj>
                  </mc:Choice>
                  <mc:Fallback>
                    <p:oleObj name="Photo Editor Photo" r:id="rId8" imgW="18142857" imgH="12257143" progId="MSPhotoEd.3">
                      <p:embed/>
                      <p:pic>
                        <p:nvPicPr>
                          <p:cNvPr id="0"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1" y="854"/>
                            <a:ext cx="989" cy="669"/>
                          </a:xfrm>
                          <a:prstGeom prst="rect">
                            <a:avLst/>
                          </a:prstGeom>
                          <a:noFill/>
                          <a:ln w="28575">
                            <a:solidFill>
                              <a:srgbClr val="0000CC"/>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7216" name="Text Box 32"/>
              <p:cNvSpPr txBox="1">
                <a:spLocks noChangeArrowheads="1"/>
              </p:cNvSpPr>
              <p:nvPr/>
            </p:nvSpPr>
            <p:spPr bwMode="auto">
              <a:xfrm>
                <a:off x="4357" y="1524"/>
                <a:ext cx="1239"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buClr>
                    <a:schemeClr val="bg2"/>
                  </a:buClr>
                  <a:buFont typeface="Wingdings" pitchFamily="2" charset="2"/>
                  <a:buNone/>
                </a:pPr>
                <a:r>
                  <a:rPr lang="en-US" altLang="en-US" b="1"/>
                  <a:t>Heater Cross-section</a:t>
                </a:r>
              </a:p>
            </p:txBody>
          </p:sp>
        </p:grpSp>
        <p:sp>
          <p:nvSpPr>
            <p:cNvPr id="477217" name="Line 33"/>
            <p:cNvSpPr>
              <a:spLocks noChangeShapeType="1"/>
            </p:cNvSpPr>
            <p:nvPr/>
          </p:nvSpPr>
          <p:spPr bwMode="auto">
            <a:xfrm>
              <a:off x="654" y="1966"/>
              <a:ext cx="266" cy="87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477218" name="Picture 3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25988" y="1123950"/>
            <a:ext cx="1727200" cy="1231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72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772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72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7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82" name="UB Seminar Jet Breakup.avi">
            <a:hlinkClick r:id="" action="ppaction://media"/>
          </p:cNvPr>
          <p:cNvPicPr>
            <a:picLocks noRot="1" noChangeAspect="1" noChangeArrowheads="1"/>
          </p:cNvPicPr>
          <p:nvPr>
            <a:videoFile r:link="rId2"/>
          </p:nvPr>
        </p:nvPicPr>
        <p:blipFill>
          <a:blip r:embed="rId7">
            <a:extLst>
              <a:ext uri="{28A0092B-C50C-407E-A947-70E740481C1C}">
                <a14:useLocalDpi xmlns:a14="http://schemas.microsoft.com/office/drawing/2010/main" val="0"/>
              </a:ext>
            </a:extLst>
          </a:blip>
          <a:srcRect/>
          <a:stretch>
            <a:fillRect/>
          </a:stretch>
        </p:blipFill>
        <p:spPr bwMode="auto">
          <a:xfrm>
            <a:off x="2520950" y="1355725"/>
            <a:ext cx="2435225" cy="4906963"/>
          </a:xfrm>
          <a:prstGeom prst="rect">
            <a:avLst/>
          </a:prstGeom>
          <a:noFill/>
          <a:extLst>
            <a:ext uri="{909E8E84-426E-40DD-AFC4-6F175D3DCCD1}">
              <a14:hiddenFill xmlns:a14="http://schemas.microsoft.com/office/drawing/2010/main">
                <a:solidFill>
                  <a:srgbClr val="FFFFFF"/>
                </a:solidFill>
              </a14:hiddenFill>
            </a:ext>
          </a:extLst>
        </p:spPr>
      </p:pic>
      <p:sp>
        <p:nvSpPr>
          <p:cNvPr id="583683" name="Rectangle 3"/>
          <p:cNvSpPr>
            <a:spLocks noGrp="1" noChangeArrowheads="1"/>
          </p:cNvSpPr>
          <p:nvPr>
            <p:ph type="title"/>
          </p:nvPr>
        </p:nvSpPr>
        <p:spPr>
          <a:xfrm>
            <a:off x="615950" y="317500"/>
            <a:ext cx="8218488" cy="530225"/>
          </a:xfrm>
        </p:spPr>
        <p:txBody>
          <a:bodyPr/>
          <a:lstStyle/>
          <a:p>
            <a:r>
              <a:rPr lang="en-US" altLang="en-US" sz="3200" b="1"/>
              <a:t>CFD Analysis of Microdrop Generation</a:t>
            </a:r>
            <a:endParaRPr lang="en-US" altLang="en-US" sz="2400" b="1"/>
          </a:p>
        </p:txBody>
      </p:sp>
      <p:sp>
        <p:nvSpPr>
          <p:cNvPr id="583684" name="Oval 4"/>
          <p:cNvSpPr>
            <a:spLocks noChangeArrowheads="1"/>
          </p:cNvSpPr>
          <p:nvPr/>
        </p:nvSpPr>
        <p:spPr bwMode="auto">
          <a:xfrm>
            <a:off x="3014663" y="5207000"/>
            <a:ext cx="696912" cy="415925"/>
          </a:xfrm>
          <a:prstGeom prst="ellipse">
            <a:avLst/>
          </a:prstGeom>
          <a:noFill/>
          <a:ln w="254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685" name="Line 5"/>
          <p:cNvSpPr>
            <a:spLocks noChangeShapeType="1"/>
          </p:cNvSpPr>
          <p:nvPr/>
        </p:nvSpPr>
        <p:spPr bwMode="auto">
          <a:xfrm flipV="1">
            <a:off x="3497263" y="4005263"/>
            <a:ext cx="2105025" cy="14954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686" name="Line 6"/>
          <p:cNvSpPr>
            <a:spLocks noChangeShapeType="1"/>
          </p:cNvSpPr>
          <p:nvPr/>
        </p:nvSpPr>
        <p:spPr bwMode="auto">
          <a:xfrm>
            <a:off x="3573463" y="5502275"/>
            <a:ext cx="2112962" cy="15398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83687" name="Group 7"/>
          <p:cNvGrpSpPr>
            <a:grpSpLocks/>
          </p:cNvGrpSpPr>
          <p:nvPr/>
        </p:nvGrpSpPr>
        <p:grpSpPr bwMode="auto">
          <a:xfrm>
            <a:off x="392113" y="5591175"/>
            <a:ext cx="1990725" cy="1063625"/>
            <a:chOff x="247" y="3522"/>
            <a:chExt cx="1254" cy="670"/>
          </a:xfrm>
        </p:grpSpPr>
        <p:sp>
          <p:nvSpPr>
            <p:cNvPr id="583688" name="Text Box 8"/>
            <p:cNvSpPr txBox="1">
              <a:spLocks noChangeArrowheads="1"/>
            </p:cNvSpPr>
            <p:nvPr/>
          </p:nvSpPr>
          <p:spPr bwMode="auto">
            <a:xfrm>
              <a:off x="247" y="3560"/>
              <a:ext cx="34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1200" b="1">
                  <a:cs typeface="Times New Roman" pitchFamily="18" charset="0"/>
                </a:rPr>
                <a:t>V(t)</a:t>
              </a:r>
            </a:p>
          </p:txBody>
        </p:sp>
        <p:sp>
          <p:nvSpPr>
            <p:cNvPr id="583689" name="Line 9"/>
            <p:cNvSpPr>
              <a:spLocks noChangeShapeType="1"/>
            </p:cNvSpPr>
            <p:nvPr/>
          </p:nvSpPr>
          <p:spPr bwMode="auto">
            <a:xfrm flipV="1">
              <a:off x="557" y="3522"/>
              <a:ext cx="1" cy="493"/>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690" name="Line 10"/>
            <p:cNvSpPr>
              <a:spLocks noChangeShapeType="1"/>
            </p:cNvSpPr>
            <p:nvPr/>
          </p:nvSpPr>
          <p:spPr bwMode="auto">
            <a:xfrm flipV="1">
              <a:off x="561" y="3829"/>
              <a:ext cx="11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691" name="Line 11"/>
            <p:cNvSpPr>
              <a:spLocks noChangeShapeType="1"/>
            </p:cNvSpPr>
            <p:nvPr/>
          </p:nvSpPr>
          <p:spPr bwMode="auto">
            <a:xfrm>
              <a:off x="678" y="3830"/>
              <a:ext cx="0" cy="1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692" name="Line 12"/>
            <p:cNvSpPr>
              <a:spLocks noChangeShapeType="1"/>
            </p:cNvSpPr>
            <p:nvPr/>
          </p:nvSpPr>
          <p:spPr bwMode="auto">
            <a:xfrm flipV="1">
              <a:off x="947" y="3839"/>
              <a:ext cx="0" cy="17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693" name="Line 13"/>
            <p:cNvSpPr>
              <a:spLocks noChangeShapeType="1"/>
            </p:cNvSpPr>
            <p:nvPr/>
          </p:nvSpPr>
          <p:spPr bwMode="auto">
            <a:xfrm>
              <a:off x="947" y="3837"/>
              <a:ext cx="10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694" name="Line 14"/>
            <p:cNvSpPr>
              <a:spLocks noChangeShapeType="1"/>
            </p:cNvSpPr>
            <p:nvPr/>
          </p:nvSpPr>
          <p:spPr bwMode="auto">
            <a:xfrm flipH="1">
              <a:off x="1063" y="3839"/>
              <a:ext cx="0" cy="17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695" name="Text Box 15"/>
            <p:cNvSpPr txBox="1">
              <a:spLocks noChangeArrowheads="1"/>
            </p:cNvSpPr>
            <p:nvPr/>
          </p:nvSpPr>
          <p:spPr bwMode="auto">
            <a:xfrm>
              <a:off x="462" y="4000"/>
              <a:ext cx="22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cs typeface="Times New Roman" pitchFamily="18" charset="0"/>
                </a:rPr>
                <a:t>0</a:t>
              </a:r>
            </a:p>
          </p:txBody>
        </p:sp>
        <p:sp>
          <p:nvSpPr>
            <p:cNvPr id="583696" name="Text Box 16"/>
            <p:cNvSpPr txBox="1">
              <a:spLocks noChangeArrowheads="1"/>
            </p:cNvSpPr>
            <p:nvPr/>
          </p:nvSpPr>
          <p:spPr bwMode="auto">
            <a:xfrm>
              <a:off x="696" y="3522"/>
              <a:ext cx="3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cs typeface="Times New Roman" pitchFamily="18" charset="0"/>
                  <a:sym typeface="Symbol" pitchFamily="18" charset="2"/>
                </a:rPr>
                <a:t></a:t>
              </a:r>
              <a:endParaRPr lang="en-US" altLang="en-US" sz="1800">
                <a:cs typeface="Times New Roman" pitchFamily="18" charset="0"/>
              </a:endParaRPr>
            </a:p>
          </p:txBody>
        </p:sp>
        <p:sp>
          <p:nvSpPr>
            <p:cNvPr id="583697" name="Text Box 17"/>
            <p:cNvSpPr txBox="1">
              <a:spLocks noChangeArrowheads="1"/>
            </p:cNvSpPr>
            <p:nvPr/>
          </p:nvSpPr>
          <p:spPr bwMode="auto">
            <a:xfrm>
              <a:off x="1339" y="4000"/>
              <a:ext cx="16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cs typeface="Times New Roman" pitchFamily="18" charset="0"/>
                </a:rPr>
                <a:t>t</a:t>
              </a:r>
            </a:p>
          </p:txBody>
        </p:sp>
        <p:sp>
          <p:nvSpPr>
            <p:cNvPr id="583698" name="Line 18"/>
            <p:cNvSpPr>
              <a:spLocks noChangeShapeType="1"/>
            </p:cNvSpPr>
            <p:nvPr/>
          </p:nvSpPr>
          <p:spPr bwMode="auto">
            <a:xfrm>
              <a:off x="558" y="4013"/>
              <a:ext cx="870" cy="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699" name="Text Box 19"/>
            <p:cNvSpPr txBox="1">
              <a:spLocks noChangeArrowheads="1"/>
            </p:cNvSpPr>
            <p:nvPr/>
          </p:nvSpPr>
          <p:spPr bwMode="auto">
            <a:xfrm>
              <a:off x="1130" y="3665"/>
              <a:ext cx="26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3200">
                  <a:latin typeface="Times New Roman" pitchFamily="18" charset="0"/>
                  <a:cs typeface="Times New Roman" pitchFamily="18" charset="0"/>
                </a:rPr>
                <a:t>…</a:t>
              </a:r>
            </a:p>
          </p:txBody>
        </p:sp>
        <p:sp>
          <p:nvSpPr>
            <p:cNvPr id="583700" name="Line 20"/>
            <p:cNvSpPr>
              <a:spLocks noChangeShapeType="1"/>
            </p:cNvSpPr>
            <p:nvPr/>
          </p:nvSpPr>
          <p:spPr bwMode="auto">
            <a:xfrm>
              <a:off x="590" y="3775"/>
              <a:ext cx="366"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83701" name="Line 21"/>
          <p:cNvSpPr>
            <a:spLocks noChangeShapeType="1"/>
          </p:cNvSpPr>
          <p:nvPr/>
        </p:nvSpPr>
        <p:spPr bwMode="auto">
          <a:xfrm flipV="1">
            <a:off x="1749425" y="5522913"/>
            <a:ext cx="1516063" cy="55562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83702" name="UB CIJ NTMP GOOD.avi">
            <a:hlinkClick r:id="" action="ppaction://media"/>
          </p:cNvPr>
          <p:cNvPicPr>
            <a:picLocks noRot="1" noChangeAspect="1" noChangeArrowheads="1"/>
          </p:cNvPicPr>
          <p:nvPr>
            <a:videoFile r:link="rId3"/>
          </p:nvPr>
        </p:nvPicPr>
        <p:blipFill>
          <a:blip r:embed="rId8">
            <a:extLst>
              <a:ext uri="{28A0092B-C50C-407E-A947-70E740481C1C}">
                <a14:useLocalDpi xmlns:a14="http://schemas.microsoft.com/office/drawing/2010/main" val="0"/>
              </a:ext>
            </a:extLst>
          </a:blip>
          <a:srcRect/>
          <a:stretch>
            <a:fillRect/>
          </a:stretch>
        </p:blipFill>
        <p:spPr bwMode="auto">
          <a:xfrm>
            <a:off x="5697538" y="1163638"/>
            <a:ext cx="2638425" cy="2541587"/>
          </a:xfrm>
          <a:prstGeom prst="rect">
            <a:avLst/>
          </a:prstGeom>
          <a:noFill/>
          <a:extLst>
            <a:ext uri="{909E8E84-426E-40DD-AFC4-6F175D3DCCD1}">
              <a14:hiddenFill xmlns:a14="http://schemas.microsoft.com/office/drawing/2010/main">
                <a:solidFill>
                  <a:srgbClr val="FFFFFF"/>
                </a:solidFill>
              </a14:hiddenFill>
            </a:ext>
          </a:extLst>
        </p:spPr>
      </p:pic>
      <p:pic>
        <p:nvPicPr>
          <p:cNvPr id="583703" name="UB CIJ WTEMP GOOD.avi">
            <a:hlinkClick r:id="" action="ppaction://media"/>
          </p:cNvPr>
          <p:cNvPicPr>
            <a:picLocks noRot="1" noChangeAspect="1" noChangeArrowheads="1"/>
          </p:cNvPicPr>
          <p:nvPr>
            <a:videoFile r:link="rId4"/>
          </p:nvPr>
        </p:nvPicPr>
        <p:blipFill>
          <a:blip r:embed="rId9">
            <a:extLst>
              <a:ext uri="{28A0092B-C50C-407E-A947-70E740481C1C}">
                <a14:useLocalDpi xmlns:a14="http://schemas.microsoft.com/office/drawing/2010/main" val="0"/>
              </a:ext>
            </a:extLst>
          </a:blip>
          <a:srcRect/>
          <a:stretch>
            <a:fillRect/>
          </a:stretch>
        </p:blipFill>
        <p:spPr bwMode="auto">
          <a:xfrm>
            <a:off x="5686425" y="3816350"/>
            <a:ext cx="2725738" cy="2570163"/>
          </a:xfrm>
          <a:prstGeom prst="rect">
            <a:avLst/>
          </a:prstGeom>
          <a:noFill/>
          <a:extLst>
            <a:ext uri="{909E8E84-426E-40DD-AFC4-6F175D3DCCD1}">
              <a14:hiddenFill xmlns:a14="http://schemas.microsoft.com/office/drawing/2010/main">
                <a:solidFill>
                  <a:srgbClr val="FFFFFF"/>
                </a:solidFill>
              </a14:hiddenFill>
            </a:ext>
          </a:extLst>
        </p:spPr>
      </p:pic>
      <p:sp>
        <p:nvSpPr>
          <p:cNvPr id="583704" name="Text Box 24"/>
          <p:cNvSpPr txBox="1">
            <a:spLocks noChangeArrowheads="1"/>
          </p:cNvSpPr>
          <p:nvPr/>
        </p:nvSpPr>
        <p:spPr bwMode="auto">
          <a:xfrm>
            <a:off x="7221538" y="6553200"/>
            <a:ext cx="19224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*FLOW 3D - VOF Solver</a:t>
            </a:r>
            <a:r>
              <a:rPr lang="en-US" altLang="en-US" b="1"/>
              <a:t> </a:t>
            </a:r>
          </a:p>
        </p:txBody>
      </p:sp>
      <p:grpSp>
        <p:nvGrpSpPr>
          <p:cNvPr id="583709" name="Group 29"/>
          <p:cNvGrpSpPr>
            <a:grpSpLocks/>
          </p:cNvGrpSpPr>
          <p:nvPr/>
        </p:nvGrpSpPr>
        <p:grpSpPr bwMode="auto">
          <a:xfrm>
            <a:off x="-36513" y="1431925"/>
            <a:ext cx="2652713" cy="3683000"/>
            <a:chOff x="48" y="902"/>
            <a:chExt cx="1671" cy="2320"/>
          </a:xfrm>
        </p:grpSpPr>
        <p:sp>
          <p:nvSpPr>
            <p:cNvPr id="583706" name="Text Box 26"/>
            <p:cNvSpPr txBox="1">
              <a:spLocks noChangeArrowheads="1"/>
            </p:cNvSpPr>
            <p:nvPr/>
          </p:nvSpPr>
          <p:spPr bwMode="auto">
            <a:xfrm>
              <a:off x="48" y="902"/>
              <a:ext cx="1501"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solidFill>
                    <a:schemeClr val="tx2"/>
                  </a:solidFill>
                </a:rPr>
                <a:t>Coupled Thermal-Fluidic </a:t>
              </a:r>
              <a:br>
                <a:rPr lang="en-US" altLang="en-US" b="1">
                  <a:solidFill>
                    <a:schemeClr val="tx2"/>
                  </a:solidFill>
                </a:rPr>
              </a:br>
              <a:r>
                <a:rPr lang="en-US" altLang="en-US" b="1">
                  <a:solidFill>
                    <a:schemeClr val="tx2"/>
                  </a:solidFill>
                </a:rPr>
                <a:t>&amp;</a:t>
              </a:r>
              <a:br>
                <a:rPr lang="en-US" altLang="en-US" b="1">
                  <a:solidFill>
                    <a:schemeClr val="tx2"/>
                  </a:solidFill>
                </a:rPr>
              </a:br>
              <a:r>
                <a:rPr lang="en-US" altLang="en-US" b="1">
                  <a:solidFill>
                    <a:schemeClr val="tx2"/>
                  </a:solidFill>
                </a:rPr>
                <a:t> Free-Surface Analysis*</a:t>
              </a:r>
            </a:p>
          </p:txBody>
        </p:sp>
        <p:graphicFrame>
          <p:nvGraphicFramePr>
            <p:cNvPr id="583707" name="Object 27"/>
            <p:cNvGraphicFramePr>
              <a:graphicFrameLocks noChangeAspect="1"/>
            </p:cNvGraphicFramePr>
            <p:nvPr/>
          </p:nvGraphicFramePr>
          <p:xfrm>
            <a:off x="291" y="1454"/>
            <a:ext cx="1161" cy="706"/>
          </p:xfrm>
          <a:graphic>
            <a:graphicData uri="http://schemas.openxmlformats.org/presentationml/2006/ole">
              <mc:AlternateContent xmlns:mc="http://schemas.openxmlformats.org/markup-compatibility/2006">
                <mc:Choice xmlns:v="urn:schemas-microsoft-com:vml" Requires="v">
                  <p:oleObj spid="_x0000_s583730" name="Equation" r:id="rId10" imgW="1549080" imgH="1028520" progId="Equation.DSMT4">
                    <p:embed/>
                  </p:oleObj>
                </mc:Choice>
                <mc:Fallback>
                  <p:oleObj name="Equation" r:id="rId10" imgW="1549080" imgH="1028520" progId="Equation.DSMT4">
                    <p:embed/>
                    <p:pic>
                      <p:nvPicPr>
                        <p:cNvPr id="0"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 y="1454"/>
                          <a:ext cx="1161" cy="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08" name="Text Box 28"/>
            <p:cNvSpPr txBox="1">
              <a:spLocks noChangeArrowheads="1"/>
            </p:cNvSpPr>
            <p:nvPr/>
          </p:nvSpPr>
          <p:spPr bwMode="auto">
            <a:xfrm>
              <a:off x="170" y="2378"/>
              <a:ext cx="1549" cy="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Quad-Core Workstation</a:t>
              </a:r>
              <a:br>
                <a:rPr lang="en-US" altLang="en-US" sz="1200" b="1"/>
              </a:br>
              <a:r>
                <a:rPr lang="en-US" altLang="en-US" sz="1200" b="1"/>
                <a:t>2.8 GHz Processors</a:t>
              </a:r>
              <a:br>
                <a:rPr lang="en-US" altLang="en-US" sz="1200" b="1"/>
              </a:br>
              <a:r>
                <a:rPr lang="en-US" altLang="en-US" sz="1200" b="1"/>
                <a:t>Windows XP 32 Bit</a:t>
              </a:r>
              <a:br>
                <a:rPr lang="en-US" altLang="en-US" sz="1200" b="1"/>
              </a:br>
              <a:r>
                <a:rPr lang="en-US" altLang="en-US" sz="1200" b="1"/>
                <a:t>8 GB RAM</a:t>
              </a:r>
              <a:r>
                <a:rPr lang="en-US" altLang="en-US"/>
                <a:t> </a:t>
              </a:r>
              <a:endParaRPr lang="en-US" altLang="en-US" sz="1200" b="1"/>
            </a:p>
            <a:p>
              <a:pPr algn="ctr">
                <a:spcBef>
                  <a:spcPct val="50000"/>
                </a:spcBef>
              </a:pPr>
              <a:r>
                <a:rPr lang="en-US" altLang="en-US" sz="1200" b="1"/>
                <a:t/>
              </a:r>
              <a:br>
                <a:rPr lang="en-US" altLang="en-US" sz="1200" b="1"/>
              </a:br>
              <a:r>
                <a:rPr lang="en-US" altLang="en-US" b="1">
                  <a:solidFill>
                    <a:srgbClr val="FF0000"/>
                  </a:solidFill>
                </a:rPr>
                <a:t>Simulation Time =  36 Hrs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83709"/>
                                        </p:tgtEl>
                                        <p:attrNameLst>
                                          <p:attrName>style.visibility</p:attrName>
                                        </p:attrNameLst>
                                      </p:cBhvr>
                                      <p:to>
                                        <p:strVal val="visible"/>
                                      </p:to>
                                    </p:set>
                                    <p:animEffect transition="in" filter="blinds(horizontal)">
                                      <p:cBhvr>
                                        <p:cTn id="7" dur="500"/>
                                        <p:tgtEl>
                                          <p:spTgt spid="583709"/>
                                        </p:tgtEl>
                                      </p:cBhvr>
                                    </p:animEffect>
                                  </p:childTnLst>
                                </p:cTn>
                              </p:par>
                              <p:par>
                                <p:cTn id="8" presetID="1" presetClass="mediacall" presetSubtype="0" fill="hold" nodeType="withEffect">
                                  <p:stCondLst>
                                    <p:cond delay="0"/>
                                  </p:stCondLst>
                                  <p:childTnLst>
                                    <p:cmd type="call" cmd="playFrom(0.0)">
                                      <p:cBhvr>
                                        <p:cTn id="9" dur="15250" fill="hold"/>
                                        <p:tgtEl>
                                          <p:spTgt spid="583702"/>
                                        </p:tgtEl>
                                      </p:cBhvr>
                                    </p:cmd>
                                  </p:childTnLst>
                                </p:cTn>
                              </p:par>
                              <p:par>
                                <p:cTn id="10" presetID="1" presetClass="mediacall" presetSubtype="0" fill="hold" nodeType="withEffect">
                                  <p:stCondLst>
                                    <p:cond delay="0"/>
                                  </p:stCondLst>
                                  <p:childTnLst>
                                    <p:cmd type="call" cmd="playFrom(0.0)">
                                      <p:cBhvr>
                                        <p:cTn id="11" dur="15250" fill="hold"/>
                                        <p:tgtEl>
                                          <p:spTgt spid="583703"/>
                                        </p:tgtEl>
                                      </p:cBhvr>
                                    </p:cmd>
                                  </p:childTnLst>
                                </p:cTn>
                              </p:par>
                              <p:par>
                                <p:cTn id="12" presetID="1" presetClass="mediacall" presetSubtype="0" fill="hold" nodeType="withEffect">
                                  <p:stCondLst>
                                    <p:cond delay="0"/>
                                  </p:stCondLst>
                                  <p:childTnLst>
                                    <p:cmd type="call" cmd="playFrom(0.0)">
                                      <p:cBhvr>
                                        <p:cTn id="13" dur="14000" fill="hold"/>
                                        <p:tgtEl>
                                          <p:spTgt spid="58368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4" fill="hold" display="0">
                  <p:stCondLst>
                    <p:cond delay="indefinite"/>
                  </p:stCondLst>
                </p:cTn>
                <p:tgtEl>
                  <p:spTgt spid="583702"/>
                </p:tgtEl>
              </p:cMediaNode>
            </p:video>
            <p:seq concurrent="1" nextAc="seek">
              <p:cTn id="15" restart="whenNotActive" fill="hold" evtFilter="cancelBubble" nodeType="interactiveSeq">
                <p:stCondLst>
                  <p:cond evt="onClick" delay="0">
                    <p:tgtEl>
                      <p:spTgt spid="58370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583702"/>
                                        </p:tgtEl>
                                      </p:cBhvr>
                                    </p:cmd>
                                  </p:childTnLst>
                                </p:cTn>
                              </p:par>
                            </p:childTnLst>
                          </p:cTn>
                        </p:par>
                      </p:childTnLst>
                    </p:cTn>
                  </p:par>
                </p:childTnLst>
              </p:cTn>
              <p:nextCondLst>
                <p:cond evt="onClick" delay="0">
                  <p:tgtEl>
                    <p:spTgt spid="583702"/>
                  </p:tgtEl>
                </p:cond>
              </p:nextCondLst>
            </p:seq>
            <p:video>
              <p:cMediaNode>
                <p:cTn id="20" fill="hold" display="0">
                  <p:stCondLst>
                    <p:cond delay="indefinite"/>
                  </p:stCondLst>
                </p:cTn>
                <p:tgtEl>
                  <p:spTgt spid="583703"/>
                </p:tgtEl>
              </p:cMediaNode>
            </p:video>
            <p:seq concurrent="1" nextAc="seek">
              <p:cTn id="21" restart="whenNotActive" fill="hold" evtFilter="cancelBubble" nodeType="interactiveSeq">
                <p:stCondLst>
                  <p:cond evt="onClick" delay="0">
                    <p:tgtEl>
                      <p:spTgt spid="58370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withEffect">
                                  <p:stCondLst>
                                    <p:cond delay="0"/>
                                  </p:stCondLst>
                                  <p:childTnLst>
                                    <p:cmd type="call" cmd="togglePause">
                                      <p:cBhvr>
                                        <p:cTn id="25" dur="1" fill="hold"/>
                                        <p:tgtEl>
                                          <p:spTgt spid="583703"/>
                                        </p:tgtEl>
                                      </p:cBhvr>
                                    </p:cmd>
                                  </p:childTnLst>
                                </p:cTn>
                              </p:par>
                            </p:childTnLst>
                          </p:cTn>
                        </p:par>
                      </p:childTnLst>
                    </p:cTn>
                  </p:par>
                </p:childTnLst>
              </p:cTn>
              <p:nextCondLst>
                <p:cond evt="onClick" delay="0">
                  <p:tgtEl>
                    <p:spTgt spid="583703"/>
                  </p:tgtEl>
                </p:cond>
              </p:nextCondLst>
            </p:seq>
            <p:video>
              <p:cMediaNode>
                <p:cTn id="26" fill="hold" display="0">
                  <p:stCondLst>
                    <p:cond delay="indefinite"/>
                  </p:stCondLst>
                </p:cTn>
                <p:tgtEl>
                  <p:spTgt spid="583682"/>
                </p:tgtEl>
              </p:cMediaNode>
            </p:video>
            <p:seq concurrent="1" nextAc="seek">
              <p:cTn id="27" restart="whenNotActive" fill="hold" evtFilter="cancelBubble" nodeType="interactiveSeq">
                <p:stCondLst>
                  <p:cond evt="onClick" delay="0">
                    <p:tgtEl>
                      <p:spTgt spid="583682"/>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withEffect">
                                  <p:stCondLst>
                                    <p:cond delay="0"/>
                                  </p:stCondLst>
                                  <p:childTnLst>
                                    <p:cmd type="call" cmd="togglePause">
                                      <p:cBhvr>
                                        <p:cTn id="31" dur="1" fill="hold"/>
                                        <p:tgtEl>
                                          <p:spTgt spid="583682"/>
                                        </p:tgtEl>
                                      </p:cBhvr>
                                    </p:cmd>
                                  </p:childTnLst>
                                </p:cTn>
                              </p:par>
                            </p:childTnLst>
                          </p:cTn>
                        </p:par>
                      </p:childTnLst>
                    </p:cTn>
                  </p:par>
                </p:childTnLst>
              </p:cTn>
              <p:nextCondLst>
                <p:cond evt="onClick" delay="0">
                  <p:tgtEl>
                    <p:spTgt spid="583682"/>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231775" y="279400"/>
            <a:ext cx="8686800" cy="490538"/>
          </a:xfrm>
        </p:spPr>
        <p:txBody>
          <a:bodyPr/>
          <a:lstStyle/>
          <a:p>
            <a:r>
              <a:rPr lang="en-US" altLang="en-US" sz="2800" b="1"/>
              <a:t>Microdrop Generation: Model vs. Experiment</a:t>
            </a:r>
          </a:p>
        </p:txBody>
      </p:sp>
      <p:sp>
        <p:nvSpPr>
          <p:cNvPr id="534536" name="Text Box 8"/>
          <p:cNvSpPr txBox="1">
            <a:spLocks noChangeArrowheads="1"/>
          </p:cNvSpPr>
          <p:nvPr/>
        </p:nvSpPr>
        <p:spPr bwMode="auto">
          <a:xfrm>
            <a:off x="3803650" y="1103313"/>
            <a:ext cx="2765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800" b="1"/>
              <a:t>No Fitting Parameters!</a:t>
            </a:r>
          </a:p>
        </p:txBody>
      </p:sp>
      <p:grpSp>
        <p:nvGrpSpPr>
          <p:cNvPr id="534532" name="Group 4"/>
          <p:cNvGrpSpPr>
            <a:grpSpLocks/>
          </p:cNvGrpSpPr>
          <p:nvPr/>
        </p:nvGrpSpPr>
        <p:grpSpPr bwMode="auto">
          <a:xfrm>
            <a:off x="5378450" y="1698625"/>
            <a:ext cx="2689225" cy="4187825"/>
            <a:chOff x="2736" y="240"/>
            <a:chExt cx="2544" cy="3888"/>
          </a:xfrm>
        </p:grpSpPr>
        <p:pic>
          <p:nvPicPr>
            <p:cNvPr id="534533" name="Picture 5" descr="file0070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 y="240"/>
              <a:ext cx="1680" cy="3888"/>
            </a:xfrm>
            <a:prstGeom prst="rect">
              <a:avLst/>
            </a:prstGeom>
            <a:noFill/>
            <a:extLst>
              <a:ext uri="{909E8E84-426E-40DD-AFC4-6F175D3DCCD1}">
                <a14:hiddenFill xmlns:a14="http://schemas.microsoft.com/office/drawing/2010/main">
                  <a:solidFill>
                    <a:srgbClr val="FFFFFF"/>
                  </a:solidFill>
                </a14:hiddenFill>
              </a:ext>
            </a:extLst>
          </p:spPr>
        </p:pic>
        <p:pic>
          <p:nvPicPr>
            <p:cNvPr id="534534" name="Picture 6" descr="BOL Experiment LD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 y="624"/>
              <a:ext cx="1014" cy="2832"/>
            </a:xfrm>
            <a:prstGeom prst="rect">
              <a:avLst/>
            </a:prstGeom>
            <a:noFill/>
            <a:extLst>
              <a:ext uri="{909E8E84-426E-40DD-AFC4-6F175D3DCCD1}">
                <a14:hiddenFill xmlns:a14="http://schemas.microsoft.com/office/drawing/2010/main">
                  <a:solidFill>
                    <a:srgbClr val="FFFFFF"/>
                  </a:solidFill>
                </a14:hiddenFill>
              </a:ext>
            </a:extLst>
          </p:spPr>
        </p:pic>
      </p:grpSp>
      <p:sp>
        <p:nvSpPr>
          <p:cNvPr id="534545" name="Text Box 17"/>
          <p:cNvSpPr txBox="1">
            <a:spLocks noChangeArrowheads="1"/>
          </p:cNvSpPr>
          <p:nvPr/>
        </p:nvSpPr>
        <p:spPr bwMode="auto">
          <a:xfrm>
            <a:off x="4578350" y="5961063"/>
            <a:ext cx="2681288"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pPr>
            <a:r>
              <a:rPr lang="en-US" altLang="en-US" b="1">
                <a:solidFill>
                  <a:srgbClr val="FF0000"/>
                </a:solidFill>
                <a:cs typeface="Times New Roman" pitchFamily="18" charset="0"/>
              </a:rPr>
              <a:t>Simulation Time = 36 Hrs</a:t>
            </a:r>
          </a:p>
        </p:txBody>
      </p:sp>
      <p:pic>
        <p:nvPicPr>
          <p:cNvPr id="534535" name="Picture 7" descr="CIJ Theory vs Experiment LD8 V3 BOL12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2400" y="1814513"/>
            <a:ext cx="3608388" cy="4225925"/>
          </a:xfrm>
          <a:prstGeom prst="rect">
            <a:avLst/>
          </a:prstGeom>
          <a:noFill/>
          <a:extLst>
            <a:ext uri="{909E8E84-426E-40DD-AFC4-6F175D3DCCD1}">
              <a14:hiddenFill xmlns:a14="http://schemas.microsoft.com/office/drawing/2010/main">
                <a:solidFill>
                  <a:srgbClr val="FFFFFF"/>
                </a:solidFill>
              </a14:hiddenFill>
            </a:ext>
          </a:extLst>
        </p:spPr>
      </p:pic>
      <p:sp>
        <p:nvSpPr>
          <p:cNvPr id="534543" name="Text Box 15"/>
          <p:cNvSpPr txBox="1">
            <a:spLocks noChangeArrowheads="1"/>
          </p:cNvSpPr>
          <p:nvPr/>
        </p:nvSpPr>
        <p:spPr bwMode="auto">
          <a:xfrm>
            <a:off x="3073400" y="1738313"/>
            <a:ext cx="16462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CFD Simulation</a:t>
            </a:r>
          </a:p>
        </p:txBody>
      </p:sp>
      <p:sp>
        <p:nvSpPr>
          <p:cNvPr id="534548" name="Text Box 20"/>
          <p:cNvSpPr txBox="1">
            <a:spLocks noChangeArrowheads="1"/>
          </p:cNvSpPr>
          <p:nvPr/>
        </p:nvSpPr>
        <p:spPr bwMode="auto">
          <a:xfrm>
            <a:off x="1922463" y="1624013"/>
            <a:ext cx="1401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a:t>Strobbed Image</a:t>
            </a:r>
            <a:br>
              <a:rPr lang="en-US" altLang="en-US" sz="1000" b="1"/>
            </a:br>
            <a:r>
              <a:rPr lang="en-US" altLang="en-US" sz="1000" b="1"/>
              <a:t>of Drop Formation</a:t>
            </a:r>
          </a:p>
        </p:txBody>
      </p:sp>
      <p:grpSp>
        <p:nvGrpSpPr>
          <p:cNvPr id="534581" name="Group 53"/>
          <p:cNvGrpSpPr>
            <a:grpSpLocks/>
          </p:cNvGrpSpPr>
          <p:nvPr/>
        </p:nvGrpSpPr>
        <p:grpSpPr bwMode="auto">
          <a:xfrm>
            <a:off x="155575" y="1930400"/>
            <a:ext cx="1630363" cy="4649788"/>
            <a:chOff x="14" y="1313"/>
            <a:chExt cx="1027" cy="2929"/>
          </a:xfrm>
        </p:grpSpPr>
        <p:pic>
          <p:nvPicPr>
            <p:cNvPr id="534569"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 y="3684"/>
              <a:ext cx="1027" cy="558"/>
            </a:xfrm>
            <a:prstGeom prst="rect">
              <a:avLst/>
            </a:prstGeom>
            <a:noFill/>
            <a:extLst>
              <a:ext uri="{909E8E84-426E-40DD-AFC4-6F175D3DCCD1}">
                <a14:hiddenFill xmlns:a14="http://schemas.microsoft.com/office/drawing/2010/main">
                  <a:solidFill>
                    <a:srgbClr val="FFFFFF"/>
                  </a:solidFill>
                </a14:hiddenFill>
              </a:ext>
            </a:extLst>
          </p:spPr>
        </p:pic>
        <p:sp>
          <p:nvSpPr>
            <p:cNvPr id="534570" name="Line 42"/>
            <p:cNvSpPr>
              <a:spLocks noChangeShapeType="1"/>
            </p:cNvSpPr>
            <p:nvPr/>
          </p:nvSpPr>
          <p:spPr bwMode="auto">
            <a:xfrm flipV="1">
              <a:off x="606" y="3684"/>
              <a:ext cx="121" cy="16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34550"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 y="1313"/>
              <a:ext cx="232" cy="2488"/>
            </a:xfrm>
            <a:prstGeom prst="rect">
              <a:avLst/>
            </a:prstGeom>
            <a:noFill/>
            <a:extLst>
              <a:ext uri="{909E8E84-426E-40DD-AFC4-6F175D3DCCD1}">
                <a14:hiddenFill xmlns:a14="http://schemas.microsoft.com/office/drawing/2010/main">
                  <a:solidFill>
                    <a:srgbClr val="FFFFFF"/>
                  </a:solidFill>
                </a14:hiddenFill>
              </a:ext>
            </a:extLst>
          </p:spPr>
        </p:pic>
      </p:grpSp>
      <p:sp>
        <p:nvSpPr>
          <p:cNvPr id="534537" name="Text Box 9"/>
          <p:cNvSpPr txBox="1">
            <a:spLocks noChangeArrowheads="1"/>
          </p:cNvSpPr>
          <p:nvPr/>
        </p:nvSpPr>
        <p:spPr bwMode="auto">
          <a:xfrm>
            <a:off x="2152650" y="6040438"/>
            <a:ext cx="1382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Fluid = H</a:t>
            </a:r>
            <a:r>
              <a:rPr lang="en-US" altLang="en-US" b="1" baseline="-25000"/>
              <a:t>2</a:t>
            </a:r>
            <a:r>
              <a:rPr lang="en-US" altLang="en-US" b="1"/>
              <a:t>O</a:t>
            </a:r>
          </a:p>
        </p:txBody>
      </p:sp>
      <p:sp>
        <p:nvSpPr>
          <p:cNvPr id="534583" name="Text Box 55"/>
          <p:cNvSpPr txBox="1">
            <a:spLocks noChangeArrowheads="1"/>
          </p:cNvSpPr>
          <p:nvPr/>
        </p:nvSpPr>
        <p:spPr bwMode="auto">
          <a:xfrm>
            <a:off x="3343275" y="6270625"/>
            <a:ext cx="529907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pPr>
            <a:r>
              <a:rPr lang="en-US" altLang="en-US" b="1">
                <a:solidFill>
                  <a:srgbClr val="FF0000"/>
                </a:solidFill>
                <a:cs typeface="Times New Roman" pitchFamily="18" charset="0"/>
              </a:rPr>
              <a:t>Too Long for Design and Optimization of Devices!</a:t>
            </a:r>
          </a:p>
        </p:txBody>
      </p:sp>
      <p:sp>
        <p:nvSpPr>
          <p:cNvPr id="534584" name="Line 56"/>
          <p:cNvSpPr>
            <a:spLocks noChangeShapeType="1"/>
          </p:cNvSpPr>
          <p:nvPr/>
        </p:nvSpPr>
        <p:spPr bwMode="auto">
          <a:xfrm>
            <a:off x="3227388" y="3659188"/>
            <a:ext cx="192087"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4585" name="Line 57"/>
          <p:cNvSpPr>
            <a:spLocks noChangeShapeType="1"/>
          </p:cNvSpPr>
          <p:nvPr/>
        </p:nvSpPr>
        <p:spPr bwMode="auto">
          <a:xfrm flipH="1">
            <a:off x="3727450" y="3659188"/>
            <a:ext cx="76835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4586" name="Text Box 58"/>
          <p:cNvSpPr txBox="1">
            <a:spLocks noChangeArrowheads="1"/>
          </p:cNvSpPr>
          <p:nvPr/>
        </p:nvSpPr>
        <p:spPr bwMode="auto">
          <a:xfrm>
            <a:off x="4495800" y="3505200"/>
            <a:ext cx="692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20 </a:t>
            </a:r>
            <a:r>
              <a:rPr lang="en-US" altLang="en-US" sz="1200" b="1">
                <a:sym typeface="Symbol" pitchFamily="18" charset="2"/>
              </a:rPr>
              <a:t></a:t>
            </a:r>
            <a:r>
              <a:rPr lang="en-US" altLang="en-US" sz="1200" b="1"/>
              <a:t>m</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a:xfrm>
            <a:off x="654050" y="203200"/>
            <a:ext cx="8229600" cy="715963"/>
          </a:xfrm>
        </p:spPr>
        <p:txBody>
          <a:bodyPr/>
          <a:lstStyle/>
          <a:p>
            <a:r>
              <a:rPr lang="en-US" altLang="en-US" sz="3200" b="1"/>
              <a:t>Length and Time Scales</a:t>
            </a:r>
          </a:p>
        </p:txBody>
      </p:sp>
      <p:grpSp>
        <p:nvGrpSpPr>
          <p:cNvPr id="450645" name="Group 85"/>
          <p:cNvGrpSpPr>
            <a:grpSpLocks/>
          </p:cNvGrpSpPr>
          <p:nvPr/>
        </p:nvGrpSpPr>
        <p:grpSpPr bwMode="auto">
          <a:xfrm>
            <a:off x="436563" y="5972175"/>
            <a:ext cx="3521075" cy="754063"/>
            <a:chOff x="275" y="3762"/>
            <a:chExt cx="2218" cy="475"/>
          </a:xfrm>
        </p:grpSpPr>
        <p:sp>
          <p:nvSpPr>
            <p:cNvPr id="450564" name="Oval 4"/>
            <p:cNvSpPr>
              <a:spLocks noChangeArrowheads="1"/>
            </p:cNvSpPr>
            <p:nvPr/>
          </p:nvSpPr>
          <p:spPr bwMode="auto">
            <a:xfrm>
              <a:off x="933" y="3767"/>
              <a:ext cx="170" cy="193"/>
            </a:xfrm>
            <a:prstGeom prst="ellipse">
              <a:avLst/>
            </a:prstGeom>
            <a:gradFill rotWithShape="1">
              <a:gsLst>
                <a:gs pos="0">
                  <a:srgbClr val="000000">
                    <a:gamma/>
                    <a:tint val="0"/>
                    <a:invGamma/>
                  </a:srgbClr>
                </a:gs>
                <a:gs pos="100000">
                  <a:srgbClr val="0000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567" name="Text Box 7"/>
            <p:cNvSpPr txBox="1">
              <a:spLocks noChangeArrowheads="1"/>
            </p:cNvSpPr>
            <p:nvPr/>
          </p:nvSpPr>
          <p:spPr bwMode="auto">
            <a:xfrm>
              <a:off x="375" y="3772"/>
              <a:ext cx="5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60 nm</a:t>
              </a:r>
            </a:p>
          </p:txBody>
        </p:sp>
        <p:sp>
          <p:nvSpPr>
            <p:cNvPr id="450572" name="Oval 12"/>
            <p:cNvSpPr>
              <a:spLocks noChangeArrowheads="1"/>
            </p:cNvSpPr>
            <p:nvPr/>
          </p:nvSpPr>
          <p:spPr bwMode="auto">
            <a:xfrm>
              <a:off x="1170" y="3762"/>
              <a:ext cx="170" cy="193"/>
            </a:xfrm>
            <a:prstGeom prst="ellipse">
              <a:avLst/>
            </a:prstGeom>
            <a:gradFill rotWithShape="1">
              <a:gsLst>
                <a:gs pos="0">
                  <a:srgbClr val="FF00FF">
                    <a:gamma/>
                    <a:tint val="0"/>
                    <a:invGamma/>
                  </a:srgbClr>
                </a:gs>
                <a:gs pos="100000">
                  <a:srgbClr val="FF00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574" name="Oval 14"/>
            <p:cNvSpPr>
              <a:spLocks noChangeArrowheads="1"/>
            </p:cNvSpPr>
            <p:nvPr/>
          </p:nvSpPr>
          <p:spPr bwMode="auto">
            <a:xfrm>
              <a:off x="1427" y="3767"/>
              <a:ext cx="170" cy="193"/>
            </a:xfrm>
            <a:prstGeom prst="ellipse">
              <a:avLst/>
            </a:prstGeom>
            <a:gradFill rotWithShape="1">
              <a:gsLst>
                <a:gs pos="0">
                  <a:srgbClr val="FFFF00">
                    <a:gamma/>
                    <a:tint val="0"/>
                    <a:invGamma/>
                  </a:srgbClr>
                </a:gs>
                <a:gs pos="100000">
                  <a:srgbClr val="FFFF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579" name="Oval 19"/>
            <p:cNvSpPr>
              <a:spLocks noChangeArrowheads="1"/>
            </p:cNvSpPr>
            <p:nvPr/>
          </p:nvSpPr>
          <p:spPr bwMode="auto">
            <a:xfrm>
              <a:off x="1694" y="3772"/>
              <a:ext cx="170" cy="193"/>
            </a:xfrm>
            <a:prstGeom prst="ellipse">
              <a:avLst/>
            </a:prstGeom>
            <a:gradFill rotWithShape="1">
              <a:gsLst>
                <a:gs pos="0">
                  <a:srgbClr val="00FFFF">
                    <a:gamma/>
                    <a:tint val="0"/>
                    <a:invGamma/>
                  </a:srgbClr>
                </a:gs>
                <a:gs pos="100000">
                  <a:srgbClr val="00FFFF"/>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580" name="Text Box 20"/>
            <p:cNvSpPr txBox="1">
              <a:spLocks noChangeArrowheads="1"/>
            </p:cNvSpPr>
            <p:nvPr/>
          </p:nvSpPr>
          <p:spPr bwMode="auto">
            <a:xfrm>
              <a:off x="275" y="4025"/>
              <a:ext cx="221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t>Colored Pigment Nanoparticles</a:t>
              </a:r>
            </a:p>
          </p:txBody>
        </p:sp>
      </p:grpSp>
      <p:sp>
        <p:nvSpPr>
          <p:cNvPr id="450624" name="Text Box 64"/>
          <p:cNvSpPr txBox="1">
            <a:spLocks noChangeArrowheads="1"/>
          </p:cNvSpPr>
          <p:nvPr/>
        </p:nvSpPr>
        <p:spPr bwMode="auto">
          <a:xfrm>
            <a:off x="231775" y="1085850"/>
            <a:ext cx="882650" cy="33655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t>Length</a:t>
            </a:r>
          </a:p>
        </p:txBody>
      </p:sp>
      <p:grpSp>
        <p:nvGrpSpPr>
          <p:cNvPr id="450648" name="Group 88"/>
          <p:cNvGrpSpPr>
            <a:grpSpLocks/>
          </p:cNvGrpSpPr>
          <p:nvPr/>
        </p:nvGrpSpPr>
        <p:grpSpPr bwMode="auto">
          <a:xfrm>
            <a:off x="762000" y="1263650"/>
            <a:ext cx="2182813" cy="2051050"/>
            <a:chOff x="480" y="796"/>
            <a:chExt cx="1375" cy="1292"/>
          </a:xfrm>
        </p:grpSpPr>
        <p:sp>
          <p:nvSpPr>
            <p:cNvPr id="450569" name="Text Box 9"/>
            <p:cNvSpPr txBox="1">
              <a:spLocks noChangeArrowheads="1"/>
            </p:cNvSpPr>
            <p:nvPr/>
          </p:nvSpPr>
          <p:spPr bwMode="auto">
            <a:xfrm>
              <a:off x="480" y="1145"/>
              <a:ext cx="33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cm</a:t>
              </a:r>
            </a:p>
          </p:txBody>
        </p:sp>
        <p:grpSp>
          <p:nvGrpSpPr>
            <p:cNvPr id="450584" name="Group 24"/>
            <p:cNvGrpSpPr>
              <a:grpSpLocks/>
            </p:cNvGrpSpPr>
            <p:nvPr/>
          </p:nvGrpSpPr>
          <p:grpSpPr bwMode="auto">
            <a:xfrm>
              <a:off x="903" y="796"/>
              <a:ext cx="952" cy="711"/>
              <a:chOff x="591" y="854"/>
              <a:chExt cx="1127" cy="854"/>
            </a:xfrm>
          </p:grpSpPr>
          <p:pic>
            <p:nvPicPr>
              <p:cNvPr id="45056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 y="854"/>
                <a:ext cx="1127" cy="854"/>
              </a:xfrm>
              <a:prstGeom prst="rect">
                <a:avLst/>
              </a:prstGeom>
              <a:noFill/>
              <a:extLst>
                <a:ext uri="{909E8E84-426E-40DD-AFC4-6F175D3DCCD1}">
                  <a14:hiddenFill xmlns:a14="http://schemas.microsoft.com/office/drawing/2010/main">
                    <a:solidFill>
                      <a:srgbClr val="FFFFFF"/>
                    </a:solidFill>
                  </a14:hiddenFill>
                </a:ext>
              </a:extLst>
            </p:spPr>
          </p:pic>
          <p:sp>
            <p:nvSpPr>
              <p:cNvPr id="450581" name="Text Box 21"/>
              <p:cNvSpPr txBox="1">
                <a:spLocks noChangeArrowheads="1"/>
              </p:cNvSpPr>
              <p:nvPr/>
            </p:nvSpPr>
            <p:spPr bwMode="auto">
              <a:xfrm>
                <a:off x="766" y="1182"/>
                <a:ext cx="893"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Nozzle Array</a:t>
                </a:r>
              </a:p>
            </p:txBody>
          </p:sp>
        </p:grpSp>
        <p:sp>
          <p:nvSpPr>
            <p:cNvPr id="450587" name="Line 27"/>
            <p:cNvSpPr>
              <a:spLocks noChangeShapeType="1"/>
            </p:cNvSpPr>
            <p:nvPr/>
          </p:nvSpPr>
          <p:spPr bwMode="auto">
            <a:xfrm flipV="1">
              <a:off x="1378" y="1531"/>
              <a:ext cx="0" cy="24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27" name="Line 67"/>
            <p:cNvSpPr>
              <a:spLocks noChangeShapeType="1"/>
            </p:cNvSpPr>
            <p:nvPr/>
          </p:nvSpPr>
          <p:spPr bwMode="auto">
            <a:xfrm flipV="1">
              <a:off x="649" y="1386"/>
              <a:ext cx="0" cy="70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50647" name="Group 87"/>
          <p:cNvGrpSpPr>
            <a:grpSpLocks/>
          </p:cNvGrpSpPr>
          <p:nvPr/>
        </p:nvGrpSpPr>
        <p:grpSpPr bwMode="auto">
          <a:xfrm>
            <a:off x="800100" y="2908300"/>
            <a:ext cx="2538413" cy="1941513"/>
            <a:chOff x="504" y="1832"/>
            <a:chExt cx="1599" cy="1223"/>
          </a:xfrm>
        </p:grpSpPr>
        <p:sp>
          <p:nvSpPr>
            <p:cNvPr id="450571" name="Line 11"/>
            <p:cNvSpPr>
              <a:spLocks noChangeShapeType="1"/>
            </p:cNvSpPr>
            <p:nvPr/>
          </p:nvSpPr>
          <p:spPr bwMode="auto">
            <a:xfrm flipV="1">
              <a:off x="1378" y="2692"/>
              <a:ext cx="0" cy="24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585" name="Text Box 25"/>
            <p:cNvSpPr txBox="1">
              <a:spLocks noChangeArrowheads="1"/>
            </p:cNvSpPr>
            <p:nvPr/>
          </p:nvSpPr>
          <p:spPr bwMode="auto">
            <a:xfrm>
              <a:off x="504" y="2137"/>
              <a:ext cx="33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mm</a:t>
              </a:r>
            </a:p>
          </p:txBody>
        </p:sp>
        <p:sp>
          <p:nvSpPr>
            <p:cNvPr id="450586" name="Text Box 26"/>
            <p:cNvSpPr txBox="1">
              <a:spLocks noChangeArrowheads="1"/>
            </p:cNvSpPr>
            <p:nvPr/>
          </p:nvSpPr>
          <p:spPr bwMode="auto">
            <a:xfrm>
              <a:off x="1486" y="2110"/>
              <a:ext cx="61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Microjet</a:t>
              </a:r>
            </a:p>
          </p:txBody>
        </p:sp>
        <p:pic>
          <p:nvPicPr>
            <p:cNvPr id="2" name="IPA10mpsDropForm1p5V190ohm1usw8usp4usperframe_vertical.avi">
              <a:hlinkClick r:id="" action="ppaction://media"/>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1320" y="1832"/>
              <a:ext cx="124"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6" name="Line 66"/>
            <p:cNvSpPr>
              <a:spLocks noChangeShapeType="1"/>
            </p:cNvSpPr>
            <p:nvPr/>
          </p:nvSpPr>
          <p:spPr bwMode="auto">
            <a:xfrm flipV="1">
              <a:off x="649" y="2377"/>
              <a:ext cx="0" cy="67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29" name="Line 69"/>
            <p:cNvSpPr>
              <a:spLocks noChangeShapeType="1"/>
            </p:cNvSpPr>
            <p:nvPr/>
          </p:nvSpPr>
          <p:spPr bwMode="auto">
            <a:xfrm>
              <a:off x="819" y="2233"/>
              <a:ext cx="31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30" name="AutoShape 70"/>
            <p:cNvSpPr>
              <a:spLocks/>
            </p:cNvSpPr>
            <p:nvPr/>
          </p:nvSpPr>
          <p:spPr bwMode="auto">
            <a:xfrm>
              <a:off x="1181" y="1845"/>
              <a:ext cx="121" cy="750"/>
            </a:xfrm>
            <a:prstGeom prst="leftBrace">
              <a:avLst>
                <a:gd name="adj1" fmla="val 51653"/>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50631" name="Text Box 71"/>
          <p:cNvSpPr txBox="1">
            <a:spLocks noChangeArrowheads="1"/>
          </p:cNvSpPr>
          <p:nvPr/>
        </p:nvSpPr>
        <p:spPr bwMode="auto">
          <a:xfrm>
            <a:off x="4341813" y="1085850"/>
            <a:ext cx="882650" cy="33655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t>Time</a:t>
            </a:r>
          </a:p>
        </p:txBody>
      </p:sp>
      <p:grpSp>
        <p:nvGrpSpPr>
          <p:cNvPr id="450653" name="Group 93"/>
          <p:cNvGrpSpPr>
            <a:grpSpLocks/>
          </p:cNvGrpSpPr>
          <p:nvPr/>
        </p:nvGrpSpPr>
        <p:grpSpPr bwMode="auto">
          <a:xfrm>
            <a:off x="4881563" y="3538538"/>
            <a:ext cx="4260850" cy="3132137"/>
            <a:chOff x="3075" y="2229"/>
            <a:chExt cx="2684" cy="1973"/>
          </a:xfrm>
        </p:grpSpPr>
        <p:pic>
          <p:nvPicPr>
            <p:cNvPr id="231442" name="IPA10mpsDropForm1p5V190ohm1usw8usp4usperframe_vertical.avi">
              <a:hlinkClick r:id="" action="ppaction://media"/>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3874" y="2229"/>
              <a:ext cx="308" cy="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0" name="Line 50"/>
            <p:cNvSpPr>
              <a:spLocks noChangeShapeType="1"/>
            </p:cNvSpPr>
            <p:nvPr/>
          </p:nvSpPr>
          <p:spPr bwMode="auto">
            <a:xfrm flipH="1">
              <a:off x="4235" y="3950"/>
              <a:ext cx="290" cy="17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11" name="Text Box 51"/>
            <p:cNvSpPr txBox="1">
              <a:spLocks noChangeArrowheads="1"/>
            </p:cNvSpPr>
            <p:nvPr/>
          </p:nvSpPr>
          <p:spPr bwMode="auto">
            <a:xfrm>
              <a:off x="3075" y="3835"/>
              <a:ext cx="65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sym typeface="Symbol" pitchFamily="18" charset="2"/>
                </a:rPr>
                <a:t></a:t>
              </a:r>
              <a:r>
                <a:rPr lang="en-US" altLang="en-US" b="1">
                  <a:sym typeface="Symbol" pitchFamily="18" charset="2"/>
                </a:rPr>
                <a:t> = 2 s</a:t>
              </a:r>
            </a:p>
          </p:txBody>
        </p:sp>
        <p:grpSp>
          <p:nvGrpSpPr>
            <p:cNvPr id="450641" name="Group 81"/>
            <p:cNvGrpSpPr>
              <a:grpSpLocks/>
            </p:cNvGrpSpPr>
            <p:nvPr/>
          </p:nvGrpSpPr>
          <p:grpSpPr bwMode="auto">
            <a:xfrm>
              <a:off x="4434" y="3579"/>
              <a:ext cx="1325" cy="623"/>
              <a:chOff x="4434" y="3579"/>
              <a:chExt cx="1325" cy="623"/>
            </a:xfrm>
          </p:grpSpPr>
          <p:grpSp>
            <p:nvGrpSpPr>
              <p:cNvPr id="450591" name="Group 31"/>
              <p:cNvGrpSpPr>
                <a:grpSpLocks/>
              </p:cNvGrpSpPr>
              <p:nvPr/>
            </p:nvGrpSpPr>
            <p:grpSpPr bwMode="auto">
              <a:xfrm>
                <a:off x="4594" y="3821"/>
                <a:ext cx="807" cy="114"/>
                <a:chOff x="720" y="1344"/>
                <a:chExt cx="3744" cy="240"/>
              </a:xfrm>
            </p:grpSpPr>
            <p:grpSp>
              <p:nvGrpSpPr>
                <p:cNvPr id="450592" name="Group 32"/>
                <p:cNvGrpSpPr>
                  <a:grpSpLocks/>
                </p:cNvGrpSpPr>
                <p:nvPr/>
              </p:nvGrpSpPr>
              <p:grpSpPr bwMode="auto">
                <a:xfrm>
                  <a:off x="2352" y="1344"/>
                  <a:ext cx="1056" cy="240"/>
                  <a:chOff x="1872" y="1344"/>
                  <a:chExt cx="1056" cy="240"/>
                </a:xfrm>
              </p:grpSpPr>
              <p:sp>
                <p:nvSpPr>
                  <p:cNvPr id="450593" name="Line 33"/>
                  <p:cNvSpPr>
                    <a:spLocks noChangeShapeType="1"/>
                  </p:cNvSpPr>
                  <p:nvPr/>
                </p:nvSpPr>
                <p:spPr bwMode="auto">
                  <a:xfrm flipV="1">
                    <a:off x="1872" y="1344"/>
                    <a:ext cx="0"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594" name="Line 34"/>
                  <p:cNvSpPr>
                    <a:spLocks noChangeShapeType="1"/>
                  </p:cNvSpPr>
                  <p:nvPr/>
                </p:nvSpPr>
                <p:spPr bwMode="auto">
                  <a:xfrm>
                    <a:off x="1872" y="1344"/>
                    <a:ext cx="3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595" name="Line 35"/>
                  <p:cNvSpPr>
                    <a:spLocks noChangeShapeType="1"/>
                  </p:cNvSpPr>
                  <p:nvPr/>
                </p:nvSpPr>
                <p:spPr bwMode="auto">
                  <a:xfrm>
                    <a:off x="2208" y="1344"/>
                    <a:ext cx="0"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596" name="Line 36"/>
                  <p:cNvSpPr>
                    <a:spLocks noChangeShapeType="1"/>
                  </p:cNvSpPr>
                  <p:nvPr/>
                </p:nvSpPr>
                <p:spPr bwMode="auto">
                  <a:xfrm>
                    <a:off x="2208" y="1584"/>
                    <a:ext cx="72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50597" name="Group 37"/>
                <p:cNvGrpSpPr>
                  <a:grpSpLocks/>
                </p:cNvGrpSpPr>
                <p:nvPr/>
              </p:nvGrpSpPr>
              <p:grpSpPr bwMode="auto">
                <a:xfrm>
                  <a:off x="3408" y="1344"/>
                  <a:ext cx="1056" cy="240"/>
                  <a:chOff x="1872" y="1344"/>
                  <a:chExt cx="1056" cy="240"/>
                </a:xfrm>
              </p:grpSpPr>
              <p:sp>
                <p:nvSpPr>
                  <p:cNvPr id="450598" name="Line 38"/>
                  <p:cNvSpPr>
                    <a:spLocks noChangeShapeType="1"/>
                  </p:cNvSpPr>
                  <p:nvPr/>
                </p:nvSpPr>
                <p:spPr bwMode="auto">
                  <a:xfrm flipV="1">
                    <a:off x="1872" y="1344"/>
                    <a:ext cx="0"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599" name="Line 39"/>
                  <p:cNvSpPr>
                    <a:spLocks noChangeShapeType="1"/>
                  </p:cNvSpPr>
                  <p:nvPr/>
                </p:nvSpPr>
                <p:spPr bwMode="auto">
                  <a:xfrm>
                    <a:off x="1872" y="1344"/>
                    <a:ext cx="3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00" name="Line 40"/>
                  <p:cNvSpPr>
                    <a:spLocks noChangeShapeType="1"/>
                  </p:cNvSpPr>
                  <p:nvPr/>
                </p:nvSpPr>
                <p:spPr bwMode="auto">
                  <a:xfrm>
                    <a:off x="2208" y="1344"/>
                    <a:ext cx="0"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01" name="Line 41"/>
                  <p:cNvSpPr>
                    <a:spLocks noChangeShapeType="1"/>
                  </p:cNvSpPr>
                  <p:nvPr/>
                </p:nvSpPr>
                <p:spPr bwMode="auto">
                  <a:xfrm>
                    <a:off x="2208" y="1584"/>
                    <a:ext cx="72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50602" name="Group 42"/>
                <p:cNvGrpSpPr>
                  <a:grpSpLocks/>
                </p:cNvGrpSpPr>
                <p:nvPr/>
              </p:nvGrpSpPr>
              <p:grpSpPr bwMode="auto">
                <a:xfrm>
                  <a:off x="1296" y="1344"/>
                  <a:ext cx="1056" cy="240"/>
                  <a:chOff x="1872" y="1344"/>
                  <a:chExt cx="1056" cy="240"/>
                </a:xfrm>
              </p:grpSpPr>
              <p:sp>
                <p:nvSpPr>
                  <p:cNvPr id="450603" name="Line 43"/>
                  <p:cNvSpPr>
                    <a:spLocks noChangeShapeType="1"/>
                  </p:cNvSpPr>
                  <p:nvPr/>
                </p:nvSpPr>
                <p:spPr bwMode="auto">
                  <a:xfrm flipV="1">
                    <a:off x="1872" y="1344"/>
                    <a:ext cx="0"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04" name="Line 44"/>
                  <p:cNvSpPr>
                    <a:spLocks noChangeShapeType="1"/>
                  </p:cNvSpPr>
                  <p:nvPr/>
                </p:nvSpPr>
                <p:spPr bwMode="auto">
                  <a:xfrm>
                    <a:off x="1872" y="1344"/>
                    <a:ext cx="33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05" name="Line 45"/>
                  <p:cNvSpPr>
                    <a:spLocks noChangeShapeType="1"/>
                  </p:cNvSpPr>
                  <p:nvPr/>
                </p:nvSpPr>
                <p:spPr bwMode="auto">
                  <a:xfrm>
                    <a:off x="2208" y="1344"/>
                    <a:ext cx="0" cy="24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06" name="Line 46"/>
                  <p:cNvSpPr>
                    <a:spLocks noChangeShapeType="1"/>
                  </p:cNvSpPr>
                  <p:nvPr/>
                </p:nvSpPr>
                <p:spPr bwMode="auto">
                  <a:xfrm>
                    <a:off x="2208" y="1584"/>
                    <a:ext cx="72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50607" name="Line 47"/>
                <p:cNvSpPr>
                  <a:spLocks noChangeShapeType="1"/>
                </p:cNvSpPr>
                <p:nvPr/>
              </p:nvSpPr>
              <p:spPr bwMode="auto">
                <a:xfrm flipH="1">
                  <a:off x="720" y="1584"/>
                  <a:ext cx="576"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50608" name="Text Box 48"/>
              <p:cNvSpPr txBox="1">
                <a:spLocks noChangeArrowheads="1"/>
              </p:cNvSpPr>
              <p:nvPr/>
            </p:nvSpPr>
            <p:spPr bwMode="auto">
              <a:xfrm>
                <a:off x="4434" y="4010"/>
                <a:ext cx="1227" cy="192"/>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cs typeface="Arial" pitchFamily="34" charset="0"/>
                  </a:rPr>
                  <a:t>Modulation Voltage</a:t>
                </a:r>
              </a:p>
            </p:txBody>
          </p:sp>
          <p:sp>
            <p:nvSpPr>
              <p:cNvPr id="450609" name="Text Box 49"/>
              <p:cNvSpPr txBox="1">
                <a:spLocks noChangeArrowheads="1"/>
              </p:cNvSpPr>
              <p:nvPr/>
            </p:nvSpPr>
            <p:spPr bwMode="auto">
              <a:xfrm>
                <a:off x="5018" y="3579"/>
                <a:ext cx="74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f = 500 kHz</a:t>
                </a:r>
              </a:p>
            </p:txBody>
          </p:sp>
          <p:sp>
            <p:nvSpPr>
              <p:cNvPr id="450614" name="Line 54"/>
              <p:cNvSpPr>
                <a:spLocks noChangeShapeType="1"/>
              </p:cNvSpPr>
              <p:nvPr/>
            </p:nvSpPr>
            <p:spPr bwMode="auto">
              <a:xfrm flipV="1">
                <a:off x="4715" y="3582"/>
                <a:ext cx="0" cy="353"/>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15" name="Line 55"/>
              <p:cNvSpPr>
                <a:spLocks noChangeShapeType="1"/>
              </p:cNvSpPr>
              <p:nvPr/>
            </p:nvSpPr>
            <p:spPr bwMode="auto">
              <a:xfrm flipV="1">
                <a:off x="4945" y="3582"/>
                <a:ext cx="1" cy="366"/>
              </a:xfrm>
              <a:prstGeom prst="line">
                <a:avLst/>
              </a:prstGeom>
              <a:noFill/>
              <a:ln w="254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450651" name="Group 91"/>
          <p:cNvGrpSpPr>
            <a:grpSpLocks/>
          </p:cNvGrpSpPr>
          <p:nvPr/>
        </p:nvGrpSpPr>
        <p:grpSpPr bwMode="auto">
          <a:xfrm>
            <a:off x="4456113" y="3697288"/>
            <a:ext cx="4186237" cy="2735262"/>
            <a:chOff x="2904" y="2281"/>
            <a:chExt cx="2637" cy="1723"/>
          </a:xfrm>
        </p:grpSpPr>
        <p:sp>
          <p:nvSpPr>
            <p:cNvPr id="450620" name="Text Box 60"/>
            <p:cNvSpPr txBox="1">
              <a:spLocks noChangeArrowheads="1"/>
            </p:cNvSpPr>
            <p:nvPr/>
          </p:nvSpPr>
          <p:spPr bwMode="auto">
            <a:xfrm>
              <a:off x="2904" y="3055"/>
              <a:ext cx="95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 </a:t>
              </a:r>
              <a:r>
                <a:rPr lang="en-US" altLang="en-US" sz="1600" b="1">
                  <a:sym typeface="Symbol" pitchFamily="18" charset="2"/>
                </a:rPr>
                <a:t></a:t>
              </a:r>
              <a:r>
                <a:rPr lang="en-US" altLang="en-US" b="1">
                  <a:sym typeface="Symbol" pitchFamily="18" charset="2"/>
                </a:rPr>
                <a:t> = 30-50 s</a:t>
              </a:r>
            </a:p>
          </p:txBody>
        </p:sp>
        <p:grpSp>
          <p:nvGrpSpPr>
            <p:cNvPr id="450650" name="Group 90"/>
            <p:cNvGrpSpPr>
              <a:grpSpLocks/>
            </p:cNvGrpSpPr>
            <p:nvPr/>
          </p:nvGrpSpPr>
          <p:grpSpPr bwMode="auto">
            <a:xfrm>
              <a:off x="4331" y="2281"/>
              <a:ext cx="1210" cy="1723"/>
              <a:chOff x="5952" y="1725"/>
              <a:chExt cx="1210" cy="1723"/>
            </a:xfrm>
          </p:grpSpPr>
          <p:sp>
            <p:nvSpPr>
              <p:cNvPr id="450633" name="Text Box 73"/>
              <p:cNvSpPr txBox="1">
                <a:spLocks noChangeArrowheads="1"/>
              </p:cNvSpPr>
              <p:nvPr/>
            </p:nvSpPr>
            <p:spPr bwMode="auto">
              <a:xfrm>
                <a:off x="6159" y="2357"/>
                <a:ext cx="1003"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500" b="1"/>
                  <a:t>Jet Break Up</a:t>
                </a:r>
                <a:r>
                  <a:rPr lang="en-US" altLang="en-US" b="1"/>
                  <a:t/>
                </a:r>
                <a:br>
                  <a:rPr lang="en-US" altLang="en-US" b="1"/>
                </a:br>
                <a:r>
                  <a:rPr lang="en-US" altLang="en-US" b="1"/>
                  <a:t>L = 600-1000 </a:t>
                </a:r>
                <a:r>
                  <a:rPr lang="en-US" altLang="en-US" b="1">
                    <a:sym typeface="Symbol" pitchFamily="18" charset="2"/>
                  </a:rPr>
                  <a:t>m</a:t>
                </a:r>
              </a:p>
            </p:txBody>
          </p:sp>
          <p:sp>
            <p:nvSpPr>
              <p:cNvPr id="450635" name="AutoShape 75"/>
              <p:cNvSpPr>
                <a:spLocks/>
              </p:cNvSpPr>
              <p:nvPr/>
            </p:nvSpPr>
            <p:spPr bwMode="auto">
              <a:xfrm flipH="1">
                <a:off x="5952" y="1725"/>
                <a:ext cx="169" cy="1723"/>
              </a:xfrm>
              <a:prstGeom prst="leftBrace">
                <a:avLst>
                  <a:gd name="adj1" fmla="val 84961"/>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50652" name="Group 92"/>
          <p:cNvGrpSpPr>
            <a:grpSpLocks/>
          </p:cNvGrpSpPr>
          <p:nvPr/>
        </p:nvGrpSpPr>
        <p:grpSpPr bwMode="auto">
          <a:xfrm>
            <a:off x="4533900" y="1149350"/>
            <a:ext cx="4264025" cy="2271713"/>
            <a:chOff x="2856" y="724"/>
            <a:chExt cx="2686" cy="1431"/>
          </a:xfrm>
        </p:grpSpPr>
        <p:sp>
          <p:nvSpPr>
            <p:cNvPr id="450613" name="Text Box 53"/>
            <p:cNvSpPr txBox="1">
              <a:spLocks noChangeArrowheads="1"/>
            </p:cNvSpPr>
            <p:nvPr/>
          </p:nvSpPr>
          <p:spPr bwMode="auto">
            <a:xfrm>
              <a:off x="2856" y="1458"/>
              <a:ext cx="9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800" b="1">
                  <a:sym typeface="Symbol" pitchFamily="18" charset="2"/>
                </a:rPr>
                <a:t> </a:t>
              </a:r>
              <a:r>
                <a:rPr lang="en-US" altLang="en-US" b="1">
                  <a:sym typeface="Symbol" pitchFamily="18" charset="2"/>
                </a:rPr>
                <a:t>= 250-350 s</a:t>
              </a:r>
            </a:p>
          </p:txBody>
        </p:sp>
        <p:sp>
          <p:nvSpPr>
            <p:cNvPr id="450589" name="Oval 29"/>
            <p:cNvSpPr>
              <a:spLocks noChangeArrowheads="1"/>
            </p:cNvSpPr>
            <p:nvPr/>
          </p:nvSpPr>
          <p:spPr bwMode="auto">
            <a:xfrm>
              <a:off x="3933" y="1954"/>
              <a:ext cx="209" cy="192"/>
            </a:xfrm>
            <a:prstGeom prst="ellipse">
              <a:avLst/>
            </a:prstGeom>
            <a:gradFill rotWithShape="1">
              <a:gsLst>
                <a:gs pos="0">
                  <a:srgbClr val="3366FF"/>
                </a:gs>
                <a:gs pos="100000">
                  <a:srgbClr val="3366FF">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000" b="1"/>
            </a:p>
          </p:txBody>
        </p:sp>
        <p:sp>
          <p:nvSpPr>
            <p:cNvPr id="450616" name="Line 56"/>
            <p:cNvSpPr>
              <a:spLocks noChangeShapeType="1"/>
            </p:cNvSpPr>
            <p:nvPr/>
          </p:nvSpPr>
          <p:spPr bwMode="auto">
            <a:xfrm flipV="1">
              <a:off x="4041" y="1652"/>
              <a:ext cx="0" cy="24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17" name="Text Box 57"/>
            <p:cNvSpPr txBox="1">
              <a:spLocks noChangeArrowheads="1"/>
            </p:cNvSpPr>
            <p:nvPr/>
          </p:nvSpPr>
          <p:spPr bwMode="auto">
            <a:xfrm>
              <a:off x="4549" y="1845"/>
              <a:ext cx="78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V = 20 m/s</a:t>
              </a:r>
            </a:p>
          </p:txBody>
        </p:sp>
        <p:grpSp>
          <p:nvGrpSpPr>
            <p:cNvPr id="450623" name="Group 63"/>
            <p:cNvGrpSpPr>
              <a:grpSpLocks/>
            </p:cNvGrpSpPr>
            <p:nvPr/>
          </p:nvGrpSpPr>
          <p:grpSpPr bwMode="auto">
            <a:xfrm>
              <a:off x="3416" y="724"/>
              <a:ext cx="1351" cy="251"/>
              <a:chOff x="3439" y="636"/>
              <a:chExt cx="1351" cy="251"/>
            </a:xfrm>
          </p:grpSpPr>
          <p:sp>
            <p:nvSpPr>
              <p:cNvPr id="450622" name="Oval 62"/>
              <p:cNvSpPr>
                <a:spLocks noChangeArrowheads="1"/>
              </p:cNvSpPr>
              <p:nvPr/>
            </p:nvSpPr>
            <p:spPr bwMode="auto">
              <a:xfrm>
                <a:off x="3972" y="757"/>
                <a:ext cx="209" cy="130"/>
              </a:xfrm>
              <a:prstGeom prst="ellipse">
                <a:avLst/>
              </a:prstGeom>
              <a:solidFill>
                <a:srgbClr val="3366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21" name="Text Box 61"/>
              <p:cNvSpPr txBox="1">
                <a:spLocks noChangeArrowheads="1"/>
              </p:cNvSpPr>
              <p:nvPr/>
            </p:nvSpPr>
            <p:spPr bwMode="auto">
              <a:xfrm>
                <a:off x="3779" y="636"/>
                <a:ext cx="591"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Paper</a:t>
                </a:r>
              </a:p>
            </p:txBody>
          </p:sp>
          <p:sp>
            <p:nvSpPr>
              <p:cNvPr id="450618" name="Line 58"/>
              <p:cNvSpPr>
                <a:spLocks noChangeShapeType="1"/>
              </p:cNvSpPr>
              <p:nvPr/>
            </p:nvSpPr>
            <p:spPr bwMode="auto">
              <a:xfrm>
                <a:off x="3439" y="827"/>
                <a:ext cx="135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50634" name="Text Box 74"/>
            <p:cNvSpPr txBox="1">
              <a:spLocks noChangeArrowheads="1"/>
            </p:cNvSpPr>
            <p:nvPr/>
          </p:nvSpPr>
          <p:spPr bwMode="auto">
            <a:xfrm>
              <a:off x="4418" y="1386"/>
              <a:ext cx="112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500" b="1"/>
                <a:t>Drop to Paper</a:t>
              </a:r>
              <a:r>
                <a:rPr lang="en-US" altLang="en-US" b="1"/>
                <a:t/>
              </a:r>
              <a:br>
                <a:rPr lang="en-US" altLang="en-US" b="1"/>
              </a:br>
              <a:r>
                <a:rPr lang="en-US" altLang="en-US" b="1"/>
                <a:t>L = 5-7 </a:t>
              </a:r>
              <a:r>
                <a:rPr lang="en-US" altLang="en-US" b="1">
                  <a:sym typeface="Symbol" pitchFamily="18" charset="2"/>
                </a:rPr>
                <a:t>mm</a:t>
              </a:r>
            </a:p>
          </p:txBody>
        </p:sp>
        <p:sp>
          <p:nvSpPr>
            <p:cNvPr id="450637" name="AutoShape 77"/>
            <p:cNvSpPr>
              <a:spLocks/>
            </p:cNvSpPr>
            <p:nvPr/>
          </p:nvSpPr>
          <p:spPr bwMode="auto">
            <a:xfrm flipH="1">
              <a:off x="4307" y="999"/>
              <a:ext cx="169" cy="1156"/>
            </a:xfrm>
            <a:prstGeom prst="leftBrace">
              <a:avLst>
                <a:gd name="adj1" fmla="val 57002"/>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50646" name="Group 86"/>
          <p:cNvGrpSpPr>
            <a:grpSpLocks/>
          </p:cNvGrpSpPr>
          <p:nvPr/>
        </p:nvGrpSpPr>
        <p:grpSpPr bwMode="auto">
          <a:xfrm>
            <a:off x="608013" y="4849813"/>
            <a:ext cx="3656012" cy="1089025"/>
            <a:chOff x="383" y="3055"/>
            <a:chExt cx="2303" cy="686"/>
          </a:xfrm>
        </p:grpSpPr>
        <p:sp>
          <p:nvSpPr>
            <p:cNvPr id="450565" name="Oval 5"/>
            <p:cNvSpPr>
              <a:spLocks noChangeArrowheads="1"/>
            </p:cNvSpPr>
            <p:nvPr/>
          </p:nvSpPr>
          <p:spPr bwMode="auto">
            <a:xfrm>
              <a:off x="1162" y="3055"/>
              <a:ext cx="422" cy="355"/>
            </a:xfrm>
            <a:prstGeom prst="ellipse">
              <a:avLst/>
            </a:prstGeom>
            <a:gradFill rotWithShape="1">
              <a:gsLst>
                <a:gs pos="0">
                  <a:srgbClr val="3366FF"/>
                </a:gs>
                <a:gs pos="100000">
                  <a:srgbClr val="3366FF">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Drop</a:t>
              </a:r>
            </a:p>
          </p:txBody>
        </p:sp>
        <p:sp>
          <p:nvSpPr>
            <p:cNvPr id="450568" name="Text Box 8"/>
            <p:cNvSpPr txBox="1">
              <a:spLocks noChangeArrowheads="1"/>
            </p:cNvSpPr>
            <p:nvPr/>
          </p:nvSpPr>
          <p:spPr bwMode="auto">
            <a:xfrm>
              <a:off x="383" y="3087"/>
              <a:ext cx="53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20 </a:t>
              </a:r>
              <a:r>
                <a:rPr lang="en-US" altLang="en-US" b="1">
                  <a:sym typeface="Symbol" pitchFamily="18" charset="2"/>
                </a:rPr>
                <a:t></a:t>
              </a:r>
              <a:r>
                <a:rPr lang="en-US" altLang="en-US" b="1"/>
                <a:t>m</a:t>
              </a:r>
            </a:p>
          </p:txBody>
        </p:sp>
        <p:sp>
          <p:nvSpPr>
            <p:cNvPr id="450570" name="Line 10"/>
            <p:cNvSpPr>
              <a:spLocks noChangeShapeType="1"/>
            </p:cNvSpPr>
            <p:nvPr/>
          </p:nvSpPr>
          <p:spPr bwMode="auto">
            <a:xfrm flipV="1">
              <a:off x="1379" y="3499"/>
              <a:ext cx="0" cy="24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25" name="Line 65"/>
            <p:cNvSpPr>
              <a:spLocks noChangeShapeType="1"/>
            </p:cNvSpPr>
            <p:nvPr/>
          </p:nvSpPr>
          <p:spPr bwMode="auto">
            <a:xfrm flipV="1">
              <a:off x="649" y="3297"/>
              <a:ext cx="0" cy="41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28" name="Line 68"/>
            <p:cNvSpPr>
              <a:spLocks noChangeShapeType="1"/>
            </p:cNvSpPr>
            <p:nvPr/>
          </p:nvSpPr>
          <p:spPr bwMode="auto">
            <a:xfrm>
              <a:off x="867" y="3200"/>
              <a:ext cx="194"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644" name="Text Box 84"/>
            <p:cNvSpPr txBox="1">
              <a:spLocks noChangeArrowheads="1"/>
            </p:cNvSpPr>
            <p:nvPr/>
          </p:nvSpPr>
          <p:spPr bwMode="auto">
            <a:xfrm>
              <a:off x="1646" y="3062"/>
              <a:ext cx="1040"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300" b="1"/>
                <a:t>Volume = 3.5 pl</a:t>
              </a:r>
              <a:br>
                <a:rPr lang="en-US" altLang="en-US" sz="1300" b="1"/>
              </a:br>
              <a:r>
                <a:rPr lang="en-US" altLang="en-US" sz="1300" b="1"/>
                <a:t>10</a:t>
              </a:r>
              <a:r>
                <a:rPr lang="en-US" altLang="en-US" sz="1300" b="1" baseline="30000"/>
                <a:t>6</a:t>
              </a:r>
              <a:r>
                <a:rPr lang="en-US" altLang="en-US" sz="1300" b="1"/>
                <a:t> particles</a:t>
              </a:r>
              <a:r>
                <a:rPr lang="en-US" altLang="en-US" sz="1800"/>
                <a:t>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506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06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5064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5064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63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5065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5065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50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4" grpId="0" animBg="1"/>
      <p:bldP spid="45063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9822" name="Picture 174" descr="Reverse Stream CIJ Schematic - Large Small Drops - with Recei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 y="938213"/>
            <a:ext cx="8374063" cy="3930650"/>
          </a:xfrm>
          <a:prstGeom prst="rect">
            <a:avLst/>
          </a:prstGeom>
          <a:noFill/>
          <a:extLst>
            <a:ext uri="{909E8E84-426E-40DD-AFC4-6F175D3DCCD1}">
              <a14:hiddenFill xmlns:a14="http://schemas.microsoft.com/office/drawing/2010/main">
                <a:solidFill>
                  <a:srgbClr val="FFFFFF"/>
                </a:solidFill>
              </a14:hiddenFill>
            </a:ext>
          </a:extLst>
        </p:spPr>
      </p:pic>
      <p:sp>
        <p:nvSpPr>
          <p:cNvPr id="539650" name="Rectangle 2"/>
          <p:cNvSpPr>
            <a:spLocks noChangeArrowheads="1"/>
          </p:cNvSpPr>
          <p:nvPr/>
        </p:nvSpPr>
        <p:spPr bwMode="auto">
          <a:xfrm>
            <a:off x="793750" y="325438"/>
            <a:ext cx="74072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en-US" sz="3200" b="1"/>
              <a:t>Drop Size Selection - Air Deflection</a:t>
            </a:r>
            <a:endParaRPr lang="en-US" altLang="en-US" sz="3200"/>
          </a:p>
        </p:txBody>
      </p:sp>
      <p:pic>
        <p:nvPicPr>
          <p:cNvPr id="539704" name="Air Deflection of Droplets.avi">
            <a:hlinkClick r:id="" action="ppaction://media"/>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1390650" y="5172075"/>
            <a:ext cx="3455988" cy="1470025"/>
          </a:xfrm>
          <a:prstGeom prst="rect">
            <a:avLst/>
          </a:prstGeom>
          <a:noFill/>
          <a:extLst>
            <a:ext uri="{909E8E84-426E-40DD-AFC4-6F175D3DCCD1}">
              <a14:hiddenFill xmlns:a14="http://schemas.microsoft.com/office/drawing/2010/main">
                <a:solidFill>
                  <a:srgbClr val="FFFFFF"/>
                </a:solidFill>
              </a14:hiddenFill>
            </a:ext>
          </a:extLst>
        </p:spPr>
      </p:pic>
      <p:sp>
        <p:nvSpPr>
          <p:cNvPr id="539705" name="AutoShape 57"/>
          <p:cNvSpPr>
            <a:spLocks noChangeArrowheads="1"/>
          </p:cNvSpPr>
          <p:nvPr/>
        </p:nvSpPr>
        <p:spPr bwMode="auto">
          <a:xfrm>
            <a:off x="2851150" y="4633913"/>
            <a:ext cx="728663" cy="461962"/>
          </a:xfrm>
          <a:prstGeom prst="downArrow">
            <a:avLst>
              <a:gd name="adj1" fmla="val 50000"/>
              <a:gd name="adj2" fmla="val 25000"/>
            </a:avLst>
          </a:prstGeom>
          <a:solidFill>
            <a:srgbClr val="3399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9706" name="Rectangle 58"/>
          <p:cNvSpPr>
            <a:spLocks noChangeArrowheads="1"/>
          </p:cNvSpPr>
          <p:nvPr/>
        </p:nvSpPr>
        <p:spPr bwMode="auto">
          <a:xfrm>
            <a:off x="2673350" y="4330700"/>
            <a:ext cx="10842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Air Stream</a:t>
            </a:r>
          </a:p>
        </p:txBody>
      </p:sp>
      <p:sp>
        <p:nvSpPr>
          <p:cNvPr id="539823" name="Oval 175"/>
          <p:cNvSpPr>
            <a:spLocks noChangeArrowheads="1"/>
          </p:cNvSpPr>
          <p:nvPr/>
        </p:nvSpPr>
        <p:spPr bwMode="auto">
          <a:xfrm>
            <a:off x="5570538" y="5211763"/>
            <a:ext cx="652462" cy="522287"/>
          </a:xfrm>
          <a:prstGeom prst="ellipse">
            <a:avLst/>
          </a:prstGeom>
          <a:gradFill rotWithShape="1">
            <a:gsLst>
              <a:gs pos="0">
                <a:srgbClr val="3366FF"/>
              </a:gs>
              <a:gs pos="100000">
                <a:srgbClr val="3366FF">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9824" name="Text Box 176"/>
          <p:cNvSpPr txBox="1">
            <a:spLocks noChangeArrowheads="1"/>
          </p:cNvSpPr>
          <p:nvPr/>
        </p:nvSpPr>
        <p:spPr bwMode="auto">
          <a:xfrm>
            <a:off x="5570538" y="5810250"/>
            <a:ext cx="730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20 </a:t>
            </a:r>
            <a:r>
              <a:rPr lang="en-US" altLang="en-US" b="1">
                <a:sym typeface="Symbol" pitchFamily="18" charset="2"/>
              </a:rPr>
              <a:t></a:t>
            </a:r>
            <a:r>
              <a:rPr lang="en-US" altLang="en-US" b="1"/>
              <a:t>m</a:t>
            </a:r>
          </a:p>
        </p:txBody>
      </p:sp>
      <p:sp>
        <p:nvSpPr>
          <p:cNvPr id="539825" name="Line 177"/>
          <p:cNvSpPr>
            <a:spLocks noChangeShapeType="1"/>
          </p:cNvSpPr>
          <p:nvPr/>
        </p:nvSpPr>
        <p:spPr bwMode="auto">
          <a:xfrm flipH="1">
            <a:off x="4956175" y="5464175"/>
            <a:ext cx="460375"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53970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539704"/>
                </p:tgtEl>
              </p:cMediaNode>
            </p:video>
            <p:seq concurrent="1" nextAc="seek">
              <p:cTn id="8" restart="whenNotActive" fill="hold" evtFilter="cancelBubble" nodeType="interactiveSeq">
                <p:stCondLst>
                  <p:cond evt="onClick" delay="0">
                    <p:tgtEl>
                      <p:spTgt spid="53970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39704"/>
                                        </p:tgtEl>
                                      </p:cBhvr>
                                    </p:cmd>
                                  </p:childTnLst>
                                </p:cTn>
                              </p:par>
                            </p:childTnLst>
                          </p:cTn>
                        </p:par>
                      </p:childTnLst>
                    </p:cTn>
                  </p:par>
                </p:childTnLst>
              </p:cTn>
              <p:nextCondLst>
                <p:cond evt="onClick" delay="0">
                  <p:tgtEl>
                    <p:spTgt spid="53970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a:xfrm>
            <a:off x="501650" y="357188"/>
            <a:ext cx="8229600" cy="638175"/>
          </a:xfrm>
        </p:spPr>
        <p:txBody>
          <a:bodyPr/>
          <a:lstStyle/>
          <a:p>
            <a:r>
              <a:rPr lang="en-US" altLang="en-US" sz="3200" b="1"/>
              <a:t>Performance Optimization</a:t>
            </a:r>
          </a:p>
        </p:txBody>
      </p:sp>
      <p:sp>
        <p:nvSpPr>
          <p:cNvPr id="535574" name="Text Box 22"/>
          <p:cNvSpPr txBox="1">
            <a:spLocks noChangeArrowheads="1"/>
          </p:cNvSpPr>
          <p:nvPr/>
        </p:nvSpPr>
        <p:spPr bwMode="auto">
          <a:xfrm>
            <a:off x="577850" y="4643438"/>
            <a:ext cx="3033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t>Optimize Voltage Waveform:</a:t>
            </a:r>
          </a:p>
        </p:txBody>
      </p:sp>
      <p:sp>
        <p:nvSpPr>
          <p:cNvPr id="535575" name="Text Box 23"/>
          <p:cNvSpPr txBox="1">
            <a:spLocks noChangeArrowheads="1"/>
          </p:cNvSpPr>
          <p:nvPr/>
        </p:nvSpPr>
        <p:spPr bwMode="auto">
          <a:xfrm>
            <a:off x="577850" y="5141913"/>
            <a:ext cx="4148138" cy="143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Char char="q"/>
            </a:pPr>
            <a:r>
              <a:rPr lang="en-US" altLang="en-US" sz="1600" b="1"/>
              <a:t> Control jet Breakup Length</a:t>
            </a:r>
          </a:p>
          <a:p>
            <a:pPr>
              <a:spcBef>
                <a:spcPct val="50000"/>
              </a:spcBef>
              <a:buFont typeface="Wingdings" pitchFamily="2" charset="2"/>
              <a:buChar char="q"/>
            </a:pPr>
            <a:r>
              <a:rPr lang="en-US" altLang="en-US" sz="1600" b="1"/>
              <a:t> Control Drop Volume &amp; Velocity</a:t>
            </a:r>
          </a:p>
          <a:p>
            <a:pPr>
              <a:spcBef>
                <a:spcPct val="50000"/>
              </a:spcBef>
              <a:buFont typeface="Wingdings" pitchFamily="2" charset="2"/>
              <a:buChar char="q"/>
            </a:pPr>
            <a:r>
              <a:rPr lang="en-US" altLang="en-US" sz="1600" b="1"/>
              <a:t> Maximize Drop Generation Frequency  </a:t>
            </a:r>
          </a:p>
          <a:p>
            <a:pPr>
              <a:spcBef>
                <a:spcPct val="50000"/>
              </a:spcBef>
              <a:buFont typeface="Wingdings" pitchFamily="2" charset="2"/>
              <a:buChar char="q"/>
            </a:pPr>
            <a:r>
              <a:rPr lang="en-US" altLang="en-US" sz="1600" b="1"/>
              <a:t> Suppress Satellite Drops</a:t>
            </a:r>
          </a:p>
        </p:txBody>
      </p:sp>
      <p:sp>
        <p:nvSpPr>
          <p:cNvPr id="535576" name="AutoShape 24"/>
          <p:cNvSpPr>
            <a:spLocks noChangeArrowheads="1"/>
          </p:cNvSpPr>
          <p:nvPr/>
        </p:nvSpPr>
        <p:spPr bwMode="auto">
          <a:xfrm>
            <a:off x="4994275" y="5580063"/>
            <a:ext cx="730250" cy="346075"/>
          </a:xfrm>
          <a:prstGeom prst="rightArrow">
            <a:avLst>
              <a:gd name="adj1" fmla="val 50000"/>
              <a:gd name="adj2" fmla="val 52752"/>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5577" name="Text Box 25"/>
          <p:cNvSpPr txBox="1">
            <a:spLocks noChangeArrowheads="1"/>
          </p:cNvSpPr>
          <p:nvPr/>
        </p:nvSpPr>
        <p:spPr bwMode="auto">
          <a:xfrm>
            <a:off x="6229350" y="5497513"/>
            <a:ext cx="2276475" cy="45720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Slender Jet Analysis</a:t>
            </a:r>
            <a:br>
              <a:rPr lang="en-US" altLang="en-US" sz="1200" b="1"/>
            </a:br>
            <a:r>
              <a:rPr lang="en-US" altLang="en-US" sz="1200" b="1"/>
              <a:t>Simulation Time = Minutes</a:t>
            </a:r>
          </a:p>
        </p:txBody>
      </p:sp>
      <p:pic>
        <p:nvPicPr>
          <p:cNvPr id="535595" name="Picture 43" descr="CIJ Volt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3160713"/>
            <a:ext cx="2276475" cy="1233487"/>
          </a:xfrm>
          <a:prstGeom prst="rect">
            <a:avLst/>
          </a:prstGeom>
          <a:noFill/>
          <a:extLst>
            <a:ext uri="{909E8E84-426E-40DD-AFC4-6F175D3DCCD1}">
              <a14:hiddenFill xmlns:a14="http://schemas.microsoft.com/office/drawing/2010/main">
                <a:solidFill>
                  <a:srgbClr val="FFFFFF"/>
                </a:solidFill>
              </a14:hiddenFill>
            </a:ext>
          </a:extLst>
        </p:spPr>
      </p:pic>
      <p:grpSp>
        <p:nvGrpSpPr>
          <p:cNvPr id="535602" name="Group 50"/>
          <p:cNvGrpSpPr>
            <a:grpSpLocks/>
          </p:cNvGrpSpPr>
          <p:nvPr/>
        </p:nvGrpSpPr>
        <p:grpSpPr bwMode="auto">
          <a:xfrm>
            <a:off x="1192213" y="1431925"/>
            <a:ext cx="6835775" cy="2093913"/>
            <a:chOff x="751" y="902"/>
            <a:chExt cx="4306" cy="1319"/>
          </a:xfrm>
        </p:grpSpPr>
        <p:pic>
          <p:nvPicPr>
            <p:cNvPr id="535573" name="Picture 21" descr="Modeling Optimiz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2" y="902"/>
              <a:ext cx="3725" cy="1319"/>
            </a:xfrm>
            <a:prstGeom prst="rect">
              <a:avLst/>
            </a:prstGeom>
            <a:noFill/>
            <a:extLst>
              <a:ext uri="{909E8E84-426E-40DD-AFC4-6F175D3DCCD1}">
                <a14:hiddenFill xmlns:a14="http://schemas.microsoft.com/office/drawing/2010/main">
                  <a:solidFill>
                    <a:srgbClr val="FFFFFF"/>
                  </a:solidFill>
                </a14:hiddenFill>
              </a:ext>
            </a:extLst>
          </p:spPr>
        </p:pic>
        <p:sp>
          <p:nvSpPr>
            <p:cNvPr id="535596" name="Rectangle 44"/>
            <p:cNvSpPr>
              <a:spLocks noChangeArrowheads="1"/>
            </p:cNvSpPr>
            <p:nvPr/>
          </p:nvSpPr>
          <p:spPr bwMode="auto">
            <a:xfrm>
              <a:off x="1332" y="1628"/>
              <a:ext cx="24" cy="121"/>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5598" name="Rectangle 46"/>
            <p:cNvSpPr>
              <a:spLocks noChangeArrowheads="1"/>
            </p:cNvSpPr>
            <p:nvPr/>
          </p:nvSpPr>
          <p:spPr bwMode="auto">
            <a:xfrm>
              <a:off x="1332" y="1410"/>
              <a:ext cx="24" cy="121"/>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5599" name="Line 47"/>
            <p:cNvSpPr>
              <a:spLocks noChangeShapeType="1"/>
            </p:cNvSpPr>
            <p:nvPr/>
          </p:nvSpPr>
          <p:spPr bwMode="auto">
            <a:xfrm flipV="1">
              <a:off x="751" y="1749"/>
              <a:ext cx="556" cy="4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35600" name="Text Box 48"/>
          <p:cNvSpPr txBox="1">
            <a:spLocks noChangeArrowheads="1"/>
          </p:cNvSpPr>
          <p:nvPr/>
        </p:nvSpPr>
        <p:spPr bwMode="auto">
          <a:xfrm>
            <a:off x="4187825" y="4811713"/>
            <a:ext cx="2189163" cy="457200"/>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CFD Simulation = 36 Hrs</a:t>
            </a:r>
            <a:br>
              <a:rPr lang="en-US" altLang="en-US" sz="1200" b="1"/>
            </a:br>
            <a:r>
              <a:rPr lang="en-US" altLang="en-US" sz="1200" b="1"/>
              <a:t>Awkward for Optimization</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idx="4294967295"/>
          </p:nvPr>
        </p:nvSpPr>
        <p:spPr>
          <a:xfrm>
            <a:off x="193675" y="317500"/>
            <a:ext cx="3856038" cy="550863"/>
          </a:xfrm>
        </p:spPr>
        <p:txBody>
          <a:bodyPr/>
          <a:lstStyle/>
          <a:p>
            <a:r>
              <a:rPr lang="en-US" altLang="en-US" sz="2800" b="1"/>
              <a:t>Slender Jet Analysis</a:t>
            </a:r>
          </a:p>
        </p:txBody>
      </p:sp>
      <p:graphicFrame>
        <p:nvGraphicFramePr>
          <p:cNvPr id="324671" name="Object 63"/>
          <p:cNvGraphicFramePr>
            <a:graphicFrameLocks noChangeAspect="1"/>
          </p:cNvGraphicFramePr>
          <p:nvPr/>
        </p:nvGraphicFramePr>
        <p:xfrm>
          <a:off x="4329113" y="825500"/>
          <a:ext cx="4562475" cy="1643063"/>
        </p:xfrm>
        <a:graphic>
          <a:graphicData uri="http://schemas.openxmlformats.org/presentationml/2006/ole">
            <mc:AlternateContent xmlns:mc="http://schemas.openxmlformats.org/markup-compatibility/2006">
              <mc:Choice xmlns:v="urn:schemas-microsoft-com:vml" Requires="v">
                <p:oleObj spid="_x0000_s324726" name="Equation" r:id="rId4" imgW="4152600" imgH="1358640" progId="Equation.DSMT4">
                  <p:embed/>
                </p:oleObj>
              </mc:Choice>
              <mc:Fallback>
                <p:oleObj name="Equation" r:id="rId4" imgW="4152600" imgH="1358640" progId="Equation.DSMT4">
                  <p:embed/>
                  <p:pic>
                    <p:nvPicPr>
                      <p:cNvPr id="0" name="Object 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9113" y="825500"/>
                        <a:ext cx="4562475" cy="164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4672" name="Group 64"/>
          <p:cNvGrpSpPr>
            <a:grpSpLocks/>
          </p:cNvGrpSpPr>
          <p:nvPr/>
        </p:nvGrpSpPr>
        <p:grpSpPr bwMode="auto">
          <a:xfrm>
            <a:off x="231775" y="1163638"/>
            <a:ext cx="2922588" cy="663575"/>
            <a:chOff x="1462" y="1618"/>
            <a:chExt cx="2966" cy="712"/>
          </a:xfrm>
        </p:grpSpPr>
        <p:sp>
          <p:nvSpPr>
            <p:cNvPr id="324673" name="AutoShape 65"/>
            <p:cNvSpPr>
              <a:spLocks noChangeArrowheads="1"/>
            </p:cNvSpPr>
            <p:nvPr/>
          </p:nvSpPr>
          <p:spPr bwMode="auto">
            <a:xfrm rot="5400000" flipH="1">
              <a:off x="2701" y="820"/>
              <a:ext cx="111" cy="2589"/>
            </a:xfrm>
            <a:prstGeom prst="can">
              <a:avLst>
                <a:gd name="adj" fmla="val 61226"/>
              </a:avLst>
            </a:prstGeom>
            <a:solidFill>
              <a:srgbClr val="3366FF"/>
            </a:solidFill>
            <a:ln w="9525">
              <a:solidFill>
                <a:schemeClr val="tx1"/>
              </a:solidFill>
              <a:round/>
              <a:headEnd/>
              <a:tailEnd/>
            </a:ln>
          </p:spPr>
          <p:txBody>
            <a:bodyPr rot="10800000" vert="eaVert"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74" name="Line 66"/>
            <p:cNvSpPr>
              <a:spLocks noChangeShapeType="1"/>
            </p:cNvSpPr>
            <p:nvPr/>
          </p:nvSpPr>
          <p:spPr bwMode="auto">
            <a:xfrm>
              <a:off x="1527" y="1902"/>
              <a:ext cx="2468" cy="0"/>
            </a:xfrm>
            <a:prstGeom prst="line">
              <a:avLst/>
            </a:prstGeom>
            <a:noFill/>
            <a:ln w="158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4675" name="Text Box 67"/>
            <p:cNvSpPr txBox="1">
              <a:spLocks noChangeArrowheads="1"/>
            </p:cNvSpPr>
            <p:nvPr/>
          </p:nvSpPr>
          <p:spPr bwMode="auto">
            <a:xfrm>
              <a:off x="2524" y="1618"/>
              <a:ext cx="4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b="1">
                  <a:latin typeface="Times New Roman" pitchFamily="18" charset="0"/>
                  <a:cs typeface="Times New Roman" pitchFamily="18" charset="0"/>
                </a:rPr>
                <a:t>L</a:t>
              </a:r>
            </a:p>
          </p:txBody>
        </p:sp>
        <p:sp>
          <p:nvSpPr>
            <p:cNvPr id="324676" name="Line 68"/>
            <p:cNvSpPr>
              <a:spLocks noChangeShapeType="1"/>
            </p:cNvSpPr>
            <p:nvPr/>
          </p:nvSpPr>
          <p:spPr bwMode="auto">
            <a:xfrm>
              <a:off x="4078" y="1901"/>
              <a:ext cx="9" cy="155"/>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4677" name="Line 69"/>
            <p:cNvSpPr>
              <a:spLocks noChangeShapeType="1"/>
            </p:cNvSpPr>
            <p:nvPr/>
          </p:nvSpPr>
          <p:spPr bwMode="auto">
            <a:xfrm flipV="1">
              <a:off x="4083" y="2172"/>
              <a:ext cx="9" cy="155"/>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4678" name="Text Box 70"/>
            <p:cNvSpPr txBox="1">
              <a:spLocks noChangeArrowheads="1"/>
            </p:cNvSpPr>
            <p:nvPr/>
          </p:nvSpPr>
          <p:spPr bwMode="auto">
            <a:xfrm>
              <a:off x="4008" y="2003"/>
              <a:ext cx="4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b="1">
                  <a:latin typeface="Times New Roman" pitchFamily="18" charset="0"/>
                  <a:cs typeface="Times New Roman" pitchFamily="18" charset="0"/>
                </a:rPr>
                <a:t>D</a:t>
              </a:r>
            </a:p>
          </p:txBody>
        </p:sp>
      </p:grpSp>
      <p:sp>
        <p:nvSpPr>
          <p:cNvPr id="324680" name="Text Box 72"/>
          <p:cNvSpPr txBox="1">
            <a:spLocks noChangeArrowheads="1"/>
          </p:cNvSpPr>
          <p:nvPr/>
        </p:nvSpPr>
        <p:spPr bwMode="auto">
          <a:xfrm>
            <a:off x="0" y="6400800"/>
            <a:ext cx="882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200" b="1">
                <a:solidFill>
                  <a:srgbClr val="000099"/>
                </a:solidFill>
                <a:ea typeface="굴림" pitchFamily="34" charset="-127"/>
              </a:rPr>
              <a:t>E. P. Furlani and M. S. Hanchak, Nonlinear Analysis of the Deformation and Breakup of  Viscous Microjets using the Method of Lines, Int, J. Numerical Methods in Fluids, on line, March 2010.</a:t>
            </a:r>
            <a:endParaRPr lang="en-US" altLang="en-US" sz="1200" b="1">
              <a:solidFill>
                <a:srgbClr val="000099"/>
              </a:solidFill>
            </a:endParaRPr>
          </a:p>
        </p:txBody>
      </p:sp>
      <p:grpSp>
        <p:nvGrpSpPr>
          <p:cNvPr id="324684" name="Group 76"/>
          <p:cNvGrpSpPr>
            <a:grpSpLocks/>
          </p:cNvGrpSpPr>
          <p:nvPr/>
        </p:nvGrpSpPr>
        <p:grpSpPr bwMode="auto">
          <a:xfrm>
            <a:off x="246063" y="2922588"/>
            <a:ext cx="8783637" cy="3502025"/>
            <a:chOff x="155" y="1841"/>
            <a:chExt cx="5533" cy="2206"/>
          </a:xfrm>
        </p:grpSpPr>
        <p:pic>
          <p:nvPicPr>
            <p:cNvPr id="324612" name="Picture 4" descr="Part of j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 y="2210"/>
              <a:ext cx="341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613" name="Rectangle 5"/>
            <p:cNvSpPr>
              <a:spLocks noChangeArrowheads="1"/>
            </p:cNvSpPr>
            <p:nvPr/>
          </p:nvSpPr>
          <p:spPr bwMode="auto">
            <a:xfrm>
              <a:off x="155" y="1841"/>
              <a:ext cx="943" cy="107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14" name="Rectangle 6"/>
            <p:cNvSpPr>
              <a:spLocks noChangeArrowheads="1"/>
            </p:cNvSpPr>
            <p:nvPr/>
          </p:nvSpPr>
          <p:spPr bwMode="auto">
            <a:xfrm>
              <a:off x="1045" y="2176"/>
              <a:ext cx="53" cy="112"/>
            </a:xfrm>
            <a:prstGeom prst="rect">
              <a:avLst/>
            </a:prstGeom>
            <a:solidFill>
              <a:srgbClr val="FF0000"/>
            </a:solidFill>
            <a:ln w="9525">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15" name="Rectangle 7"/>
            <p:cNvSpPr>
              <a:spLocks noChangeArrowheads="1"/>
            </p:cNvSpPr>
            <p:nvPr/>
          </p:nvSpPr>
          <p:spPr bwMode="auto">
            <a:xfrm>
              <a:off x="1045" y="2400"/>
              <a:ext cx="53" cy="112"/>
            </a:xfrm>
            <a:prstGeom prst="rect">
              <a:avLst/>
            </a:prstGeom>
            <a:solidFill>
              <a:srgbClr val="FF0000"/>
            </a:solidFill>
            <a:ln w="9525">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16" name="Rectangle 8"/>
            <p:cNvSpPr>
              <a:spLocks noChangeArrowheads="1"/>
            </p:cNvSpPr>
            <p:nvPr/>
          </p:nvSpPr>
          <p:spPr bwMode="auto">
            <a:xfrm>
              <a:off x="1045" y="1841"/>
              <a:ext cx="53" cy="335"/>
            </a:xfrm>
            <a:prstGeom prst="rect">
              <a:avLst/>
            </a:prstGeom>
            <a:solidFill>
              <a:srgbClr val="969696"/>
            </a:solidFill>
            <a:ln w="9525">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17" name="Rectangle 9"/>
            <p:cNvSpPr>
              <a:spLocks noChangeArrowheads="1"/>
            </p:cNvSpPr>
            <p:nvPr/>
          </p:nvSpPr>
          <p:spPr bwMode="auto">
            <a:xfrm>
              <a:off x="1045" y="2512"/>
              <a:ext cx="53" cy="392"/>
            </a:xfrm>
            <a:prstGeom prst="rect">
              <a:avLst/>
            </a:prstGeom>
            <a:solidFill>
              <a:srgbClr val="969696"/>
            </a:solidFill>
            <a:ln w="9525">
              <a:solidFill>
                <a:schemeClr val="tx1"/>
              </a:solidFill>
              <a:miter lim="800000"/>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19" name="Oval 11"/>
            <p:cNvSpPr>
              <a:spLocks noChangeArrowheads="1"/>
            </p:cNvSpPr>
            <p:nvPr/>
          </p:nvSpPr>
          <p:spPr bwMode="auto">
            <a:xfrm>
              <a:off x="4344" y="2243"/>
              <a:ext cx="376" cy="200"/>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grpSp>
          <p:nvGrpSpPr>
            <p:cNvPr id="324623" name="Group 15"/>
            <p:cNvGrpSpPr>
              <a:grpSpLocks/>
            </p:cNvGrpSpPr>
            <p:nvPr/>
          </p:nvGrpSpPr>
          <p:grpSpPr bwMode="auto">
            <a:xfrm>
              <a:off x="902" y="2420"/>
              <a:ext cx="4786" cy="1627"/>
              <a:chOff x="934" y="2513"/>
              <a:chExt cx="4786" cy="1627"/>
            </a:xfrm>
          </p:grpSpPr>
          <p:sp>
            <p:nvSpPr>
              <p:cNvPr id="324624" name="Line 16"/>
              <p:cNvSpPr>
                <a:spLocks noChangeShapeType="1"/>
              </p:cNvSpPr>
              <p:nvPr/>
            </p:nvSpPr>
            <p:spPr bwMode="auto">
              <a:xfrm flipV="1">
                <a:off x="1128" y="3040"/>
                <a:ext cx="43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4625" name="Group 17"/>
              <p:cNvGrpSpPr>
                <a:grpSpLocks/>
              </p:cNvGrpSpPr>
              <p:nvPr/>
            </p:nvGrpSpPr>
            <p:grpSpPr bwMode="auto">
              <a:xfrm>
                <a:off x="1128" y="2928"/>
                <a:ext cx="1096" cy="248"/>
                <a:chOff x="1472" y="2928"/>
                <a:chExt cx="808" cy="248"/>
              </a:xfrm>
            </p:grpSpPr>
            <p:grpSp>
              <p:nvGrpSpPr>
                <p:cNvPr id="324626" name="Group 18"/>
                <p:cNvGrpSpPr>
                  <a:grpSpLocks/>
                </p:cNvGrpSpPr>
                <p:nvPr/>
              </p:nvGrpSpPr>
              <p:grpSpPr bwMode="auto">
                <a:xfrm>
                  <a:off x="1472" y="2928"/>
                  <a:ext cx="256" cy="240"/>
                  <a:chOff x="1472" y="2928"/>
                  <a:chExt cx="256" cy="240"/>
                </a:xfrm>
              </p:grpSpPr>
              <p:sp>
                <p:nvSpPr>
                  <p:cNvPr id="324627" name="Line 19"/>
                  <p:cNvSpPr>
                    <a:spLocks noChangeShapeType="1"/>
                  </p:cNvSpPr>
                  <p:nvPr/>
                </p:nvSpPr>
                <p:spPr bwMode="auto">
                  <a:xfrm>
                    <a:off x="1472" y="2928"/>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628" name="Line 20"/>
                  <p:cNvSpPr>
                    <a:spLocks noChangeShapeType="1"/>
                  </p:cNvSpPr>
                  <p:nvPr/>
                </p:nvSpPr>
                <p:spPr bwMode="auto">
                  <a:xfrm>
                    <a:off x="1728" y="2936"/>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4629" name="Group 21"/>
                <p:cNvGrpSpPr>
                  <a:grpSpLocks/>
                </p:cNvGrpSpPr>
                <p:nvPr/>
              </p:nvGrpSpPr>
              <p:grpSpPr bwMode="auto">
                <a:xfrm>
                  <a:off x="2000" y="2936"/>
                  <a:ext cx="280" cy="240"/>
                  <a:chOff x="1472" y="2928"/>
                  <a:chExt cx="256" cy="240"/>
                </a:xfrm>
              </p:grpSpPr>
              <p:sp>
                <p:nvSpPr>
                  <p:cNvPr id="324630" name="Line 22"/>
                  <p:cNvSpPr>
                    <a:spLocks noChangeShapeType="1"/>
                  </p:cNvSpPr>
                  <p:nvPr/>
                </p:nvSpPr>
                <p:spPr bwMode="auto">
                  <a:xfrm>
                    <a:off x="1472" y="2928"/>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631" name="Line 23"/>
                  <p:cNvSpPr>
                    <a:spLocks noChangeShapeType="1"/>
                  </p:cNvSpPr>
                  <p:nvPr/>
                </p:nvSpPr>
                <p:spPr bwMode="auto">
                  <a:xfrm>
                    <a:off x="1728" y="2936"/>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24632" name="Group 24"/>
              <p:cNvGrpSpPr>
                <a:grpSpLocks/>
              </p:cNvGrpSpPr>
              <p:nvPr/>
            </p:nvGrpSpPr>
            <p:grpSpPr bwMode="auto">
              <a:xfrm>
                <a:off x="2624" y="2928"/>
                <a:ext cx="1288" cy="248"/>
                <a:chOff x="1472" y="2928"/>
                <a:chExt cx="808" cy="248"/>
              </a:xfrm>
            </p:grpSpPr>
            <p:grpSp>
              <p:nvGrpSpPr>
                <p:cNvPr id="324633" name="Group 25"/>
                <p:cNvGrpSpPr>
                  <a:grpSpLocks/>
                </p:cNvGrpSpPr>
                <p:nvPr/>
              </p:nvGrpSpPr>
              <p:grpSpPr bwMode="auto">
                <a:xfrm>
                  <a:off x="1472" y="2928"/>
                  <a:ext cx="256" cy="240"/>
                  <a:chOff x="1472" y="2928"/>
                  <a:chExt cx="256" cy="240"/>
                </a:xfrm>
              </p:grpSpPr>
              <p:sp>
                <p:nvSpPr>
                  <p:cNvPr id="324634" name="Line 26"/>
                  <p:cNvSpPr>
                    <a:spLocks noChangeShapeType="1"/>
                  </p:cNvSpPr>
                  <p:nvPr/>
                </p:nvSpPr>
                <p:spPr bwMode="auto">
                  <a:xfrm>
                    <a:off x="1472" y="2928"/>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635" name="Line 27"/>
                  <p:cNvSpPr>
                    <a:spLocks noChangeShapeType="1"/>
                  </p:cNvSpPr>
                  <p:nvPr/>
                </p:nvSpPr>
                <p:spPr bwMode="auto">
                  <a:xfrm>
                    <a:off x="1728" y="2936"/>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4636" name="Group 28"/>
                <p:cNvGrpSpPr>
                  <a:grpSpLocks/>
                </p:cNvGrpSpPr>
                <p:nvPr/>
              </p:nvGrpSpPr>
              <p:grpSpPr bwMode="auto">
                <a:xfrm>
                  <a:off x="2000" y="2936"/>
                  <a:ext cx="280" cy="240"/>
                  <a:chOff x="1472" y="2928"/>
                  <a:chExt cx="256" cy="240"/>
                </a:xfrm>
              </p:grpSpPr>
              <p:sp>
                <p:nvSpPr>
                  <p:cNvPr id="324637" name="Line 29"/>
                  <p:cNvSpPr>
                    <a:spLocks noChangeShapeType="1"/>
                  </p:cNvSpPr>
                  <p:nvPr/>
                </p:nvSpPr>
                <p:spPr bwMode="auto">
                  <a:xfrm>
                    <a:off x="1472" y="2928"/>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638" name="Line 30"/>
                  <p:cNvSpPr>
                    <a:spLocks noChangeShapeType="1"/>
                  </p:cNvSpPr>
                  <p:nvPr/>
                </p:nvSpPr>
                <p:spPr bwMode="auto">
                  <a:xfrm>
                    <a:off x="1728" y="2936"/>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24639" name="Group 31"/>
              <p:cNvGrpSpPr>
                <a:grpSpLocks/>
              </p:cNvGrpSpPr>
              <p:nvPr/>
            </p:nvGrpSpPr>
            <p:grpSpPr bwMode="auto">
              <a:xfrm>
                <a:off x="4312" y="2928"/>
                <a:ext cx="1112" cy="248"/>
                <a:chOff x="1472" y="2928"/>
                <a:chExt cx="808" cy="248"/>
              </a:xfrm>
            </p:grpSpPr>
            <p:grpSp>
              <p:nvGrpSpPr>
                <p:cNvPr id="324640" name="Group 32"/>
                <p:cNvGrpSpPr>
                  <a:grpSpLocks/>
                </p:cNvGrpSpPr>
                <p:nvPr/>
              </p:nvGrpSpPr>
              <p:grpSpPr bwMode="auto">
                <a:xfrm>
                  <a:off x="1472" y="2928"/>
                  <a:ext cx="256" cy="240"/>
                  <a:chOff x="1472" y="2928"/>
                  <a:chExt cx="256" cy="240"/>
                </a:xfrm>
              </p:grpSpPr>
              <p:sp>
                <p:nvSpPr>
                  <p:cNvPr id="324641" name="Line 33"/>
                  <p:cNvSpPr>
                    <a:spLocks noChangeShapeType="1"/>
                  </p:cNvSpPr>
                  <p:nvPr/>
                </p:nvSpPr>
                <p:spPr bwMode="auto">
                  <a:xfrm>
                    <a:off x="1472" y="2928"/>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642" name="Line 34"/>
                  <p:cNvSpPr>
                    <a:spLocks noChangeShapeType="1"/>
                  </p:cNvSpPr>
                  <p:nvPr/>
                </p:nvSpPr>
                <p:spPr bwMode="auto">
                  <a:xfrm>
                    <a:off x="1728" y="2936"/>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24643" name="Group 35"/>
                <p:cNvGrpSpPr>
                  <a:grpSpLocks/>
                </p:cNvGrpSpPr>
                <p:nvPr/>
              </p:nvGrpSpPr>
              <p:grpSpPr bwMode="auto">
                <a:xfrm>
                  <a:off x="2000" y="2936"/>
                  <a:ext cx="280" cy="240"/>
                  <a:chOff x="1472" y="2928"/>
                  <a:chExt cx="256" cy="240"/>
                </a:xfrm>
              </p:grpSpPr>
              <p:sp>
                <p:nvSpPr>
                  <p:cNvPr id="324644" name="Line 36"/>
                  <p:cNvSpPr>
                    <a:spLocks noChangeShapeType="1"/>
                  </p:cNvSpPr>
                  <p:nvPr/>
                </p:nvSpPr>
                <p:spPr bwMode="auto">
                  <a:xfrm>
                    <a:off x="1472" y="2928"/>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645" name="Line 37"/>
                  <p:cNvSpPr>
                    <a:spLocks noChangeShapeType="1"/>
                  </p:cNvSpPr>
                  <p:nvPr/>
                </p:nvSpPr>
                <p:spPr bwMode="auto">
                  <a:xfrm>
                    <a:off x="1728" y="2936"/>
                    <a:ext cx="0" cy="23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24646" name="Group 38"/>
              <p:cNvGrpSpPr>
                <a:grpSpLocks/>
              </p:cNvGrpSpPr>
              <p:nvPr/>
            </p:nvGrpSpPr>
            <p:grpSpPr bwMode="auto">
              <a:xfrm>
                <a:off x="2840" y="3208"/>
                <a:ext cx="368" cy="932"/>
                <a:chOff x="2896" y="3208"/>
                <a:chExt cx="368" cy="932"/>
              </a:xfrm>
            </p:grpSpPr>
            <p:sp>
              <p:nvSpPr>
                <p:cNvPr id="324647" name="Text Box 39"/>
                <p:cNvSpPr txBox="1">
                  <a:spLocks noChangeArrowheads="1"/>
                </p:cNvSpPr>
                <p:nvPr/>
              </p:nvSpPr>
              <p:spPr bwMode="auto">
                <a:xfrm>
                  <a:off x="2896" y="3408"/>
                  <a:ext cx="368"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600">
                      <a:latin typeface="Times New Roman" pitchFamily="18" charset="0"/>
                      <a:cs typeface="Times New Roman" pitchFamily="18" charset="0"/>
                    </a:rPr>
                    <a:t>h</a:t>
                  </a:r>
                  <a:r>
                    <a:rPr lang="en-US" altLang="en-US" sz="1600" baseline="-25000">
                      <a:latin typeface="Times New Roman" pitchFamily="18" charset="0"/>
                      <a:cs typeface="Times New Roman" pitchFamily="18" charset="0"/>
                    </a:rPr>
                    <a:t>i-1</a:t>
                  </a:r>
                  <a:endParaRPr lang="en-US" altLang="en-US" sz="1600">
                    <a:latin typeface="Times New Roman" pitchFamily="18" charset="0"/>
                    <a:cs typeface="Times New Roman" pitchFamily="18" charset="0"/>
                  </a:endParaRPr>
                </a:p>
                <a:p>
                  <a:pPr algn="ctr" eaLnBrk="0" hangingPunct="0">
                    <a:spcBef>
                      <a:spcPct val="50000"/>
                    </a:spcBef>
                  </a:pPr>
                  <a:r>
                    <a:rPr lang="en-US" altLang="en-US" sz="1600">
                      <a:latin typeface="Times New Roman" pitchFamily="18" charset="0"/>
                      <a:cs typeface="Times New Roman" pitchFamily="18" charset="0"/>
                    </a:rPr>
                    <a:t>p</a:t>
                  </a:r>
                  <a:r>
                    <a:rPr lang="en-US" altLang="en-US" sz="1800" baseline="-25000">
                      <a:latin typeface="Times New Roman" pitchFamily="18" charset="0"/>
                      <a:cs typeface="Times New Roman" pitchFamily="18" charset="0"/>
                    </a:rPr>
                    <a:t>i-1</a:t>
                  </a:r>
                  <a:endParaRPr lang="en-US" altLang="en-US" sz="1600">
                    <a:latin typeface="Times New Roman" pitchFamily="18" charset="0"/>
                    <a:cs typeface="Times New Roman" pitchFamily="18" charset="0"/>
                  </a:endParaRPr>
                </a:p>
                <a:p>
                  <a:pPr algn="ctr" eaLnBrk="0" hangingPunct="0">
                    <a:spcBef>
                      <a:spcPct val="50000"/>
                    </a:spcBef>
                  </a:pPr>
                  <a:r>
                    <a:rPr lang="en-US" altLang="en-US" sz="1600">
                      <a:latin typeface="Times New Roman" pitchFamily="18" charset="0"/>
                      <a:cs typeface="Times New Roman" pitchFamily="18" charset="0"/>
                    </a:rPr>
                    <a:t>T</a:t>
                  </a:r>
                  <a:r>
                    <a:rPr lang="en-US" altLang="en-US" sz="1800" baseline="-25000">
                      <a:latin typeface="Times New Roman" pitchFamily="18" charset="0"/>
                      <a:cs typeface="Times New Roman" pitchFamily="18" charset="0"/>
                    </a:rPr>
                    <a:t>i-1</a:t>
                  </a:r>
                  <a:endParaRPr lang="en-US" altLang="en-US" sz="1600">
                    <a:latin typeface="Times New Roman" pitchFamily="18" charset="0"/>
                    <a:cs typeface="Times New Roman" pitchFamily="18" charset="0"/>
                  </a:endParaRPr>
                </a:p>
              </p:txBody>
            </p:sp>
            <p:sp>
              <p:nvSpPr>
                <p:cNvPr id="324648" name="Line 40"/>
                <p:cNvSpPr>
                  <a:spLocks noChangeShapeType="1"/>
                </p:cNvSpPr>
                <p:nvPr/>
              </p:nvSpPr>
              <p:spPr bwMode="auto">
                <a:xfrm flipV="1">
                  <a:off x="3088" y="3208"/>
                  <a:ext cx="0" cy="216"/>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24649" name="Group 41"/>
              <p:cNvGrpSpPr>
                <a:grpSpLocks/>
              </p:cNvGrpSpPr>
              <p:nvPr/>
            </p:nvGrpSpPr>
            <p:grpSpPr bwMode="auto">
              <a:xfrm>
                <a:off x="3352" y="3200"/>
                <a:ext cx="240" cy="916"/>
                <a:chOff x="3240" y="3208"/>
                <a:chExt cx="240" cy="916"/>
              </a:xfrm>
            </p:grpSpPr>
            <p:sp>
              <p:nvSpPr>
                <p:cNvPr id="324650" name="Text Box 42"/>
                <p:cNvSpPr txBox="1">
                  <a:spLocks noChangeArrowheads="1"/>
                </p:cNvSpPr>
                <p:nvPr/>
              </p:nvSpPr>
              <p:spPr bwMode="auto">
                <a:xfrm>
                  <a:off x="3240" y="3392"/>
                  <a:ext cx="240"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600">
                      <a:latin typeface="Times New Roman" pitchFamily="18" charset="0"/>
                      <a:cs typeface="Times New Roman" pitchFamily="18" charset="0"/>
                    </a:rPr>
                    <a:t>h</a:t>
                  </a:r>
                  <a:r>
                    <a:rPr lang="en-US" altLang="en-US" sz="1600" baseline="-25000">
                      <a:latin typeface="Times New Roman" pitchFamily="18" charset="0"/>
                      <a:cs typeface="Times New Roman" pitchFamily="18" charset="0"/>
                    </a:rPr>
                    <a:t>i</a:t>
                  </a:r>
                  <a:endParaRPr lang="en-US" altLang="en-US" sz="1600">
                    <a:latin typeface="Times New Roman" pitchFamily="18" charset="0"/>
                    <a:cs typeface="Times New Roman" pitchFamily="18" charset="0"/>
                  </a:endParaRPr>
                </a:p>
                <a:p>
                  <a:pPr algn="ctr" eaLnBrk="0" hangingPunct="0">
                    <a:spcBef>
                      <a:spcPct val="50000"/>
                    </a:spcBef>
                  </a:pPr>
                  <a:r>
                    <a:rPr lang="en-US" altLang="en-US" sz="1600">
                      <a:latin typeface="Times New Roman" pitchFamily="18" charset="0"/>
                      <a:cs typeface="Times New Roman" pitchFamily="18" charset="0"/>
                    </a:rPr>
                    <a:t>p</a:t>
                  </a:r>
                  <a:r>
                    <a:rPr lang="en-US" altLang="en-US" sz="1800" baseline="-25000">
                      <a:latin typeface="Times New Roman" pitchFamily="18" charset="0"/>
                      <a:cs typeface="Times New Roman" pitchFamily="18" charset="0"/>
                    </a:rPr>
                    <a:t>i</a:t>
                  </a:r>
                  <a:endParaRPr lang="en-US" altLang="en-US" sz="1600">
                    <a:latin typeface="Times New Roman" pitchFamily="18" charset="0"/>
                    <a:cs typeface="Times New Roman" pitchFamily="18" charset="0"/>
                  </a:endParaRPr>
                </a:p>
                <a:p>
                  <a:pPr algn="ctr" eaLnBrk="0" hangingPunct="0">
                    <a:spcBef>
                      <a:spcPct val="50000"/>
                    </a:spcBef>
                  </a:pPr>
                  <a:r>
                    <a:rPr lang="en-US" altLang="en-US" sz="1600">
                      <a:latin typeface="Times New Roman" pitchFamily="18" charset="0"/>
                      <a:cs typeface="Times New Roman" pitchFamily="18" charset="0"/>
                    </a:rPr>
                    <a:t>T</a:t>
                  </a:r>
                  <a:r>
                    <a:rPr lang="en-US" altLang="en-US" sz="1800" baseline="-25000">
                      <a:latin typeface="Times New Roman" pitchFamily="18" charset="0"/>
                      <a:cs typeface="Times New Roman" pitchFamily="18" charset="0"/>
                    </a:rPr>
                    <a:t>i</a:t>
                  </a:r>
                  <a:endParaRPr lang="en-US" altLang="en-US" sz="1600">
                    <a:latin typeface="Times New Roman" pitchFamily="18" charset="0"/>
                    <a:cs typeface="Times New Roman" pitchFamily="18" charset="0"/>
                  </a:endParaRPr>
                </a:p>
              </p:txBody>
            </p:sp>
            <p:sp>
              <p:nvSpPr>
                <p:cNvPr id="324651" name="Line 43"/>
                <p:cNvSpPr>
                  <a:spLocks noChangeShapeType="1"/>
                </p:cNvSpPr>
                <p:nvPr/>
              </p:nvSpPr>
              <p:spPr bwMode="auto">
                <a:xfrm flipV="1">
                  <a:off x="3360" y="3208"/>
                  <a:ext cx="0" cy="216"/>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324652" name="Group 44"/>
              <p:cNvGrpSpPr>
                <a:grpSpLocks/>
              </p:cNvGrpSpPr>
              <p:nvPr/>
            </p:nvGrpSpPr>
            <p:grpSpPr bwMode="auto">
              <a:xfrm>
                <a:off x="3768" y="3208"/>
                <a:ext cx="368" cy="924"/>
                <a:chOff x="3464" y="3216"/>
                <a:chExt cx="368" cy="924"/>
              </a:xfrm>
            </p:grpSpPr>
            <p:sp>
              <p:nvSpPr>
                <p:cNvPr id="324653" name="Text Box 45"/>
                <p:cNvSpPr txBox="1">
                  <a:spLocks noChangeArrowheads="1"/>
                </p:cNvSpPr>
                <p:nvPr/>
              </p:nvSpPr>
              <p:spPr bwMode="auto">
                <a:xfrm>
                  <a:off x="3464" y="3408"/>
                  <a:ext cx="368"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600">
                      <a:latin typeface="Times New Roman" pitchFamily="18" charset="0"/>
                      <a:cs typeface="Times New Roman" pitchFamily="18" charset="0"/>
                    </a:rPr>
                    <a:t>h</a:t>
                  </a:r>
                  <a:r>
                    <a:rPr lang="en-US" altLang="en-US" sz="1600" baseline="-25000">
                      <a:latin typeface="Times New Roman" pitchFamily="18" charset="0"/>
                      <a:cs typeface="Times New Roman" pitchFamily="18" charset="0"/>
                    </a:rPr>
                    <a:t>i+1</a:t>
                  </a:r>
                  <a:endParaRPr lang="en-US" altLang="en-US" sz="1600">
                    <a:latin typeface="Times New Roman" pitchFamily="18" charset="0"/>
                    <a:cs typeface="Times New Roman" pitchFamily="18" charset="0"/>
                  </a:endParaRPr>
                </a:p>
                <a:p>
                  <a:pPr algn="ctr" eaLnBrk="0" hangingPunct="0">
                    <a:spcBef>
                      <a:spcPct val="50000"/>
                    </a:spcBef>
                  </a:pPr>
                  <a:r>
                    <a:rPr lang="en-US" altLang="en-US" sz="1600">
                      <a:latin typeface="Times New Roman" pitchFamily="18" charset="0"/>
                      <a:cs typeface="Times New Roman" pitchFamily="18" charset="0"/>
                    </a:rPr>
                    <a:t>p</a:t>
                  </a:r>
                  <a:r>
                    <a:rPr lang="en-US" altLang="en-US" sz="1800" baseline="-25000">
                      <a:latin typeface="Times New Roman" pitchFamily="18" charset="0"/>
                      <a:cs typeface="Times New Roman" pitchFamily="18" charset="0"/>
                    </a:rPr>
                    <a:t>i+1</a:t>
                  </a:r>
                  <a:endParaRPr lang="en-US" altLang="en-US" sz="1600">
                    <a:latin typeface="Times New Roman" pitchFamily="18" charset="0"/>
                    <a:cs typeface="Times New Roman" pitchFamily="18" charset="0"/>
                  </a:endParaRPr>
                </a:p>
                <a:p>
                  <a:pPr algn="ctr" eaLnBrk="0" hangingPunct="0">
                    <a:spcBef>
                      <a:spcPct val="50000"/>
                    </a:spcBef>
                  </a:pPr>
                  <a:r>
                    <a:rPr lang="en-US" altLang="en-US" sz="1600">
                      <a:latin typeface="Times New Roman" pitchFamily="18" charset="0"/>
                      <a:cs typeface="Times New Roman" pitchFamily="18" charset="0"/>
                    </a:rPr>
                    <a:t>T</a:t>
                  </a:r>
                  <a:r>
                    <a:rPr lang="en-US" altLang="en-US" sz="1800" baseline="-25000">
                      <a:latin typeface="Times New Roman" pitchFamily="18" charset="0"/>
                      <a:cs typeface="Times New Roman" pitchFamily="18" charset="0"/>
                    </a:rPr>
                    <a:t>i+1</a:t>
                  </a:r>
                  <a:endParaRPr lang="en-US" altLang="en-US" sz="1600">
                    <a:latin typeface="Times New Roman" pitchFamily="18" charset="0"/>
                    <a:cs typeface="Times New Roman" pitchFamily="18" charset="0"/>
                  </a:endParaRPr>
                </a:p>
              </p:txBody>
            </p:sp>
            <p:sp>
              <p:nvSpPr>
                <p:cNvPr id="324654" name="Line 46"/>
                <p:cNvSpPr>
                  <a:spLocks noChangeShapeType="1"/>
                </p:cNvSpPr>
                <p:nvPr/>
              </p:nvSpPr>
              <p:spPr bwMode="auto">
                <a:xfrm flipV="1">
                  <a:off x="3608" y="3216"/>
                  <a:ext cx="0" cy="216"/>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24655" name="Oval 47"/>
              <p:cNvSpPr>
                <a:spLocks noChangeArrowheads="1"/>
              </p:cNvSpPr>
              <p:nvPr/>
            </p:nvSpPr>
            <p:spPr bwMode="auto">
              <a:xfrm>
                <a:off x="2344" y="2992"/>
                <a:ext cx="104" cy="104"/>
              </a:xfrm>
              <a:prstGeom prst="ellipse">
                <a:avLst/>
              </a:prstGeom>
              <a:solidFill>
                <a:srgbClr val="000000"/>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56" name="Oval 48"/>
              <p:cNvSpPr>
                <a:spLocks noChangeArrowheads="1"/>
              </p:cNvSpPr>
              <p:nvPr/>
            </p:nvSpPr>
            <p:spPr bwMode="auto">
              <a:xfrm>
                <a:off x="2784" y="2992"/>
                <a:ext cx="104" cy="104"/>
              </a:xfrm>
              <a:prstGeom prst="ellipse">
                <a:avLst/>
              </a:prstGeom>
              <a:solidFill>
                <a:srgbClr val="000000"/>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57" name="Oval 49"/>
              <p:cNvSpPr>
                <a:spLocks noChangeArrowheads="1"/>
              </p:cNvSpPr>
              <p:nvPr/>
            </p:nvSpPr>
            <p:spPr bwMode="auto">
              <a:xfrm>
                <a:off x="3208" y="2992"/>
                <a:ext cx="104" cy="104"/>
              </a:xfrm>
              <a:prstGeom prst="ellipse">
                <a:avLst/>
              </a:prstGeom>
              <a:solidFill>
                <a:srgbClr val="000000"/>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58" name="Oval 50"/>
              <p:cNvSpPr>
                <a:spLocks noChangeArrowheads="1"/>
              </p:cNvSpPr>
              <p:nvPr/>
            </p:nvSpPr>
            <p:spPr bwMode="auto">
              <a:xfrm>
                <a:off x="3632" y="2984"/>
                <a:ext cx="104" cy="104"/>
              </a:xfrm>
              <a:prstGeom prst="ellipse">
                <a:avLst/>
              </a:prstGeom>
              <a:solidFill>
                <a:srgbClr val="000000"/>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59" name="Oval 51"/>
              <p:cNvSpPr>
                <a:spLocks noChangeArrowheads="1"/>
              </p:cNvSpPr>
              <p:nvPr/>
            </p:nvSpPr>
            <p:spPr bwMode="auto">
              <a:xfrm>
                <a:off x="4056" y="2984"/>
                <a:ext cx="104" cy="104"/>
              </a:xfrm>
              <a:prstGeom prst="ellipse">
                <a:avLst/>
              </a:prstGeom>
              <a:solidFill>
                <a:srgbClr val="000000"/>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60" name="Oval 52"/>
              <p:cNvSpPr>
                <a:spLocks noChangeArrowheads="1"/>
              </p:cNvSpPr>
              <p:nvPr/>
            </p:nvSpPr>
            <p:spPr bwMode="auto">
              <a:xfrm>
                <a:off x="4432" y="2992"/>
                <a:ext cx="104" cy="104"/>
              </a:xfrm>
              <a:prstGeom prst="ellipse">
                <a:avLst/>
              </a:prstGeom>
              <a:solidFill>
                <a:srgbClr val="000000"/>
              </a:solidFill>
              <a:ln w="9525">
                <a:solidFill>
                  <a:schemeClr val="tx1"/>
                </a:solidFill>
                <a:round/>
                <a:headEnd/>
                <a:tailEnd/>
              </a:ln>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sp>
            <p:nvSpPr>
              <p:cNvPr id="324661" name="Line 53"/>
              <p:cNvSpPr>
                <a:spLocks noChangeShapeType="1"/>
              </p:cNvSpPr>
              <p:nvPr/>
            </p:nvSpPr>
            <p:spPr bwMode="auto">
              <a:xfrm>
                <a:off x="5280" y="3040"/>
                <a:ext cx="360"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4662" name="Text Box 54"/>
              <p:cNvSpPr txBox="1">
                <a:spLocks noChangeArrowheads="1"/>
              </p:cNvSpPr>
              <p:nvPr/>
            </p:nvSpPr>
            <p:spPr bwMode="auto">
              <a:xfrm>
                <a:off x="5335" y="3153"/>
                <a:ext cx="3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800" b="1">
                    <a:latin typeface="Times New Roman" pitchFamily="18" charset="0"/>
                    <a:cs typeface="Times New Roman" pitchFamily="18" charset="0"/>
                  </a:rPr>
                  <a:t>z</a:t>
                </a:r>
              </a:p>
            </p:txBody>
          </p:sp>
          <p:sp>
            <p:nvSpPr>
              <p:cNvPr id="324663" name="Text Box 55"/>
              <p:cNvSpPr txBox="1">
                <a:spLocks noChangeArrowheads="1"/>
              </p:cNvSpPr>
              <p:nvPr/>
            </p:nvSpPr>
            <p:spPr bwMode="auto">
              <a:xfrm>
                <a:off x="934" y="3185"/>
                <a:ext cx="3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800">
                    <a:latin typeface="Times New Roman" pitchFamily="18" charset="0"/>
                    <a:cs typeface="Times New Roman" pitchFamily="18" charset="0"/>
                  </a:rPr>
                  <a:t>0</a:t>
                </a:r>
              </a:p>
            </p:txBody>
          </p:sp>
          <p:sp>
            <p:nvSpPr>
              <p:cNvPr id="324664" name="Text Box 56"/>
              <p:cNvSpPr txBox="1">
                <a:spLocks noChangeArrowheads="1"/>
              </p:cNvSpPr>
              <p:nvPr/>
            </p:nvSpPr>
            <p:spPr bwMode="auto">
              <a:xfrm>
                <a:off x="3104" y="2515"/>
                <a:ext cx="3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800">
                    <a:latin typeface="Times New Roman" pitchFamily="18" charset="0"/>
                    <a:cs typeface="Times New Roman" pitchFamily="18" charset="0"/>
                  </a:rPr>
                  <a:t>v</a:t>
                </a:r>
                <a:r>
                  <a:rPr lang="en-US" altLang="en-US" sz="1800" baseline="-25000">
                    <a:latin typeface="Times New Roman" pitchFamily="18" charset="0"/>
                    <a:cs typeface="Times New Roman" pitchFamily="18" charset="0"/>
                  </a:rPr>
                  <a:t>i</a:t>
                </a:r>
                <a:endParaRPr lang="en-US" altLang="en-US" sz="1800">
                  <a:latin typeface="Times New Roman" pitchFamily="18" charset="0"/>
                  <a:cs typeface="Times New Roman" pitchFamily="18" charset="0"/>
                </a:endParaRPr>
              </a:p>
            </p:txBody>
          </p:sp>
          <p:sp>
            <p:nvSpPr>
              <p:cNvPr id="324665" name="Text Box 57"/>
              <p:cNvSpPr txBox="1">
                <a:spLocks noChangeArrowheads="1"/>
              </p:cNvSpPr>
              <p:nvPr/>
            </p:nvSpPr>
            <p:spPr bwMode="auto">
              <a:xfrm>
                <a:off x="3472" y="2521"/>
                <a:ext cx="3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800">
                    <a:latin typeface="Times New Roman" pitchFamily="18" charset="0"/>
                    <a:cs typeface="Times New Roman" pitchFamily="18" charset="0"/>
                  </a:rPr>
                  <a:t>v</a:t>
                </a:r>
                <a:r>
                  <a:rPr lang="en-US" altLang="en-US" sz="1800" baseline="-25000">
                    <a:latin typeface="Times New Roman" pitchFamily="18" charset="0"/>
                    <a:cs typeface="Times New Roman" pitchFamily="18" charset="0"/>
                  </a:rPr>
                  <a:t>i+1</a:t>
                </a:r>
                <a:endParaRPr lang="en-US" altLang="en-US" sz="1800">
                  <a:latin typeface="Times New Roman" pitchFamily="18" charset="0"/>
                  <a:cs typeface="Times New Roman" pitchFamily="18" charset="0"/>
                </a:endParaRPr>
              </a:p>
            </p:txBody>
          </p:sp>
          <p:sp>
            <p:nvSpPr>
              <p:cNvPr id="324666" name="Text Box 58"/>
              <p:cNvSpPr txBox="1">
                <a:spLocks noChangeArrowheads="1"/>
              </p:cNvSpPr>
              <p:nvPr/>
            </p:nvSpPr>
            <p:spPr bwMode="auto">
              <a:xfrm>
                <a:off x="2672" y="2513"/>
                <a:ext cx="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eaLnBrk="0" hangingPunct="0">
                  <a:spcBef>
                    <a:spcPct val="50000"/>
                  </a:spcBef>
                </a:pPr>
                <a:r>
                  <a:rPr lang="en-US" altLang="en-US" sz="1800">
                    <a:latin typeface="Times New Roman" pitchFamily="18" charset="0"/>
                    <a:cs typeface="Times New Roman" pitchFamily="18" charset="0"/>
                  </a:rPr>
                  <a:t>v</a:t>
                </a:r>
                <a:r>
                  <a:rPr lang="en-US" altLang="en-US" sz="1800" baseline="-25000">
                    <a:latin typeface="Times New Roman" pitchFamily="18" charset="0"/>
                    <a:cs typeface="Times New Roman" pitchFamily="18" charset="0"/>
                  </a:rPr>
                  <a:t>i-1</a:t>
                </a:r>
                <a:endParaRPr lang="en-US" altLang="en-US" sz="1800">
                  <a:latin typeface="Times New Roman" pitchFamily="18" charset="0"/>
                  <a:cs typeface="Times New Roman" pitchFamily="18" charset="0"/>
                </a:endParaRPr>
              </a:p>
            </p:txBody>
          </p:sp>
          <p:sp>
            <p:nvSpPr>
              <p:cNvPr id="324667" name="Line 59"/>
              <p:cNvSpPr>
                <a:spLocks noChangeShapeType="1"/>
              </p:cNvSpPr>
              <p:nvPr/>
            </p:nvSpPr>
            <p:spPr bwMode="auto">
              <a:xfrm>
                <a:off x="2840" y="2762"/>
                <a:ext cx="0" cy="16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4668" name="Line 60"/>
              <p:cNvSpPr>
                <a:spLocks noChangeShapeType="1"/>
              </p:cNvSpPr>
              <p:nvPr/>
            </p:nvSpPr>
            <p:spPr bwMode="auto">
              <a:xfrm>
                <a:off x="3272" y="2770"/>
                <a:ext cx="0" cy="16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4669" name="Line 61"/>
              <p:cNvSpPr>
                <a:spLocks noChangeShapeType="1"/>
              </p:cNvSpPr>
              <p:nvPr/>
            </p:nvSpPr>
            <p:spPr bwMode="auto">
              <a:xfrm>
                <a:off x="3672" y="2752"/>
                <a:ext cx="0" cy="166"/>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24681" name="Oval 11"/>
            <p:cNvSpPr>
              <a:spLocks noChangeArrowheads="1"/>
            </p:cNvSpPr>
            <p:nvPr/>
          </p:nvSpPr>
          <p:spPr bwMode="auto">
            <a:xfrm>
              <a:off x="5057" y="2184"/>
              <a:ext cx="304" cy="321"/>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altLang="en-US" sz="2400">
                <a:latin typeface="Times New Roman" pitchFamily="18" charset="0"/>
                <a:cs typeface="Times New Roman" pitchFamily="18" charset="0"/>
              </a:endParaRPr>
            </a:p>
          </p:txBody>
        </p:sp>
      </p:grpSp>
      <p:sp>
        <p:nvSpPr>
          <p:cNvPr id="324682" name="Text Box 74"/>
          <p:cNvSpPr txBox="1">
            <a:spLocks noChangeArrowheads="1"/>
          </p:cNvSpPr>
          <p:nvPr/>
        </p:nvSpPr>
        <p:spPr bwMode="auto">
          <a:xfrm>
            <a:off x="461963" y="1854200"/>
            <a:ext cx="2189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b="1">
                <a:solidFill>
                  <a:schemeClr val="tx2"/>
                </a:solidFill>
              </a:rPr>
              <a:t>Method of Lines</a:t>
            </a:r>
          </a:p>
        </p:txBody>
      </p:sp>
      <p:graphicFrame>
        <p:nvGraphicFramePr>
          <p:cNvPr id="324685" name="Object 77"/>
          <p:cNvGraphicFramePr>
            <a:graphicFrameLocks noChangeAspect="1"/>
          </p:cNvGraphicFramePr>
          <p:nvPr/>
        </p:nvGraphicFramePr>
        <p:xfrm>
          <a:off x="3457575" y="2622550"/>
          <a:ext cx="2613025" cy="719138"/>
        </p:xfrm>
        <a:graphic>
          <a:graphicData uri="http://schemas.openxmlformats.org/presentationml/2006/ole">
            <mc:AlternateContent xmlns:mc="http://schemas.openxmlformats.org/markup-compatibility/2006">
              <mc:Choice xmlns:v="urn:schemas-microsoft-com:vml" Requires="v">
                <p:oleObj spid="_x0000_s324727" name="Equation" r:id="rId7" imgW="1663560" imgH="457200" progId="Equation.DSMT4">
                  <p:embed/>
                </p:oleObj>
              </mc:Choice>
              <mc:Fallback>
                <p:oleObj name="Equation" r:id="rId7" imgW="1663560" imgH="457200" progId="Equation.DSMT4">
                  <p:embed/>
                  <p:pic>
                    <p:nvPicPr>
                      <p:cNvPr id="0" name="Object 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7575" y="2622550"/>
                        <a:ext cx="2613025"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idx="4294967295"/>
          </p:nvPr>
        </p:nvSpPr>
        <p:spPr>
          <a:xfrm>
            <a:off x="693738" y="395288"/>
            <a:ext cx="7772400" cy="387350"/>
          </a:xfrm>
        </p:spPr>
        <p:txBody>
          <a:bodyPr/>
          <a:lstStyle/>
          <a:p>
            <a:r>
              <a:rPr lang="en-US" altLang="en-US" sz="3200" b="1"/>
              <a:t>Slender Jet Analysis vs. Experiment</a:t>
            </a:r>
            <a:endParaRPr lang="en-US" altLang="en-US" sz="2000" b="1"/>
          </a:p>
        </p:txBody>
      </p:sp>
      <p:pic>
        <p:nvPicPr>
          <p:cNvPr id="326674" name="UB_Slender_Jet_1x_formation.wmv">
            <a:hlinkClick r:id="" action="ppaction://media"/>
          </p:cNvPr>
          <p:cNvPicPr>
            <a:picLocks noRot="1" noChangeAspect="1" noChangeArrowheads="1"/>
          </p:cNvPicPr>
          <p:nvPr>
            <a:videoFile r:link="rId2"/>
          </p:nvPr>
        </p:nvPicPr>
        <p:blipFill>
          <a:blip r:embed="rId6">
            <a:extLst>
              <a:ext uri="{28A0092B-C50C-407E-A947-70E740481C1C}">
                <a14:useLocalDpi xmlns:a14="http://schemas.microsoft.com/office/drawing/2010/main" val="0"/>
              </a:ext>
            </a:extLst>
          </a:blip>
          <a:srcRect/>
          <a:stretch>
            <a:fillRect/>
          </a:stretch>
        </p:blipFill>
        <p:spPr bwMode="auto">
          <a:xfrm>
            <a:off x="4441825" y="2046288"/>
            <a:ext cx="450850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326675" name="UB_Slender_Jet_1x_formation_magnified.wmv">
            <a:hlinkClick r:id="" action="ppaction://media"/>
          </p:cNvPr>
          <p:cNvPicPr>
            <a:picLocks noRot="1" noChangeAspect="1" noChangeArrowheads="1"/>
          </p:cNvPicPr>
          <p:nvPr>
            <a:videoFile r:link="rId3"/>
          </p:nvPr>
        </p:nvPicPr>
        <p:blipFill>
          <a:blip r:embed="rId7">
            <a:extLst>
              <a:ext uri="{28A0092B-C50C-407E-A947-70E740481C1C}">
                <a14:useLocalDpi xmlns:a14="http://schemas.microsoft.com/office/drawing/2010/main" val="0"/>
              </a:ext>
            </a:extLst>
          </a:blip>
          <a:srcRect/>
          <a:stretch>
            <a:fillRect/>
          </a:stretch>
        </p:blipFill>
        <p:spPr bwMode="auto">
          <a:xfrm>
            <a:off x="4710113" y="3813175"/>
            <a:ext cx="3971925" cy="1192213"/>
          </a:xfrm>
          <a:prstGeom prst="rect">
            <a:avLst/>
          </a:prstGeom>
          <a:noFill/>
          <a:extLst>
            <a:ext uri="{909E8E84-426E-40DD-AFC4-6F175D3DCCD1}">
              <a14:hiddenFill xmlns:a14="http://schemas.microsoft.com/office/drawing/2010/main">
                <a:solidFill>
                  <a:srgbClr val="FFFFFF"/>
                </a:solidFill>
              </a14:hiddenFill>
            </a:ext>
          </a:extLst>
        </p:spPr>
      </p:pic>
      <p:grpSp>
        <p:nvGrpSpPr>
          <p:cNvPr id="326696" name="Group 40"/>
          <p:cNvGrpSpPr>
            <a:grpSpLocks/>
          </p:cNvGrpSpPr>
          <p:nvPr/>
        </p:nvGrpSpPr>
        <p:grpSpPr bwMode="auto">
          <a:xfrm>
            <a:off x="292100" y="3930650"/>
            <a:ext cx="3802063" cy="1879600"/>
            <a:chOff x="184" y="2476"/>
            <a:chExt cx="2395" cy="1184"/>
          </a:xfrm>
        </p:grpSpPr>
        <p:graphicFrame>
          <p:nvGraphicFramePr>
            <p:cNvPr id="326680" name="Object 24"/>
            <p:cNvGraphicFramePr>
              <a:graphicFrameLocks noChangeAspect="1"/>
            </p:cNvGraphicFramePr>
            <p:nvPr/>
          </p:nvGraphicFramePr>
          <p:xfrm>
            <a:off x="208" y="2731"/>
            <a:ext cx="2323" cy="256"/>
          </p:xfrm>
          <a:graphic>
            <a:graphicData uri="http://schemas.openxmlformats.org/presentationml/2006/ole">
              <mc:AlternateContent xmlns:mc="http://schemas.openxmlformats.org/markup-compatibility/2006">
                <mc:Choice xmlns:v="urn:schemas-microsoft-com:vml" Requires="v">
                  <p:oleObj spid="_x0000_s326718" name="Image" r:id="rId8" imgW="3456407" imgH="380818" progId="Photoshop.Image.5">
                    <p:embed/>
                  </p:oleObj>
                </mc:Choice>
                <mc:Fallback>
                  <p:oleObj name="Image" r:id="rId8" imgW="3456407" imgH="380818" progId="Photoshop.Image.5">
                    <p:embed/>
                    <p:pic>
                      <p:nvPicPr>
                        <p:cNvPr id="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 y="2731"/>
                          <a:ext cx="2323"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26682"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 y="3189"/>
              <a:ext cx="2395" cy="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6683" name="Text Box 27"/>
            <p:cNvSpPr txBox="1">
              <a:spLocks noChangeArrowheads="1"/>
            </p:cNvSpPr>
            <p:nvPr/>
          </p:nvSpPr>
          <p:spPr bwMode="auto">
            <a:xfrm>
              <a:off x="329" y="2476"/>
              <a:ext cx="113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Experiment</a:t>
              </a:r>
            </a:p>
          </p:txBody>
        </p:sp>
        <p:sp>
          <p:nvSpPr>
            <p:cNvPr id="326685" name="Text Box 29"/>
            <p:cNvSpPr txBox="1">
              <a:spLocks noChangeArrowheads="1"/>
            </p:cNvSpPr>
            <p:nvPr/>
          </p:nvSpPr>
          <p:spPr bwMode="auto">
            <a:xfrm>
              <a:off x="474" y="3468"/>
              <a:ext cx="6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Model</a:t>
              </a:r>
            </a:p>
          </p:txBody>
        </p:sp>
      </p:grpSp>
      <p:grpSp>
        <p:nvGrpSpPr>
          <p:cNvPr id="326688" name="Group 32"/>
          <p:cNvGrpSpPr>
            <a:grpSpLocks/>
          </p:cNvGrpSpPr>
          <p:nvPr/>
        </p:nvGrpSpPr>
        <p:grpSpPr bwMode="auto">
          <a:xfrm>
            <a:off x="331788" y="1585913"/>
            <a:ext cx="3084512" cy="1612900"/>
            <a:chOff x="195" y="757"/>
            <a:chExt cx="1943" cy="1016"/>
          </a:xfrm>
        </p:grpSpPr>
        <p:grpSp>
          <p:nvGrpSpPr>
            <p:cNvPr id="326681" name="Group 25"/>
            <p:cNvGrpSpPr>
              <a:grpSpLocks/>
            </p:cNvGrpSpPr>
            <p:nvPr/>
          </p:nvGrpSpPr>
          <p:grpSpPr bwMode="auto">
            <a:xfrm>
              <a:off x="195" y="950"/>
              <a:ext cx="1943" cy="653"/>
              <a:chOff x="284" y="1047"/>
              <a:chExt cx="1411" cy="376"/>
            </a:xfrm>
          </p:grpSpPr>
          <p:pic>
            <p:nvPicPr>
              <p:cNvPr id="326678" name="Picture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 y="1289"/>
                <a:ext cx="136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6679"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 y="1047"/>
                <a:ext cx="1354" cy="211"/>
              </a:xfrm>
              <a:prstGeom prst="rect">
                <a:avLst/>
              </a:prstGeom>
              <a:noFill/>
              <a:extLst>
                <a:ext uri="{909E8E84-426E-40DD-AFC4-6F175D3DCCD1}">
                  <a14:hiddenFill xmlns:a14="http://schemas.microsoft.com/office/drawing/2010/main">
                    <a:solidFill>
                      <a:srgbClr val="FFFFFF"/>
                    </a:solidFill>
                  </a14:hiddenFill>
                </a:ext>
              </a:extLst>
            </p:spPr>
          </p:pic>
        </p:grpSp>
        <p:sp>
          <p:nvSpPr>
            <p:cNvPr id="326684" name="Text Box 28"/>
            <p:cNvSpPr txBox="1">
              <a:spLocks noChangeArrowheads="1"/>
            </p:cNvSpPr>
            <p:nvPr/>
          </p:nvSpPr>
          <p:spPr bwMode="auto">
            <a:xfrm>
              <a:off x="340" y="757"/>
              <a:ext cx="113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Experiment</a:t>
              </a:r>
            </a:p>
          </p:txBody>
        </p:sp>
        <p:sp>
          <p:nvSpPr>
            <p:cNvPr id="326686" name="Text Box 30"/>
            <p:cNvSpPr txBox="1">
              <a:spLocks noChangeArrowheads="1"/>
            </p:cNvSpPr>
            <p:nvPr/>
          </p:nvSpPr>
          <p:spPr bwMode="auto">
            <a:xfrm>
              <a:off x="534" y="1581"/>
              <a:ext cx="65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Model</a:t>
              </a:r>
            </a:p>
          </p:txBody>
        </p:sp>
      </p:grpSp>
      <p:sp>
        <p:nvSpPr>
          <p:cNvPr id="326693" name="Text Box 37"/>
          <p:cNvSpPr txBox="1">
            <a:spLocks noChangeArrowheads="1"/>
          </p:cNvSpPr>
          <p:nvPr/>
        </p:nvSpPr>
        <p:spPr bwMode="auto">
          <a:xfrm>
            <a:off x="5262563" y="1508125"/>
            <a:ext cx="29194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t>Simulation Time 10-20 min*</a:t>
            </a:r>
          </a:p>
        </p:txBody>
      </p:sp>
      <p:sp>
        <p:nvSpPr>
          <p:cNvPr id="326694" name="Text Box 38"/>
          <p:cNvSpPr txBox="1">
            <a:spLocks noChangeArrowheads="1"/>
          </p:cNvSpPr>
          <p:nvPr/>
        </p:nvSpPr>
        <p:spPr bwMode="auto">
          <a:xfrm>
            <a:off x="5726113" y="6194425"/>
            <a:ext cx="34178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*Programmed in Matlab using ODE Solvers</a:t>
            </a:r>
          </a:p>
        </p:txBody>
      </p:sp>
      <p:sp>
        <p:nvSpPr>
          <p:cNvPr id="326695" name="Text Box 39"/>
          <p:cNvSpPr txBox="1">
            <a:spLocks noChangeArrowheads="1"/>
          </p:cNvSpPr>
          <p:nvPr/>
        </p:nvSpPr>
        <p:spPr bwMode="auto">
          <a:xfrm>
            <a:off x="0" y="6616700"/>
            <a:ext cx="91440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ko-KR" sz="1100" b="1">
                <a:solidFill>
                  <a:srgbClr val="000099"/>
                </a:solidFill>
                <a:ea typeface="굴림" pitchFamily="34" charset="-127"/>
              </a:rPr>
              <a:t>M. Hanchak and E. P. Furlani,  Numerical Analysis of Droplet Formation in Thermally Modulated Viscous Microjets, in preparation, 2010.</a:t>
            </a:r>
            <a:endParaRPr lang="en-US" altLang="en-US" sz="1100" b="1">
              <a:solidFill>
                <a:srgbClr val="000099"/>
              </a:solidFill>
              <a:ea typeface="굴림"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26674"/>
                                        </p:tgtEl>
                                      </p:cBhvr>
                                    </p:cmd>
                                  </p:childTnLst>
                                </p:cTn>
                              </p:par>
                              <p:par>
                                <p:cTn id="7" presetID="1" presetClass="mediacall" presetSubtype="0" fill="hold" nodeType="withEffect">
                                  <p:stCondLst>
                                    <p:cond delay="0"/>
                                  </p:stCondLst>
                                  <p:childTnLst>
                                    <p:cmd type="call" cmd="playFrom(0.0)">
                                      <p:cBhvr>
                                        <p:cTn id="8" dur="10" fill="hold"/>
                                        <p:tgtEl>
                                          <p:spTgt spid="3266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9" repeatCount="indefinite" fill="hold" display="0">
                  <p:stCondLst>
                    <p:cond delay="indefinite"/>
                  </p:stCondLst>
                </p:cTn>
                <p:tgtEl>
                  <p:spTgt spid="326674"/>
                </p:tgtEl>
              </p:cMediaNode>
            </p:video>
            <p:seq concurrent="1" nextAc="seek">
              <p:cTn id="10" restart="whenNotActive" fill="hold" evtFilter="cancelBubble" nodeType="interactiveSeq">
                <p:stCondLst>
                  <p:cond evt="onClick" delay="0">
                    <p:tgtEl>
                      <p:spTgt spid="32667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26674"/>
                                        </p:tgtEl>
                                      </p:cBhvr>
                                    </p:cmd>
                                  </p:childTnLst>
                                </p:cTn>
                              </p:par>
                            </p:childTnLst>
                          </p:cTn>
                        </p:par>
                      </p:childTnLst>
                    </p:cTn>
                  </p:par>
                </p:childTnLst>
              </p:cTn>
              <p:nextCondLst>
                <p:cond evt="onClick" delay="0">
                  <p:tgtEl>
                    <p:spTgt spid="326674"/>
                  </p:tgtEl>
                </p:cond>
              </p:nextCondLst>
            </p:seq>
            <p:video>
              <p:cMediaNode>
                <p:cTn id="15" repeatCount="indefinite" fill="hold" display="0">
                  <p:stCondLst>
                    <p:cond delay="indefinite"/>
                  </p:stCondLst>
                </p:cTn>
                <p:tgtEl>
                  <p:spTgt spid="32667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9558" name="Group 22"/>
          <p:cNvGrpSpPr>
            <a:grpSpLocks/>
          </p:cNvGrpSpPr>
          <p:nvPr/>
        </p:nvGrpSpPr>
        <p:grpSpPr bwMode="auto">
          <a:xfrm>
            <a:off x="2036763" y="2001390"/>
            <a:ext cx="1739900" cy="1464750"/>
            <a:chOff x="1428" y="950"/>
            <a:chExt cx="951" cy="887"/>
          </a:xfrm>
        </p:grpSpPr>
        <p:pic>
          <p:nvPicPr>
            <p:cNvPr id="44954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28" y="950"/>
              <a:ext cx="951" cy="721"/>
            </a:xfrm>
            <a:prstGeom prst="rect">
              <a:avLst/>
            </a:prstGeom>
            <a:noFill/>
            <a:extLst>
              <a:ext uri="{909E8E84-426E-40DD-AFC4-6F175D3DCCD1}">
                <a14:hiddenFill xmlns:a14="http://schemas.microsoft.com/office/drawing/2010/main">
                  <a:solidFill>
                    <a:srgbClr val="FFFFFF"/>
                  </a:solidFill>
                </a14:hiddenFill>
              </a:ext>
            </a:extLst>
          </p:spPr>
        </p:pic>
        <p:sp>
          <p:nvSpPr>
            <p:cNvPr id="449557" name="Text Box 21"/>
            <p:cNvSpPr txBox="1">
              <a:spLocks noChangeArrowheads="1"/>
            </p:cNvSpPr>
            <p:nvPr/>
          </p:nvSpPr>
          <p:spPr bwMode="auto">
            <a:xfrm>
              <a:off x="1474" y="1689"/>
              <a:ext cx="871" cy="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000" b="1" dirty="0"/>
                <a:t>Micro Nozzle Array</a:t>
              </a:r>
            </a:p>
          </p:txBody>
        </p:sp>
      </p:grpSp>
      <p:sp>
        <p:nvSpPr>
          <p:cNvPr id="449538" name="Rectangle 2"/>
          <p:cNvSpPr>
            <a:spLocks noGrp="1" noChangeArrowheads="1"/>
          </p:cNvSpPr>
          <p:nvPr>
            <p:ph type="title"/>
          </p:nvPr>
        </p:nvSpPr>
        <p:spPr>
          <a:xfrm>
            <a:off x="501650" y="317500"/>
            <a:ext cx="8229600" cy="792163"/>
          </a:xfrm>
        </p:spPr>
        <p:txBody>
          <a:bodyPr/>
          <a:lstStyle/>
          <a:p>
            <a:r>
              <a:rPr lang="en-US" altLang="en-US" sz="3200" b="1" dirty="0"/>
              <a:t>Modeling Overview</a:t>
            </a:r>
          </a:p>
        </p:txBody>
      </p:sp>
      <p:pic>
        <p:nvPicPr>
          <p:cNvPr id="449540" name="Picture 4" descr="Activated Microbeam with Diffrac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9433" y="4811449"/>
            <a:ext cx="2343150" cy="1789112"/>
          </a:xfrm>
          <a:prstGeom prst="rect">
            <a:avLst/>
          </a:prstGeom>
          <a:noFill/>
          <a:extLst>
            <a:ext uri="{909E8E84-426E-40DD-AFC4-6F175D3DCCD1}">
              <a14:hiddenFill xmlns:a14="http://schemas.microsoft.com/office/drawing/2010/main">
                <a:solidFill>
                  <a:srgbClr val="FFFFFF"/>
                </a:solidFill>
              </a14:hiddenFill>
            </a:ext>
          </a:extLst>
        </p:spPr>
      </p:pic>
      <p:grpSp>
        <p:nvGrpSpPr>
          <p:cNvPr id="449552" name="Group 16"/>
          <p:cNvGrpSpPr>
            <a:grpSpLocks/>
          </p:cNvGrpSpPr>
          <p:nvPr/>
        </p:nvGrpSpPr>
        <p:grpSpPr bwMode="auto">
          <a:xfrm>
            <a:off x="2613025" y="2885627"/>
            <a:ext cx="4573588" cy="2167973"/>
            <a:chOff x="1534" y="1579"/>
            <a:chExt cx="3274" cy="1549"/>
          </a:xfrm>
        </p:grpSpPr>
        <p:sp>
          <p:nvSpPr>
            <p:cNvPr id="449544" name="Oval 8"/>
            <p:cNvSpPr>
              <a:spLocks noChangeArrowheads="1"/>
            </p:cNvSpPr>
            <p:nvPr/>
          </p:nvSpPr>
          <p:spPr bwMode="auto">
            <a:xfrm>
              <a:off x="2404" y="1579"/>
              <a:ext cx="1435" cy="915"/>
            </a:xfrm>
            <a:prstGeom prst="ellipse">
              <a:avLst/>
            </a:prstGeom>
            <a:solidFill>
              <a:srgbClr val="3366FF">
                <a:alpha val="50000"/>
              </a:srgbClr>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r>
                <a:rPr lang="en-US" altLang="en-US" sz="1600" b="1" dirty="0" smtClean="0">
                  <a:cs typeface="Times New Roman" pitchFamily="18" charset="0"/>
                </a:rPr>
                <a:t>Microfluidics</a:t>
              </a:r>
            </a:p>
            <a:p>
              <a:pPr algn="ctr"/>
              <a:r>
                <a:rPr lang="en-US" altLang="en-US" sz="1600" b="1" dirty="0" err="1" smtClean="0">
                  <a:cs typeface="Times New Roman" pitchFamily="18" charset="0"/>
                </a:rPr>
                <a:t>InkJet</a:t>
              </a:r>
              <a:endParaRPr lang="en-US" altLang="en-US" sz="1600" b="1" dirty="0">
                <a:cs typeface="Times New Roman" pitchFamily="18" charset="0"/>
              </a:endParaRPr>
            </a:p>
          </p:txBody>
        </p:sp>
        <p:sp>
          <p:nvSpPr>
            <p:cNvPr id="449545" name="Oval 9"/>
            <p:cNvSpPr>
              <a:spLocks noChangeArrowheads="1"/>
            </p:cNvSpPr>
            <p:nvPr/>
          </p:nvSpPr>
          <p:spPr bwMode="auto">
            <a:xfrm>
              <a:off x="1534" y="2213"/>
              <a:ext cx="1435" cy="915"/>
            </a:xfrm>
            <a:prstGeom prst="ellipse">
              <a:avLst/>
            </a:prstGeom>
            <a:solidFill>
              <a:srgbClr val="993300">
                <a:alpha val="50000"/>
              </a:srgbClr>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r>
                <a:rPr lang="en-US" altLang="en-US" sz="1600" b="1">
                  <a:cs typeface="Times New Roman" pitchFamily="18" charset="0"/>
                </a:rPr>
                <a:t>Micro-Optical</a:t>
              </a:r>
            </a:p>
            <a:p>
              <a:pPr algn="ctr"/>
              <a:r>
                <a:rPr lang="en-US" altLang="en-US" sz="1600" b="1">
                  <a:cs typeface="Times New Roman" pitchFamily="18" charset="0"/>
                </a:rPr>
                <a:t>Electro-Mechanical</a:t>
              </a:r>
            </a:p>
            <a:p>
              <a:pPr algn="ctr"/>
              <a:r>
                <a:rPr lang="en-US" altLang="en-US" sz="1600" b="1">
                  <a:cs typeface="Times New Roman" pitchFamily="18" charset="0"/>
                </a:rPr>
                <a:t>Devices</a:t>
              </a:r>
            </a:p>
          </p:txBody>
        </p:sp>
        <p:sp>
          <p:nvSpPr>
            <p:cNvPr id="449548" name="Oval 12"/>
            <p:cNvSpPr>
              <a:spLocks noChangeArrowheads="1"/>
            </p:cNvSpPr>
            <p:nvPr/>
          </p:nvSpPr>
          <p:spPr bwMode="auto">
            <a:xfrm>
              <a:off x="3373" y="2146"/>
              <a:ext cx="1435" cy="915"/>
            </a:xfrm>
            <a:prstGeom prst="ellipse">
              <a:avLst/>
            </a:prstGeom>
            <a:solidFill>
              <a:srgbClr val="FF0000">
                <a:alpha val="50000"/>
              </a:srgbClr>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lgn="ctr"/>
              <a:r>
                <a:rPr lang="en-US" altLang="en-US" sz="1600" b="1" dirty="0" err="1" smtClean="0">
                  <a:cs typeface="Times New Roman" pitchFamily="18" charset="0"/>
                </a:rPr>
                <a:t>Nanofluids</a:t>
              </a:r>
              <a:r>
                <a:rPr lang="en-US" altLang="en-US" sz="1600" b="1" dirty="0">
                  <a:cs typeface="Times New Roman" pitchFamily="18" charset="0"/>
                </a:rPr>
                <a:t/>
              </a:r>
              <a:br>
                <a:rPr lang="en-US" altLang="en-US" sz="1600" b="1" dirty="0">
                  <a:cs typeface="Times New Roman" pitchFamily="18" charset="0"/>
                </a:rPr>
              </a:br>
              <a:r>
                <a:rPr lang="en-US" altLang="en-US" sz="1600" b="1" dirty="0">
                  <a:cs typeface="Times New Roman" pitchFamily="18" charset="0"/>
                </a:rPr>
                <a:t> </a:t>
              </a:r>
              <a:r>
                <a:rPr lang="en-US" altLang="en-US" sz="1600" b="1" dirty="0" smtClean="0">
                  <a:cs typeface="Times New Roman" pitchFamily="18" charset="0"/>
                </a:rPr>
                <a:t>Mass Transport</a:t>
              </a:r>
              <a:endParaRPr lang="en-US" altLang="en-US" sz="1600" b="1" dirty="0">
                <a:cs typeface="Times New Roman" pitchFamily="18" charset="0"/>
              </a:endParaRPr>
            </a:p>
          </p:txBody>
        </p:sp>
      </p:grpSp>
      <p:sp>
        <p:nvSpPr>
          <p:cNvPr id="449553" name="Text Box 17"/>
          <p:cNvSpPr txBox="1">
            <a:spLocks noChangeArrowheads="1"/>
          </p:cNvSpPr>
          <p:nvPr/>
        </p:nvSpPr>
        <p:spPr bwMode="auto">
          <a:xfrm>
            <a:off x="602453" y="4060749"/>
            <a:ext cx="17668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dirty="0"/>
              <a:t>MEMS</a:t>
            </a:r>
            <a:br>
              <a:rPr lang="en-US" altLang="en-US" b="1" dirty="0"/>
            </a:br>
            <a:r>
              <a:rPr lang="en-US" altLang="en-US" b="1" dirty="0"/>
              <a:t>Light Modulator</a:t>
            </a:r>
          </a:p>
        </p:txBody>
      </p:sp>
      <p:sp>
        <p:nvSpPr>
          <p:cNvPr id="449554" name="Text Box 18"/>
          <p:cNvSpPr txBox="1">
            <a:spLocks noChangeArrowheads="1"/>
          </p:cNvSpPr>
          <p:nvPr/>
        </p:nvSpPr>
        <p:spPr bwMode="auto">
          <a:xfrm>
            <a:off x="2036763" y="1579497"/>
            <a:ext cx="18308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b="1" dirty="0" smtClean="0"/>
              <a:t>Inkjet Printing</a:t>
            </a:r>
            <a:endParaRPr lang="en-US" altLang="en-US" b="1" dirty="0"/>
          </a:p>
        </p:txBody>
      </p:sp>
      <p:pic>
        <p:nvPicPr>
          <p:cNvPr id="449556" name="Picture 2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40026" y="1958780"/>
            <a:ext cx="1036637" cy="739775"/>
          </a:xfrm>
          <a:prstGeom prst="rect">
            <a:avLst/>
          </a:prstGeom>
          <a:noFill/>
          <a:extLst>
            <a:ext uri="{909E8E84-426E-40DD-AFC4-6F175D3DCCD1}">
              <a14:hiddenFill xmlns:a14="http://schemas.microsoft.com/office/drawing/2010/main">
                <a:solidFill>
                  <a:srgbClr val="FFFFFF"/>
                </a:solidFill>
              </a14:hiddenFill>
            </a:ext>
          </a:extLst>
        </p:spPr>
      </p:pic>
      <p:grpSp>
        <p:nvGrpSpPr>
          <p:cNvPr id="449568" name="Group 32"/>
          <p:cNvGrpSpPr>
            <a:grpSpLocks/>
          </p:cNvGrpSpPr>
          <p:nvPr/>
        </p:nvGrpSpPr>
        <p:grpSpPr bwMode="auto">
          <a:xfrm>
            <a:off x="5080019" y="6232565"/>
            <a:ext cx="1670050" cy="280988"/>
            <a:chOff x="4552" y="2128"/>
            <a:chExt cx="1052" cy="177"/>
          </a:xfrm>
        </p:grpSpPr>
        <p:sp>
          <p:nvSpPr>
            <p:cNvPr id="449563" name="Oval 27"/>
            <p:cNvSpPr>
              <a:spLocks noChangeArrowheads="1"/>
            </p:cNvSpPr>
            <p:nvPr/>
          </p:nvSpPr>
          <p:spPr bwMode="auto">
            <a:xfrm>
              <a:off x="5035" y="2128"/>
              <a:ext cx="162" cy="166"/>
            </a:xfrm>
            <a:prstGeom prst="ellipse">
              <a:avLst/>
            </a:prstGeom>
            <a:gradFill rotWithShape="1">
              <a:gsLst>
                <a:gs pos="0">
                  <a:srgbClr val="000000">
                    <a:gamma/>
                    <a:tint val="0"/>
                    <a:invGamma/>
                  </a:srgbClr>
                </a:gs>
                <a:gs pos="100000">
                  <a:srgbClr val="0000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9566" name="Text Box 30"/>
            <p:cNvSpPr txBox="1">
              <a:spLocks noChangeArrowheads="1"/>
            </p:cNvSpPr>
            <p:nvPr/>
          </p:nvSpPr>
          <p:spPr bwMode="auto">
            <a:xfrm>
              <a:off x="5157" y="2132"/>
              <a:ext cx="4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dirty="0"/>
                <a:t>60 nm</a:t>
              </a:r>
            </a:p>
          </p:txBody>
        </p:sp>
        <p:sp>
          <p:nvSpPr>
            <p:cNvPr id="449567" name="Text Box 31"/>
            <p:cNvSpPr txBox="1">
              <a:spLocks noChangeArrowheads="1"/>
            </p:cNvSpPr>
            <p:nvPr/>
          </p:nvSpPr>
          <p:spPr bwMode="auto">
            <a:xfrm>
              <a:off x="4552" y="2132"/>
              <a:ext cx="65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200" b="1" dirty="0"/>
                <a:t>Pigment</a:t>
              </a:r>
            </a:p>
          </p:txBody>
        </p:sp>
      </p:grpSp>
      <p:pic>
        <p:nvPicPr>
          <p:cNvPr id="23" name="IPA10mpsDropForm1p5V190ohm1usw8usp4usperframe_vertical.avi">
            <a:hlinkClick r:id="" action="ppaction://media"/>
          </p:cNvPr>
          <p:cNvPicPr>
            <a:picLocks noRot="1" noChangeAspect="1" noChangeArrowheads="1"/>
          </p:cNvPicPr>
          <p:nvPr>
            <a:videoFile r:link="rId1"/>
          </p:nvPr>
        </p:nvPicPr>
        <p:blipFill>
          <a:blip r:embed="rId10">
            <a:extLst>
              <a:ext uri="{28A0092B-C50C-407E-A947-70E740481C1C}">
                <a14:useLocalDpi xmlns:a14="http://schemas.microsoft.com/office/drawing/2010/main" val="0"/>
              </a:ext>
            </a:extLst>
          </a:blip>
          <a:srcRect/>
          <a:stretch>
            <a:fillRect/>
          </a:stretch>
        </p:blipFill>
        <p:spPr bwMode="auto">
          <a:xfrm>
            <a:off x="1199383" y="1317617"/>
            <a:ext cx="319853" cy="20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UB CIJ Particle Migration.avi">
            <a:hlinkClick r:id="" action="ppaction://media"/>
          </p:cNvPr>
          <p:cNvPicPr>
            <a:picLocks noRot="1" noChangeAspect="1" noChangeArrowheads="1"/>
          </p:cNvPicPr>
          <p:nvPr>
            <a:videoFile r:link="rId2"/>
          </p:nvPr>
        </p:nvPicPr>
        <p:blipFill>
          <a:blip r:embed="rId11">
            <a:extLst>
              <a:ext uri="{28A0092B-C50C-407E-A947-70E740481C1C}">
                <a14:useLocalDpi xmlns:a14="http://schemas.microsoft.com/office/drawing/2010/main" val="0"/>
              </a:ext>
            </a:extLst>
          </a:blip>
          <a:srcRect/>
          <a:stretch>
            <a:fillRect/>
          </a:stretch>
        </p:blipFill>
        <p:spPr bwMode="auto">
          <a:xfrm>
            <a:off x="6718912" y="4892012"/>
            <a:ext cx="1911714" cy="1724314"/>
          </a:xfrm>
          <a:prstGeom prst="rect">
            <a:avLst/>
          </a:prstGeom>
          <a:noFill/>
          <a:extLst>
            <a:ext uri="{909E8E84-426E-40DD-AFC4-6F175D3DCCD1}">
              <a14:hiddenFill xmlns:a14="http://schemas.microsoft.com/office/drawing/2010/main">
                <a:solidFill>
                  <a:srgbClr val="FFFFFF"/>
                </a:solidFill>
              </a14:hiddenFill>
            </a:ext>
          </a:extLst>
        </p:spPr>
      </p:pic>
      <p:pic>
        <p:nvPicPr>
          <p:cNvPr id="3" name="PhaseChangeEjector velocity Magnitude.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760352" y="1131397"/>
            <a:ext cx="2087893" cy="2212543"/>
          </a:xfrm>
          <a:prstGeom prst="rect">
            <a:avLst/>
          </a:prstGeom>
        </p:spPr>
      </p:pic>
      <p:sp>
        <p:nvSpPr>
          <p:cNvPr id="21" name="Text Box 18"/>
          <p:cNvSpPr txBox="1">
            <a:spLocks noChangeArrowheads="1"/>
          </p:cNvSpPr>
          <p:nvPr/>
        </p:nvSpPr>
        <p:spPr bwMode="auto">
          <a:xfrm>
            <a:off x="6918114" y="823620"/>
            <a:ext cx="18308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b="1" dirty="0" smtClean="0"/>
              <a:t>Inkjet Printing</a:t>
            </a:r>
            <a:endParaRPr lang="en-US" altLang="en-US" b="1" dirty="0"/>
          </a:p>
        </p:txBody>
      </p:sp>
      <p:sp>
        <p:nvSpPr>
          <p:cNvPr id="22" name="Text Box 18"/>
          <p:cNvSpPr txBox="1">
            <a:spLocks noChangeArrowheads="1"/>
          </p:cNvSpPr>
          <p:nvPr/>
        </p:nvSpPr>
        <p:spPr bwMode="auto">
          <a:xfrm>
            <a:off x="7188233" y="4483505"/>
            <a:ext cx="15490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b="1" dirty="0" err="1" smtClean="0"/>
              <a:t>Nanofluids</a:t>
            </a:r>
            <a:endParaRPr lang="en-US"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6" fill="hold"/>
                                        <p:tgtEl>
                                          <p:spTgt spid="3"/>
                                        </p:tgtEl>
                                      </p:cBhvr>
                                    </p:cmd>
                                  </p:childTnLst>
                                </p:cTn>
                              </p:par>
                              <p:par>
                                <p:cTn id="7" presetID="1" presetClass="mediacall" presetSubtype="0" fill="hold" nodeType="withEffect">
                                  <p:stCondLst>
                                    <p:cond delay="0"/>
                                  </p:stCondLst>
                                  <p:childTnLst>
                                    <p:cmd type="call" cmd="playFrom(0.0)">
                                      <p:cBhvr>
                                        <p:cTn id="8" dur="5000" fill="hold"/>
                                        <p:tgtEl>
                                          <p:spTgt spid="23"/>
                                        </p:tgtEl>
                                      </p:cBhvr>
                                    </p:cmd>
                                  </p:childTnLst>
                                </p:cTn>
                              </p:par>
                              <p:par>
                                <p:cTn id="9" presetID="1" presetClass="mediacall" presetSubtype="0" fill="hold" nodeType="withEffect">
                                  <p:stCondLst>
                                    <p:cond delay="0"/>
                                  </p:stCondLst>
                                  <p:childTnLst>
                                    <p:cmd type="call" cmd="playFrom(0.0)">
                                      <p:cBhvr>
                                        <p:cTn id="10" dur="2020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withEffect">
                                  <p:stCondLst>
                                    <p:cond delay="0"/>
                                  </p:stCondLst>
                                  <p:childTnLst>
                                    <p:cmd type="call" cmd="playFrom(0.0)">
                                      <p:cBhvr>
                                        <p:cTn id="16" dur="10066" fill="hold"/>
                                        <p:tgtEl>
                                          <p:spTgt spid="3"/>
                                        </p:tgtEl>
                                      </p:cBhvr>
                                    </p:cmd>
                                  </p:childTnLst>
                                </p:cTn>
                              </p:par>
                            </p:childTnLst>
                          </p:cTn>
                        </p:par>
                      </p:childTnLst>
                    </p:cTn>
                  </p:par>
                </p:childTnLst>
              </p:cTn>
              <p:nextCondLst>
                <p:cond evt="onClick" delay="0">
                  <p:tgtEl>
                    <p:spTgt spid="3"/>
                  </p:tgtEl>
                </p:cond>
              </p:nextCondLst>
            </p:seq>
            <p:video>
              <p:cMediaNode>
                <p:cTn id="17" repeatCount="indefinite" fill="hold" display="0">
                  <p:stCondLst>
                    <p:cond delay="indefinite"/>
                  </p:stCondLst>
                </p:cTn>
                <p:tgtEl>
                  <p:spTgt spid="23"/>
                </p:tgtEl>
              </p:cMediaNode>
            </p:video>
            <p:seq concurrent="1" nextAc="seek">
              <p:cTn id="18" restart="whenNotActive" fill="hold" evtFilter="cancelBubble" nodeType="interactiveSeq">
                <p:stCondLst>
                  <p:cond evt="onClick" delay="0">
                    <p:tgtEl>
                      <p:spTgt spid="2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23"/>
                                        </p:tgtEl>
                                      </p:cBhvr>
                                    </p:cmd>
                                  </p:childTnLst>
                                </p:cTn>
                              </p:par>
                            </p:childTnLst>
                          </p:cTn>
                        </p:par>
                      </p:childTnLst>
                    </p:cTn>
                  </p:par>
                </p:childTnLst>
              </p:cTn>
              <p:nextCondLst>
                <p:cond evt="onClick" delay="0">
                  <p:tgtEl>
                    <p:spTgt spid="23"/>
                  </p:tgtEl>
                </p:cond>
              </p:nextCondLst>
            </p:seq>
            <p:video>
              <p:cMediaNode>
                <p:cTn id="23" repeatCount="indefinite" fill="hold" display="0">
                  <p:stCondLst>
                    <p:cond delay="indefinite"/>
                  </p:stCondLst>
                </p:cTn>
                <p:tgtEl>
                  <p:spTgt spid="24"/>
                </p:tgtEl>
              </p:cMediaNode>
            </p:video>
            <p:seq concurrent="1" nextAc="seek">
              <p:cTn id="24" restart="whenNotActive" fill="hold" evtFilter="cancelBubble" nodeType="interactiveSeq">
                <p:stCondLst>
                  <p:cond evt="onClick" delay="0">
                    <p:tgtEl>
                      <p:spTgt spid="2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644" name="Group 28"/>
          <p:cNvGrpSpPr>
            <a:grpSpLocks/>
          </p:cNvGrpSpPr>
          <p:nvPr/>
        </p:nvGrpSpPr>
        <p:grpSpPr bwMode="auto">
          <a:xfrm>
            <a:off x="5173663" y="549275"/>
            <a:ext cx="3970337" cy="3109913"/>
            <a:chOff x="2177" y="591"/>
            <a:chExt cx="3493" cy="3170"/>
          </a:xfrm>
        </p:grpSpPr>
        <p:pic>
          <p:nvPicPr>
            <p:cNvPr id="23964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7" y="871"/>
              <a:ext cx="3300" cy="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3360" y="1895"/>
              <a:ext cx="654" cy="350"/>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39647" name="TextBox 27"/>
            <p:cNvSpPr txBox="1">
              <a:spLocks noChangeArrowheads="1"/>
            </p:cNvSpPr>
            <p:nvPr/>
          </p:nvSpPr>
          <p:spPr bwMode="auto">
            <a:xfrm>
              <a:off x="4864" y="591"/>
              <a:ext cx="80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ltLang="en-US" sz="1000" b="1">
                  <a:cs typeface="Times New Roman" pitchFamily="18" charset="0"/>
                </a:rPr>
                <a:t>V</a:t>
              </a:r>
              <a:r>
                <a:rPr lang="en-US" altLang="en-US" sz="1000" b="1" baseline="-25000">
                  <a:cs typeface="Times New Roman" pitchFamily="18" charset="0"/>
                </a:rPr>
                <a:t>z</a:t>
              </a:r>
              <a:r>
                <a:rPr lang="en-US" altLang="en-US" sz="1000" b="1">
                  <a:cs typeface="Times New Roman" pitchFamily="18" charset="0"/>
                </a:rPr>
                <a:t> (cm/s)</a:t>
              </a:r>
              <a:endParaRPr lang="en-US" altLang="en-US" sz="1000" b="1" baseline="-25000">
                <a:cs typeface="Times New Roman" pitchFamily="18" charset="0"/>
              </a:endParaRPr>
            </a:p>
          </p:txBody>
        </p:sp>
        <p:sp>
          <p:nvSpPr>
            <p:cNvPr id="16" name="Rectangle 15"/>
            <p:cNvSpPr>
              <a:spLocks noChangeArrowheads="1"/>
            </p:cNvSpPr>
            <p:nvPr/>
          </p:nvSpPr>
          <p:spPr bwMode="auto">
            <a:xfrm flipV="1">
              <a:off x="3072" y="2160"/>
              <a:ext cx="279" cy="47"/>
            </a:xfrm>
            <a:prstGeom prst="rect">
              <a:avLst/>
            </a:prstGeom>
            <a:solidFill>
              <a:srgbClr val="FF0000"/>
            </a:solidFill>
            <a:ln w="25400" algn="ctr">
              <a:solidFill>
                <a:srgbClr val="FF0000"/>
              </a:solidFill>
              <a:miter lim="800000"/>
              <a:headEnd/>
              <a:tailEnd/>
            </a:ln>
          </p:spPr>
          <p:txBody>
            <a:bodyPr rot="10800000" anchor="ctr"/>
            <a:lstStyle/>
            <a:p>
              <a:pPr algn="ctr">
                <a:defRPr/>
              </a:pPr>
              <a:endParaRPr lang="en-US" sz="2400">
                <a:solidFill>
                  <a:schemeClr val="lt1"/>
                </a:solidFill>
                <a:latin typeface="+mn-lt"/>
              </a:endParaRPr>
            </a:p>
          </p:txBody>
        </p:sp>
        <p:sp>
          <p:nvSpPr>
            <p:cNvPr id="18" name="Rectangle 17"/>
            <p:cNvSpPr>
              <a:spLocks noChangeArrowheads="1"/>
            </p:cNvSpPr>
            <p:nvPr/>
          </p:nvSpPr>
          <p:spPr bwMode="auto">
            <a:xfrm flipV="1">
              <a:off x="4041" y="2160"/>
              <a:ext cx="279" cy="47"/>
            </a:xfrm>
            <a:prstGeom prst="rect">
              <a:avLst/>
            </a:prstGeom>
            <a:solidFill>
              <a:srgbClr val="FF0000"/>
            </a:solidFill>
            <a:ln w="25400" algn="ctr">
              <a:solidFill>
                <a:srgbClr val="FF0000"/>
              </a:solidFill>
              <a:miter lim="800000"/>
              <a:headEnd/>
              <a:tailEnd/>
            </a:ln>
          </p:spPr>
          <p:txBody>
            <a:bodyPr rot="10800000" anchor="ctr"/>
            <a:lstStyle/>
            <a:p>
              <a:pPr algn="ctr">
                <a:defRPr/>
              </a:pPr>
              <a:endParaRPr lang="en-US" sz="2400">
                <a:solidFill>
                  <a:schemeClr val="lt1"/>
                </a:solidFill>
                <a:latin typeface="+mn-lt"/>
              </a:endParaRPr>
            </a:p>
          </p:txBody>
        </p:sp>
      </p:grpSp>
      <p:pic>
        <p:nvPicPr>
          <p:cNvPr id="239627" name="UB CIJ Particle Migration.avi">
            <a:hlinkClick r:id="" action="ppaction://media"/>
          </p:cNvPr>
          <p:cNvPicPr>
            <a:picLocks noRot="1" noChangeAspect="1" noChangeArrowheads="1"/>
          </p:cNvPicPr>
          <p:nvPr>
            <a:videoFile r:link="rId2"/>
          </p:nvPr>
        </p:nvPicPr>
        <p:blipFill>
          <a:blip r:embed="rId6">
            <a:extLst>
              <a:ext uri="{28A0092B-C50C-407E-A947-70E740481C1C}">
                <a14:useLocalDpi xmlns:a14="http://schemas.microsoft.com/office/drawing/2010/main" val="0"/>
              </a:ext>
            </a:extLst>
          </a:blip>
          <a:srcRect/>
          <a:stretch>
            <a:fillRect/>
          </a:stretch>
        </p:blipFill>
        <p:spPr bwMode="auto">
          <a:xfrm>
            <a:off x="117475" y="1973263"/>
            <a:ext cx="4570413" cy="412115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692275" y="3392488"/>
            <a:ext cx="1219200" cy="114300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39622" name="Title 10"/>
          <p:cNvSpPr>
            <a:spLocks noGrp="1"/>
          </p:cNvSpPr>
          <p:nvPr>
            <p:ph type="title" idx="4294967295"/>
          </p:nvPr>
        </p:nvSpPr>
        <p:spPr>
          <a:xfrm>
            <a:off x="1884363" y="279400"/>
            <a:ext cx="5410200" cy="514350"/>
          </a:xfrm>
        </p:spPr>
        <p:txBody>
          <a:bodyPr/>
          <a:lstStyle/>
          <a:p>
            <a:r>
              <a:rPr lang="en-US" altLang="en-US" sz="2800" b="1">
                <a:cs typeface="Arial" pitchFamily="34" charset="0"/>
              </a:rPr>
              <a:t>Particle-Fluid Interactions</a:t>
            </a:r>
            <a:endParaRPr lang="en-US" altLang="en-US" sz="3200" b="1">
              <a:cs typeface="Arial" pitchFamily="34" charset="0"/>
            </a:endParaRPr>
          </a:p>
        </p:txBody>
      </p:sp>
      <p:sp>
        <p:nvSpPr>
          <p:cNvPr id="239631" name="TextBox 9"/>
          <p:cNvSpPr txBox="1">
            <a:spLocks noChangeArrowheads="1"/>
          </p:cNvSpPr>
          <p:nvPr/>
        </p:nvSpPr>
        <p:spPr bwMode="auto">
          <a:xfrm>
            <a:off x="6030913" y="2393950"/>
            <a:ext cx="17414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en-US" sz="1200" b="1">
                <a:cs typeface="Arial" pitchFamily="34" charset="0"/>
              </a:rPr>
              <a:t>Monitor Particle Count in Nozzle</a:t>
            </a:r>
            <a:r>
              <a:rPr lang="en-US" altLang="en-US" b="1">
                <a:cs typeface="Arial" pitchFamily="34" charset="0"/>
              </a:rPr>
              <a:t>  </a:t>
            </a:r>
          </a:p>
        </p:txBody>
      </p:sp>
      <p:grpSp>
        <p:nvGrpSpPr>
          <p:cNvPr id="239652" name="Group 36"/>
          <p:cNvGrpSpPr>
            <a:grpSpLocks/>
          </p:cNvGrpSpPr>
          <p:nvPr/>
        </p:nvGrpSpPr>
        <p:grpSpPr bwMode="auto">
          <a:xfrm>
            <a:off x="193675" y="1050925"/>
            <a:ext cx="3994150" cy="841375"/>
            <a:chOff x="122" y="662"/>
            <a:chExt cx="2516" cy="530"/>
          </a:xfrm>
        </p:grpSpPr>
        <p:sp>
          <p:nvSpPr>
            <p:cNvPr id="239628" name="Text Box 12"/>
            <p:cNvSpPr txBox="1">
              <a:spLocks noChangeArrowheads="1"/>
            </p:cNvSpPr>
            <p:nvPr/>
          </p:nvSpPr>
          <p:spPr bwMode="auto">
            <a:xfrm>
              <a:off x="122" y="662"/>
              <a:ext cx="251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1">
                  <a:solidFill>
                    <a:schemeClr val="tx2"/>
                  </a:solidFill>
                </a:rPr>
                <a:t>Flow of Pigment Particles Through Orifice</a:t>
              </a:r>
            </a:p>
          </p:txBody>
        </p:sp>
        <p:sp>
          <p:nvSpPr>
            <p:cNvPr id="239634" name="Oval 18"/>
            <p:cNvSpPr>
              <a:spLocks noChangeArrowheads="1"/>
            </p:cNvSpPr>
            <p:nvPr/>
          </p:nvSpPr>
          <p:spPr bwMode="auto">
            <a:xfrm>
              <a:off x="1065" y="950"/>
              <a:ext cx="218" cy="242"/>
            </a:xfrm>
            <a:prstGeom prst="ellipse">
              <a:avLst/>
            </a:prstGeom>
            <a:gradFill rotWithShape="1">
              <a:gsLst>
                <a:gs pos="0">
                  <a:srgbClr val="000000">
                    <a:gamma/>
                    <a:tint val="0"/>
                    <a:invGamma/>
                  </a:srgbClr>
                </a:gs>
                <a:gs pos="100000">
                  <a:srgbClr val="0000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9635" name="Line 19"/>
            <p:cNvSpPr>
              <a:spLocks noChangeShapeType="1"/>
            </p:cNvSpPr>
            <p:nvPr/>
          </p:nvSpPr>
          <p:spPr bwMode="auto">
            <a:xfrm>
              <a:off x="799" y="1071"/>
              <a:ext cx="24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9636" name="Line 20"/>
            <p:cNvSpPr>
              <a:spLocks noChangeShapeType="1"/>
            </p:cNvSpPr>
            <p:nvPr/>
          </p:nvSpPr>
          <p:spPr bwMode="auto">
            <a:xfrm flipH="1">
              <a:off x="1322" y="1075"/>
              <a:ext cx="24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9637" name="Text Box 21"/>
            <p:cNvSpPr txBox="1">
              <a:spLocks noChangeArrowheads="1"/>
            </p:cNvSpPr>
            <p:nvPr/>
          </p:nvSpPr>
          <p:spPr bwMode="auto">
            <a:xfrm>
              <a:off x="1541" y="976"/>
              <a:ext cx="6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60 nm</a:t>
              </a:r>
            </a:p>
          </p:txBody>
        </p:sp>
      </p:grpSp>
      <p:sp>
        <p:nvSpPr>
          <p:cNvPr id="239639" name="AutoShape 23"/>
          <p:cNvSpPr>
            <a:spLocks noChangeArrowheads="1"/>
          </p:cNvSpPr>
          <p:nvPr/>
        </p:nvSpPr>
        <p:spPr bwMode="auto">
          <a:xfrm>
            <a:off x="6837363" y="3624263"/>
            <a:ext cx="153987" cy="342900"/>
          </a:xfrm>
          <a:prstGeom prst="downArrow">
            <a:avLst>
              <a:gd name="adj1" fmla="val 50000"/>
              <a:gd name="adj2" fmla="val 5567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9640" name="Line 24"/>
          <p:cNvSpPr>
            <a:spLocks noChangeShapeType="1"/>
          </p:cNvSpPr>
          <p:nvPr/>
        </p:nvSpPr>
        <p:spPr bwMode="auto">
          <a:xfrm flipV="1">
            <a:off x="2959100" y="1931988"/>
            <a:ext cx="3725863" cy="195738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9641" name="TextBox 7"/>
          <p:cNvSpPr txBox="1">
            <a:spLocks noChangeArrowheads="1"/>
          </p:cNvSpPr>
          <p:nvPr/>
        </p:nvSpPr>
        <p:spPr bwMode="auto">
          <a:xfrm>
            <a:off x="892175" y="6424613"/>
            <a:ext cx="2873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ltLang="en-US" b="1">
                <a:cs typeface="Arial" pitchFamily="34" charset="0"/>
              </a:rPr>
              <a:t>Pigment Nanoparticles</a:t>
            </a:r>
          </a:p>
        </p:txBody>
      </p:sp>
      <p:sp>
        <p:nvSpPr>
          <p:cNvPr id="9" name="Up Arrow 8"/>
          <p:cNvSpPr/>
          <p:nvPr/>
        </p:nvSpPr>
        <p:spPr>
          <a:xfrm>
            <a:off x="2228850" y="6132513"/>
            <a:ext cx="153988" cy="25400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239650" name="TextBox 27"/>
          <p:cNvSpPr txBox="1">
            <a:spLocks noChangeArrowheads="1"/>
          </p:cNvSpPr>
          <p:nvPr/>
        </p:nvSpPr>
        <p:spPr bwMode="auto">
          <a:xfrm>
            <a:off x="3841750" y="1739900"/>
            <a:ext cx="730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ltLang="en-US" sz="1000" b="1">
                <a:cs typeface="Times New Roman" pitchFamily="18" charset="0"/>
              </a:rPr>
              <a:t>V</a:t>
            </a:r>
            <a:r>
              <a:rPr lang="en-US" altLang="en-US" sz="1000" b="1" baseline="-25000">
                <a:cs typeface="Times New Roman" pitchFamily="18" charset="0"/>
              </a:rPr>
              <a:t>z</a:t>
            </a:r>
            <a:r>
              <a:rPr lang="en-US" altLang="en-US" sz="1000" b="1">
                <a:cs typeface="Times New Roman" pitchFamily="18" charset="0"/>
              </a:rPr>
              <a:t> (cm/s)</a:t>
            </a:r>
            <a:endParaRPr lang="en-US" altLang="en-US" sz="1000" b="1" baseline="-25000">
              <a:cs typeface="Times New Roman" pitchFamily="18" charset="0"/>
            </a:endParaRPr>
          </a:p>
        </p:txBody>
      </p:sp>
      <p:grpSp>
        <p:nvGrpSpPr>
          <p:cNvPr id="239660" name="Group 44"/>
          <p:cNvGrpSpPr>
            <a:grpSpLocks/>
          </p:cNvGrpSpPr>
          <p:nvPr/>
        </p:nvGrpSpPr>
        <p:grpSpPr bwMode="auto">
          <a:xfrm>
            <a:off x="4610100" y="3967163"/>
            <a:ext cx="4533900" cy="2495550"/>
            <a:chOff x="2904" y="2499"/>
            <a:chExt cx="2856" cy="1572"/>
          </a:xfrm>
        </p:grpSpPr>
        <p:graphicFrame>
          <p:nvGraphicFramePr>
            <p:cNvPr id="239630" name="Object 14"/>
            <p:cNvGraphicFramePr>
              <a:graphicFrameLocks noChangeAspect="1"/>
            </p:cNvGraphicFramePr>
            <p:nvPr/>
          </p:nvGraphicFramePr>
          <p:xfrm>
            <a:off x="2904" y="2499"/>
            <a:ext cx="2856" cy="1572"/>
          </p:xfrm>
          <a:graphic>
            <a:graphicData uri="http://schemas.openxmlformats.org/presentationml/2006/ole">
              <mc:AlternateContent xmlns:mc="http://schemas.openxmlformats.org/markup-compatibility/2006">
                <mc:Choice xmlns:v="urn:schemas-microsoft-com:vml" Requires="v">
                  <p:oleObj spid="_x0000_s239681" name="SPW 7.1 Graph" r:id="rId7" imgW="5881320" imgH="4259160" progId="SigmaPlotGraphicObject.6">
                    <p:embed/>
                  </p:oleObj>
                </mc:Choice>
                <mc:Fallback>
                  <p:oleObj name="SPW 7.1 Graph" r:id="rId7" imgW="5881320" imgH="4259160" progId="SigmaPlotGraphicObject.6">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4" y="2499"/>
                          <a:ext cx="2856" cy="1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9651" name="Text Box 35"/>
            <p:cNvSpPr txBox="1">
              <a:spLocks noChangeArrowheads="1"/>
            </p:cNvSpPr>
            <p:nvPr/>
          </p:nvSpPr>
          <p:spPr bwMode="auto">
            <a:xfrm>
              <a:off x="3436" y="2668"/>
              <a:ext cx="123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000" b="1"/>
                <a:t>Fluxuation in Particle Count</a:t>
              </a:r>
              <a:r>
                <a:rPr lang="en-US" altLang="en-US"/>
                <a:t> </a:t>
              </a:r>
            </a:p>
          </p:txBody>
        </p:sp>
      </p:grpSp>
      <p:grpSp>
        <p:nvGrpSpPr>
          <p:cNvPr id="239659" name="Group 43"/>
          <p:cNvGrpSpPr>
            <a:grpSpLocks/>
          </p:cNvGrpSpPr>
          <p:nvPr/>
        </p:nvGrpSpPr>
        <p:grpSpPr bwMode="auto">
          <a:xfrm>
            <a:off x="9872663" y="4238625"/>
            <a:ext cx="2852737" cy="2262188"/>
            <a:chOff x="6219" y="2428"/>
            <a:chExt cx="1797" cy="1425"/>
          </a:xfrm>
        </p:grpSpPr>
        <p:pic>
          <p:nvPicPr>
            <p:cNvPr id="239653" name="Picture 37" descr="lowercase e no shif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6086" y="2922"/>
              <a:ext cx="1064" cy="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9655" name="Picture 39" descr="lowercase e 2px shif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5400000">
              <a:off x="7069" y="2906"/>
              <a:ext cx="1064" cy="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9657" name="Oval 41"/>
            <p:cNvSpPr>
              <a:spLocks noChangeArrowheads="1"/>
            </p:cNvSpPr>
            <p:nvPr/>
          </p:nvSpPr>
          <p:spPr bwMode="auto">
            <a:xfrm>
              <a:off x="6364" y="2837"/>
              <a:ext cx="459" cy="508"/>
            </a:xfrm>
            <a:prstGeom prst="ellipse">
              <a:avLst/>
            </a:prstGeom>
            <a:noFill/>
            <a:ln w="25400">
              <a:solidFill>
                <a:srgbClr val="993300"/>
              </a:solidFill>
              <a:prstDash val="sysDot"/>
              <a:round/>
              <a:headEnd/>
              <a:tailEnd/>
            </a:ln>
            <a:effectLst/>
            <a:extLst>
              <a:ext uri="{909E8E84-426E-40DD-AFC4-6F175D3DCCD1}">
                <a14:hiddenFill xmlns:a14="http://schemas.microsoft.com/office/drawing/2010/main">
                  <a:solidFill>
                    <a:srgbClr val="99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9658" name="Text Box 42"/>
            <p:cNvSpPr txBox="1">
              <a:spLocks noChangeArrowheads="1"/>
            </p:cNvSpPr>
            <p:nvPr/>
          </p:nvSpPr>
          <p:spPr bwMode="auto">
            <a:xfrm>
              <a:off x="6291" y="2428"/>
              <a:ext cx="16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Pigment Fluxuations </a:t>
              </a:r>
              <a:br>
                <a:rPr lang="en-US" altLang="en-US" sz="1200" b="1"/>
              </a:br>
              <a:r>
                <a:rPr lang="en-US" altLang="en-US" sz="1200" b="1"/>
                <a:t>Cause Undesired Image Artfacts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3966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path" presetSubtype="0" accel="50000" decel="50000" fill="hold" nodeType="clickEffect">
                                  <p:stCondLst>
                                    <p:cond delay="0"/>
                                  </p:stCondLst>
                                  <p:childTnLst>
                                    <p:animMotion origin="layout" path="M -2.77778E-7 1.11022E-16 L -0.45833 -0.00301 " pathEditMode="relative" rAng="0" ptsTypes="AA">
                                      <p:cBhvr>
                                        <p:cTn id="10" dur="1000" fill="hold"/>
                                        <p:tgtEl>
                                          <p:spTgt spid="239659"/>
                                        </p:tgtEl>
                                        <p:attrNameLst>
                                          <p:attrName>ppt_x</p:attrName>
                                          <p:attrName>ppt_y</p:attrName>
                                        </p:attrNameLst>
                                      </p:cBhvr>
                                      <p:rCtr x="-22917" y="-162"/>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39627"/>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239627"/>
                                        </p:tgtEl>
                                      </p:cBhvr>
                                    </p:cmd>
                                  </p:childTnLst>
                                </p:cTn>
                              </p:par>
                            </p:childTnLst>
                          </p:cTn>
                        </p:par>
                      </p:childTnLst>
                    </p:cTn>
                  </p:par>
                </p:childTnLst>
              </p:cTn>
              <p:nextCondLst>
                <p:cond evt="onClick" delay="0">
                  <p:tgtEl>
                    <p:spTgt spid="239627"/>
                  </p:tgtEl>
                </p:cond>
              </p:nextCondLst>
            </p:seq>
            <p:video>
              <p:cMediaNode>
                <p:cTn id="16" fill="hold" display="0">
                  <p:stCondLst>
                    <p:cond delay="indefinite"/>
                  </p:stCondLst>
                  <p:endCondLst>
                    <p:cond evt="onNext" delay="0">
                      <p:tgtEl>
                        <p:sldTgt/>
                      </p:tgtEl>
                    </p:cond>
                    <p:cond evt="onPrev" delay="0">
                      <p:tgtEl>
                        <p:sldTgt/>
                      </p:tgtEl>
                    </p:cond>
                  </p:endCondLst>
                </p:cTn>
                <p:tgtEl>
                  <p:spTgt spid="239627"/>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3200" b="1"/>
              <a:t>Particle-Fluid Interactions</a:t>
            </a:r>
            <a:br>
              <a:rPr lang="en-US" altLang="en-US" sz="3200" b="1"/>
            </a:br>
            <a:r>
              <a:rPr lang="en-US" altLang="en-US" sz="2800" b="1"/>
              <a:t>Aerodynamic Droplet Interaction</a:t>
            </a:r>
          </a:p>
        </p:txBody>
      </p:sp>
      <p:pic>
        <p:nvPicPr>
          <p:cNvPr id="648195" name="Picture 3" descr="frame0001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4416425"/>
            <a:ext cx="2476500" cy="2216150"/>
          </a:xfrm>
          <a:prstGeom prst="rect">
            <a:avLst/>
          </a:prstGeom>
          <a:noFill/>
          <a:extLst>
            <a:ext uri="{909E8E84-426E-40DD-AFC4-6F175D3DCCD1}">
              <a14:hiddenFill xmlns:a14="http://schemas.microsoft.com/office/drawing/2010/main">
                <a:solidFill>
                  <a:srgbClr val="FFFFFF"/>
                </a:solidFill>
              </a14:hiddenFill>
            </a:ext>
          </a:extLst>
        </p:spPr>
      </p:pic>
      <p:pic>
        <p:nvPicPr>
          <p:cNvPr id="648196" name="Picture 4" descr="plots_on_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125" y="4494213"/>
            <a:ext cx="2682875" cy="2236787"/>
          </a:xfrm>
          <a:prstGeom prst="rect">
            <a:avLst/>
          </a:prstGeom>
          <a:noFill/>
          <a:extLst>
            <a:ext uri="{909E8E84-426E-40DD-AFC4-6F175D3DCCD1}">
              <a14:hiddenFill xmlns:a14="http://schemas.microsoft.com/office/drawing/2010/main">
                <a:solidFill>
                  <a:srgbClr val="FFFFFF"/>
                </a:solidFill>
              </a14:hiddenFill>
            </a:ext>
          </a:extLst>
        </p:spPr>
      </p:pic>
      <p:sp>
        <p:nvSpPr>
          <p:cNvPr id="648197" name="Arc 5"/>
          <p:cNvSpPr>
            <a:spLocks/>
          </p:cNvSpPr>
          <p:nvPr/>
        </p:nvSpPr>
        <p:spPr bwMode="auto">
          <a:xfrm flipV="1">
            <a:off x="6673850" y="5245100"/>
            <a:ext cx="517525" cy="1057275"/>
          </a:xfrm>
          <a:custGeom>
            <a:avLst/>
            <a:gdLst>
              <a:gd name="G0" fmla="+- 0 0 0"/>
              <a:gd name="G1" fmla="+- 12979 0 0"/>
              <a:gd name="G2" fmla="+- 21600 0 0"/>
              <a:gd name="T0" fmla="*/ 17266 w 21600"/>
              <a:gd name="T1" fmla="*/ 0 h 27020"/>
              <a:gd name="T2" fmla="*/ 16414 w 21600"/>
              <a:gd name="T3" fmla="*/ 27020 h 27020"/>
              <a:gd name="T4" fmla="*/ 0 w 21600"/>
              <a:gd name="T5" fmla="*/ 12979 h 27020"/>
            </a:gdLst>
            <a:ahLst/>
            <a:cxnLst>
              <a:cxn ang="0">
                <a:pos x="T0" y="T1"/>
              </a:cxn>
              <a:cxn ang="0">
                <a:pos x="T2" y="T3"/>
              </a:cxn>
              <a:cxn ang="0">
                <a:pos x="T4" y="T5"/>
              </a:cxn>
            </a:cxnLst>
            <a:rect l="0" t="0" r="r" b="b"/>
            <a:pathLst>
              <a:path w="21600" h="27020" fill="none" extrusionOk="0">
                <a:moveTo>
                  <a:pt x="17265" y="0"/>
                </a:moveTo>
                <a:cubicBezTo>
                  <a:pt x="20078" y="3742"/>
                  <a:pt x="21600" y="8297"/>
                  <a:pt x="21600" y="12979"/>
                </a:cubicBezTo>
                <a:cubicBezTo>
                  <a:pt x="21600" y="18127"/>
                  <a:pt x="19760" y="23107"/>
                  <a:pt x="16413" y="27019"/>
                </a:cubicBezTo>
              </a:path>
              <a:path w="21600" h="27020" stroke="0" extrusionOk="0">
                <a:moveTo>
                  <a:pt x="17265" y="0"/>
                </a:moveTo>
                <a:cubicBezTo>
                  <a:pt x="20078" y="3742"/>
                  <a:pt x="21600" y="8297"/>
                  <a:pt x="21600" y="12979"/>
                </a:cubicBezTo>
                <a:cubicBezTo>
                  <a:pt x="21600" y="18127"/>
                  <a:pt x="19760" y="23107"/>
                  <a:pt x="16413" y="27019"/>
                </a:cubicBezTo>
                <a:lnTo>
                  <a:pt x="0" y="12979"/>
                </a:lnTo>
                <a:close/>
              </a:path>
            </a:pathLst>
          </a:cu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8198" name="Arc 6"/>
          <p:cNvSpPr>
            <a:spLocks/>
          </p:cNvSpPr>
          <p:nvPr/>
        </p:nvSpPr>
        <p:spPr bwMode="auto">
          <a:xfrm flipH="1" flipV="1">
            <a:off x="7731125" y="5254625"/>
            <a:ext cx="517525" cy="1057275"/>
          </a:xfrm>
          <a:custGeom>
            <a:avLst/>
            <a:gdLst>
              <a:gd name="G0" fmla="+- 0 0 0"/>
              <a:gd name="G1" fmla="+- 12979 0 0"/>
              <a:gd name="G2" fmla="+- 21600 0 0"/>
              <a:gd name="T0" fmla="*/ 17266 w 21600"/>
              <a:gd name="T1" fmla="*/ 0 h 27020"/>
              <a:gd name="T2" fmla="*/ 16414 w 21600"/>
              <a:gd name="T3" fmla="*/ 27020 h 27020"/>
              <a:gd name="T4" fmla="*/ 0 w 21600"/>
              <a:gd name="T5" fmla="*/ 12979 h 27020"/>
            </a:gdLst>
            <a:ahLst/>
            <a:cxnLst>
              <a:cxn ang="0">
                <a:pos x="T0" y="T1"/>
              </a:cxn>
              <a:cxn ang="0">
                <a:pos x="T2" y="T3"/>
              </a:cxn>
              <a:cxn ang="0">
                <a:pos x="T4" y="T5"/>
              </a:cxn>
            </a:cxnLst>
            <a:rect l="0" t="0" r="r" b="b"/>
            <a:pathLst>
              <a:path w="21600" h="27020" fill="none" extrusionOk="0">
                <a:moveTo>
                  <a:pt x="17265" y="0"/>
                </a:moveTo>
                <a:cubicBezTo>
                  <a:pt x="20078" y="3742"/>
                  <a:pt x="21600" y="8297"/>
                  <a:pt x="21600" y="12979"/>
                </a:cubicBezTo>
                <a:cubicBezTo>
                  <a:pt x="21600" y="18127"/>
                  <a:pt x="19760" y="23107"/>
                  <a:pt x="16413" y="27019"/>
                </a:cubicBezTo>
              </a:path>
              <a:path w="21600" h="27020" stroke="0" extrusionOk="0">
                <a:moveTo>
                  <a:pt x="17265" y="0"/>
                </a:moveTo>
                <a:cubicBezTo>
                  <a:pt x="20078" y="3742"/>
                  <a:pt x="21600" y="8297"/>
                  <a:pt x="21600" y="12979"/>
                </a:cubicBezTo>
                <a:cubicBezTo>
                  <a:pt x="21600" y="18127"/>
                  <a:pt x="19760" y="23107"/>
                  <a:pt x="16413" y="27019"/>
                </a:cubicBezTo>
                <a:lnTo>
                  <a:pt x="0" y="12979"/>
                </a:lnTo>
                <a:close/>
              </a:path>
            </a:pathLst>
          </a:custGeom>
          <a:noFill/>
          <a:ln w="38100">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8199" name="Aerodynamic Crosstalk.avi">
            <a:hlinkClick r:id="" action="ppaction://media"/>
          </p:cNvPr>
          <p:cNvPicPr>
            <a:picLocks noRot="1" noChangeAspect="1" noChangeArrowheads="1"/>
          </p:cNvPicPr>
          <p:nvPr>
            <a:videoFile r:link="rId1"/>
          </p:nvPr>
        </p:nvPicPr>
        <p:blipFill>
          <a:blip r:embed="rId6">
            <a:extLst>
              <a:ext uri="{28A0092B-C50C-407E-A947-70E740481C1C}">
                <a14:useLocalDpi xmlns:a14="http://schemas.microsoft.com/office/drawing/2010/main" val="0"/>
              </a:ext>
            </a:extLst>
          </a:blip>
          <a:srcRect/>
          <a:stretch>
            <a:fillRect/>
          </a:stretch>
        </p:blipFill>
        <p:spPr bwMode="auto">
          <a:xfrm>
            <a:off x="501650" y="1393825"/>
            <a:ext cx="8174038" cy="3065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6148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48199"/>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648199"/>
                                        </p:tgtEl>
                                      </p:cBhvr>
                                    </p:cmd>
                                  </p:childTnLst>
                                </p:cTn>
                              </p:par>
                            </p:childTnLst>
                          </p:cTn>
                        </p:par>
                      </p:childTnLst>
                    </p:cTn>
                  </p:par>
                </p:childTnLst>
              </p:cTn>
              <p:nextCondLst>
                <p:cond evt="onClick" delay="0">
                  <p:tgtEl>
                    <p:spTgt spid="648199"/>
                  </p:tgtEl>
                </p:cond>
              </p:nextCondLst>
            </p:seq>
            <p:video>
              <p:cMediaNode>
                <p:cTn id="7" fill="hold" display="0">
                  <p:stCondLst>
                    <p:cond delay="indefinite"/>
                  </p:stCondLst>
                  <p:endCondLst>
                    <p:cond evt="onNext" delay="0">
                      <p:tgtEl>
                        <p:sldTgt/>
                      </p:tgtEl>
                    </p:cond>
                    <p:cond evt="onPrev" delay="0">
                      <p:tgtEl>
                        <p:sldTgt/>
                      </p:tgtEl>
                    </p:cond>
                  </p:endCondLst>
                </p:cTn>
                <p:tgtEl>
                  <p:spTgt spid="648199"/>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r>
              <a:rPr lang="en-US" altLang="en-US" sz="3200" b="1" dirty="0"/>
              <a:t>Fluid-Surface Interaction</a:t>
            </a:r>
          </a:p>
        </p:txBody>
      </p:sp>
      <p:sp>
        <p:nvSpPr>
          <p:cNvPr id="650244" name="Text Box 4"/>
          <p:cNvSpPr txBox="1">
            <a:spLocks noChangeArrowheads="1"/>
          </p:cNvSpPr>
          <p:nvPr/>
        </p:nvSpPr>
        <p:spPr bwMode="auto">
          <a:xfrm>
            <a:off x="1158875" y="1679575"/>
            <a:ext cx="752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Coalescence:</a:t>
            </a:r>
            <a:r>
              <a:rPr lang="en-US" altLang="en-US" sz="1800"/>
              <a:t> </a:t>
            </a:r>
            <a:r>
              <a:rPr lang="en-US" altLang="en-US" sz="2400" b="1"/>
              <a:t>Multiple Drops Impacting a Surface</a:t>
            </a:r>
          </a:p>
        </p:txBody>
      </p:sp>
      <p:pic>
        <p:nvPicPr>
          <p:cNvPr id="650245" name="Three Drop Impact.avi">
            <a:hlinkClick r:id="" action="ppaction://media"/>
          </p:cNvPr>
          <p:cNvPicPr>
            <a:picLocks noGrp="1" noRot="1" noChangeAspect="1" noChangeArrowheads="1"/>
          </p:cNvPicPr>
          <p:nvPr>
            <p:ph idx="1"/>
            <a:videoFile r:link="rId1"/>
          </p:nvPr>
        </p:nvPicPr>
        <p:blipFill>
          <a:blip r:embed="rId4">
            <a:extLst>
              <a:ext uri="{28A0092B-C50C-407E-A947-70E740481C1C}">
                <a14:useLocalDpi xmlns:a14="http://schemas.microsoft.com/office/drawing/2010/main" val="0"/>
              </a:ext>
            </a:extLst>
          </a:blip>
          <a:srcRect/>
          <a:stretch>
            <a:fillRect/>
          </a:stretch>
        </p:blipFill>
        <p:spPr>
          <a:xfrm>
            <a:off x="2228850" y="2698750"/>
            <a:ext cx="5054600" cy="332422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409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00" fill="hold"/>
                                        <p:tgtEl>
                                          <p:spTgt spid="65024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650245"/>
                </p:tgtEl>
              </p:cMediaNode>
            </p:video>
            <p:seq concurrent="1" nextAc="seek">
              <p:cTn id="8" restart="whenNotActive" fill="hold" evtFilter="cancelBubble" nodeType="interactiveSeq">
                <p:stCondLst>
                  <p:cond evt="onClick" delay="0">
                    <p:tgtEl>
                      <p:spTgt spid="65024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50245"/>
                                        </p:tgtEl>
                                      </p:cBhvr>
                                    </p:cmd>
                                  </p:childTnLst>
                                </p:cTn>
                              </p:par>
                            </p:childTnLst>
                          </p:cTn>
                        </p:par>
                      </p:childTnLst>
                    </p:cTn>
                  </p:par>
                </p:childTnLst>
              </p:cTn>
              <p:nextCondLst>
                <p:cond evt="onClick" delay="0">
                  <p:tgtEl>
                    <p:spTgt spid="650245"/>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860" y="4988126"/>
            <a:ext cx="2538304" cy="174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603" name="Rectangle 2"/>
          <p:cNvSpPr>
            <a:spLocks noGrp="1" noChangeArrowheads="1"/>
          </p:cNvSpPr>
          <p:nvPr>
            <p:ph type="title"/>
          </p:nvPr>
        </p:nvSpPr>
        <p:spPr>
          <a:xfrm>
            <a:off x="378415" y="152400"/>
            <a:ext cx="8229600" cy="609600"/>
          </a:xfrm>
        </p:spPr>
        <p:txBody>
          <a:bodyPr/>
          <a:lstStyle/>
          <a:p>
            <a:pPr eaLnBrk="1" hangingPunct="1"/>
            <a:r>
              <a:rPr lang="en-US" altLang="en-US" sz="2800" b="1" dirty="0" smtClean="0">
                <a:latin typeface="Arial" panose="020B0604020202020204" pitchFamily="34" charset="0"/>
                <a:cs typeface="Arial" panose="020B0604020202020204" pitchFamily="34" charset="0"/>
              </a:rPr>
              <a:t>Translational Research</a:t>
            </a:r>
          </a:p>
        </p:txBody>
      </p:sp>
      <p:sp>
        <p:nvSpPr>
          <p:cNvPr id="25607" name="Text Box 10"/>
          <p:cNvSpPr txBox="1">
            <a:spLocks noChangeArrowheads="1"/>
          </p:cNvSpPr>
          <p:nvPr/>
        </p:nvSpPr>
        <p:spPr bwMode="auto">
          <a:xfrm>
            <a:off x="2539801" y="702245"/>
            <a:ext cx="410606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000" b="1" i="0" dirty="0" smtClean="0"/>
              <a:t>Industrial </a:t>
            </a:r>
            <a:r>
              <a:rPr lang="en-US" altLang="en-US" sz="2000" b="1" i="0" dirty="0"/>
              <a:t>Grants and </a:t>
            </a:r>
            <a:r>
              <a:rPr lang="en-US" altLang="en-US" sz="2000" b="1" i="0" dirty="0" smtClean="0"/>
              <a:t>Contracts*</a:t>
            </a:r>
            <a:endParaRPr lang="en-US" altLang="en-US" sz="2000" b="1" i="0" dirty="0"/>
          </a:p>
        </p:txBody>
      </p:sp>
      <p:sp>
        <p:nvSpPr>
          <p:cNvPr id="3" name="TextBox 2"/>
          <p:cNvSpPr txBox="1"/>
          <p:nvPr/>
        </p:nvSpPr>
        <p:spPr>
          <a:xfrm>
            <a:off x="2080581" y="2713621"/>
            <a:ext cx="2208635" cy="600164"/>
          </a:xfrm>
          <a:prstGeom prst="rect">
            <a:avLst/>
          </a:prstGeom>
          <a:noFill/>
        </p:spPr>
        <p:txBody>
          <a:bodyPr wrap="square" rtlCol="0">
            <a:spAutoFit/>
          </a:bodyPr>
          <a:lstStyle/>
          <a:p>
            <a:pPr algn="ctr"/>
            <a:r>
              <a:rPr lang="en-US" sz="1100" b="1" dirty="0" smtClean="0">
                <a:solidFill>
                  <a:prstClr val="black"/>
                </a:solidFill>
                <a:latin typeface="+mj-lt"/>
              </a:rPr>
              <a:t>2014-2015: </a:t>
            </a:r>
            <a:r>
              <a:rPr lang="en-US" sz="1100" b="1" dirty="0" err="1" smtClean="0">
                <a:latin typeface="+mj-lt"/>
                <a:cs typeface="Arial" panose="020B0604020202020204" pitchFamily="34" charset="0"/>
              </a:rPr>
              <a:t>Multiscale</a:t>
            </a:r>
            <a:r>
              <a:rPr lang="en-US" sz="1100" b="1" dirty="0" smtClean="0">
                <a:latin typeface="+mj-lt"/>
                <a:cs typeface="Arial" panose="020B0604020202020204" pitchFamily="34" charset="0"/>
              </a:rPr>
              <a:t> modeling of </a:t>
            </a:r>
            <a:r>
              <a:rPr lang="en-US" sz="1100" b="1" dirty="0" err="1" smtClean="0">
                <a:latin typeface="+mj-lt"/>
                <a:cs typeface="Arial" panose="020B0604020202020204" pitchFamily="34" charset="0"/>
              </a:rPr>
              <a:t>Magnetohydrodynamic</a:t>
            </a:r>
            <a:r>
              <a:rPr lang="en-US" sz="1100" b="1" dirty="0" smtClean="0">
                <a:latin typeface="+mj-lt"/>
                <a:cs typeface="Arial" panose="020B0604020202020204" pitchFamily="34" charset="0"/>
              </a:rPr>
              <a:t>-based Liquid Metal Jet  3D Printing</a:t>
            </a:r>
            <a:endParaRPr lang="en-US" sz="1100" b="1" dirty="0">
              <a:latin typeface="+mj-lt"/>
              <a:cs typeface="Arial" panose="020B0604020202020204" pitchFamily="34" charset="0"/>
            </a:endParaRPr>
          </a:p>
        </p:txBody>
      </p:sp>
      <p:pic>
        <p:nvPicPr>
          <p:cNvPr id="3076" name="Picture 4" descr="http://t0.gstatic.com/images?q=tbn:ANd9GcQpH156shFzSx1HmAKxsBrk_sUtGWXvGLHm6T2QYpOnRxkrEmDtw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7806" y="1281671"/>
            <a:ext cx="918369" cy="91836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0" y="2703510"/>
            <a:ext cx="1956154" cy="769441"/>
          </a:xfrm>
          <a:prstGeom prst="rect">
            <a:avLst/>
          </a:prstGeom>
          <a:noFill/>
        </p:spPr>
        <p:txBody>
          <a:bodyPr wrap="square" rtlCol="0">
            <a:spAutoFit/>
          </a:bodyPr>
          <a:lstStyle/>
          <a:p>
            <a:pPr algn="ctr"/>
            <a:r>
              <a:rPr lang="en-US" sz="1100" b="1" dirty="0" smtClean="0">
                <a:solidFill>
                  <a:prstClr val="black"/>
                </a:solidFill>
                <a:latin typeface="+mj-lt"/>
              </a:rPr>
              <a:t>2014-2015: Electromagnetic Modeling  for Development of Inductive Loop Technology  for Automobile Sensing</a:t>
            </a:r>
            <a:endParaRPr lang="en-US" sz="1100" b="1" dirty="0">
              <a:latin typeface="+mj-lt"/>
              <a:cs typeface="Arial" panose="020B0604020202020204" pitchFamily="34" charset="0"/>
            </a:endParaRPr>
          </a:p>
        </p:txBody>
      </p:sp>
      <p:sp>
        <p:nvSpPr>
          <p:cNvPr id="24" name="TextBox 23"/>
          <p:cNvSpPr txBox="1"/>
          <p:nvPr/>
        </p:nvSpPr>
        <p:spPr>
          <a:xfrm>
            <a:off x="4530540" y="2699305"/>
            <a:ext cx="2115329" cy="938719"/>
          </a:xfrm>
          <a:prstGeom prst="rect">
            <a:avLst/>
          </a:prstGeom>
          <a:noFill/>
        </p:spPr>
        <p:txBody>
          <a:bodyPr wrap="square" rtlCol="0">
            <a:spAutoFit/>
          </a:bodyPr>
          <a:lstStyle/>
          <a:p>
            <a:pPr algn="ctr"/>
            <a:r>
              <a:rPr lang="en-US" sz="1100" b="1" dirty="0" smtClean="0">
                <a:solidFill>
                  <a:prstClr val="black"/>
                </a:solidFill>
                <a:latin typeface="+mj-lt"/>
              </a:rPr>
              <a:t>2013-2014: </a:t>
            </a:r>
            <a:r>
              <a:rPr lang="en-US" sz="1100" b="1" dirty="0" smtClean="0">
                <a:solidFill>
                  <a:prstClr val="black"/>
                </a:solidFill>
                <a:latin typeface="+mj-lt"/>
                <a:cs typeface="Arial" panose="020B0604020202020204" pitchFamily="34" charset="0"/>
              </a:rPr>
              <a:t>Process </a:t>
            </a:r>
            <a:r>
              <a:rPr lang="en-US" sz="1100" b="1" dirty="0">
                <a:solidFill>
                  <a:prstClr val="black"/>
                </a:solidFill>
                <a:latin typeface="+mj-lt"/>
                <a:cs typeface="Arial" panose="020B0604020202020204" pitchFamily="34" charset="0"/>
              </a:rPr>
              <a:t>and Materials Modeling </a:t>
            </a:r>
            <a:r>
              <a:rPr lang="en-US" sz="1100" b="1" dirty="0" smtClean="0">
                <a:solidFill>
                  <a:prstClr val="black"/>
                </a:solidFill>
                <a:latin typeface="+mj-lt"/>
                <a:cs typeface="Arial" panose="020B0604020202020204" pitchFamily="34" charset="0"/>
              </a:rPr>
              <a:t>involving Thermal and Gas Dynamics for Novel Green Energy Technology  based on a Knudsen Compressor.</a:t>
            </a:r>
            <a:endParaRPr lang="en-US" sz="1100" b="1" dirty="0">
              <a:latin typeface="+mj-lt"/>
              <a:cs typeface="Arial" panose="020B0604020202020204" pitchFamily="34" charset="0"/>
            </a:endParaRPr>
          </a:p>
        </p:txBody>
      </p:sp>
      <p:sp>
        <p:nvSpPr>
          <p:cNvPr id="2" name="AutoShape 2" descr="data:image/jpeg;base64,/9j/4AAQSkZJRgABAQAAAQABAAD/2wCEAAkGBxQHEhQTEhMUFRUTGRoYGRgYFBkaGBgYGxYYGx8dExQfHCggGBwlHxoZITEtJSksLi4uGB8zODMsNygtLisBCgoKDg0OGxAQGzUkICYsLDcuLCwsLC80LS80LCwsLSwsLDQsLCwsLCwsLCwsNCwsLDQsLCwsLCwsLCwsLCwsLP/AABEIAJQBVQMBEQACEQEDEQH/xAAcAAEAAwEAAwEAAAAAAAAAAAAABQYHBAECAwj/xABIEAABAwEEBwQFBwoFBQEAAAABAAIDEQQFITEGBxJBUWFxEyKBkTJCUqGxFCNicoKS8BUXM1Nzo7LB0dI0NVSis0NEwuHxFv/EABsBAQACAwEBAAAAAAAAAAAAAAADBAIFBgEH/8QAOREAAgEDAAYIBAUEAgMAAAAAAAECAwQRBRIhMUFRE2FxgZGhsdEyweHwFCJCUvEGFTRyI2IWM1P/2gAMAwEAAhEDEQA/ANx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RN9aS2W4/08zWu3MFXPPSNtXe5Yymo7yeja1a3wRz6eJWZtZbH/AKGyWiTm7YjB6VJPuWHS8kXVouX65peLPRmsOY53e6nK0MJ8tkJ0j5Hr0dD/AOnkyXubTiG8pBE+KeB7vR7Rg2XHg17SRXrRexqJvBXrWM6cddNSXU/kWaOQSgFpBB3hSFI9kAQBAEAQBAEAQBAEAQBAEAQBAEAQBAEAQBAEAQBAEAQBAEAQBAEAQBAEAQBAeHuDASSABiScgOZQbzPdJdI7ZepMVgikZHkZyA1z/wBjtUo36WZ3UzMUpSfwo2ttQtqf5q8ln9u/Hbj0KtZtFbRCS50Li44lxc1zieJO0SSoujlyNp+NtWsa/k18jodA+x+nG9vNzSB55LzDW8kjOlP4Gn3nTBaQiZHKmiUsUw2mngR8VImVKtJNMszGus7zsGnec3l3m7QqN/er94qwaE7rDfLLTJ2J7spYHhp9ZuRLDvoQQRmMOIWOVnBJ0ctTX4bu8k16RhAEAQBAEAQBAEAQHPeFtZd0bpZXbLGYk0JpjTICu9eNpLLJKVKdWahBZbIMad2A/wDcDxZJ7zsqPpocy9/aLz9nmvcsYO1iFKa057wt0d2xullcGMbmTzNBgMSaleNpLLJKVGdWahBZbIuwaYWO8JGxRzbT3mjRsPFTQnMtpkCsFVi3hMtVdG3NKDnOOEute5OqQokXe2kNmufCeZjHZ7Ob6fUFTTwWMpxjvZaoWdev/wCuLa58PHcQ7NYthcado8czE+nwqsOmgXHoW7S+FeKLBdt6Q3q3agkZIBnsmpH1hm09VIpJ7jX1rerRerUi12nYvSEE0QFet2m1hsJIdO1xGYYHP97QQo3VguJsKWiruosqGO3C9Tlh1h2GUgdo8V3mJ9POmC86aBLLQt2lnVXii1qU1RBXppfY7rJbJO3aGbWAvIPBwaDQ9VhKpFb2XqGjbmssxhs5vZ6nDBrDsMpoZHt5uifTzANFiq0CeWhbuKzqp9jRZLFbI7ewPie2Rpyc1wI8wpE09xralKdOWrNYfWLda2WCN0sh2WMFXGhNAOQxRvCyxTpyqTUILLe4gf8A95YP9R+7k/tUfTQ5l/8AtF5+zzXuWNjxIAQQQRUEZEHgpTXNNPDPlbrYy743SyuDGMFS47v68F42ksszpUp1ZqEFlsh7HplY7a9scc1XvNGjYeKnqWrBVYN4TLdTRl1Ti5yjsXWvcn1IUAgCArOkd6do7sYy809Ps2gmu5pee63nvyyXoIuKCucMx5mWp8ttDw64mNZ6szPFxHxKA7oKu9GQO5OH4KHpyW24obZ6TOzd7TMPPcfELBwTLdK9rU+OVyZCS3BNd8jKfORl7RtNGVXD0m7uuSicGmbCN5TqQfB4ez2Lm+Op+0PcArBpCr6ZXcZmRSRu2JoXvMUgzaa1oeLTkQoqizg2FhU1XKLWYvevviWLRK/hpBZxIRsyMJZKz2ZG5+BzHIrKEtZEF1b9DU1d63p80TSyKwQBAEAQBAEAQBAc9vsjbfE+J4q2RpaehFF41lYJKVSVOanHenk/P16WB91yyQyDvRuLTzG4jkRQ+K18lh4Z39GtGtTVSO5/eO7caxqzv78p2fsXn5yzgN5uj9U+HonpXerdGeVg5TTNp0NbpI/DLyfFfP8Agqus7SL8oSizRmscJ75GTpMqdG4jqTwUVeeXhG10LZdFDpprbLd1L6+nadmqe4i97rW8d1tWR8ycHOHQd3xdwXtCH6iHTt2lFUI797+S+fgTusPSs3IwQwkdtIK1/Vsy2qe0TUDoTuUlapq7FvKOidHq4l0lT4V5vl2czL7ouqbSCYsiBe895znE0H0pHnH4kqrGLk9h09xcUranrT2Lgl6JFrm1XWhratnic72dlwHg/H4KX8O+Zqo6fouWHBpc9np9SpWeefR6eraxTRGhB97XjJzT5HAjcVEm4s204Urmlh7Yv7yuTNy0dvZt+WeOdoptjEey4Gjh4EHqKK9CWssnD3ds7etKm+HmuBQ9at/v2xY2EtZsh0lPWLq0afogYnjtDgq9eb+E3ug7OOr+IktudnV19voVDR3R2bSF5bCAA2m09xo1tchgCSTjgOCihBy3G3u72laxTqcdyW8t9k1YSwyRudPG5rXtc4bDgS0OBIBrjUYKVW7zvNRU09TlCSUGm08bUedZGlzw91kgcWhuErwaEkj0GncAM6cabjVWqfpQ0Ro2Oqq9VZzuXz9vEqejWjE2kJIiDWsZg57sGg8BQYmm7pWlQooU3Lcba8v6Vqsz2t7kvvcT146s7RZWF0ckcxGOyGljj9WpIJ6kKSVBrcUKWnaE5YnFx69/juKxcl8zXBL2kRIINHMNdl4GbXt/BCijJxeUbO5tqdzT1J9z5da+8M2+77XFpJZQ8Csc7C1zTmKgtc13MGoV5NTicRVp1LSvq8YvY/NMwy+rsdc88kD82GgPtN9Vw6invVCUdV4O5t68a9JVI8fJ8Uafquv4W6D5M8/OQDu/Si3U+r6P3eKtUJ5WDmNNWnR1emjul6/Xf4kDrS0iFreLJGe7EayEZF+5v2czz6KOvPL1UX9CWWpHp573u7Off6do1U3GbRK61vHdiq2Pm8ihI+qDTq48F7Qhl6w05d6sFQjve19nDxfp1mqq0cqEBz3ha22GJ8ji1oY0mrjRvidwQ9jFyeIrLMtm0ps9SXSTzGpr2Y2GV30Bc0nzKideKNrS0Jc1Fl4Xa/ZM+tm0ssZz+UR8ySf4XlFXiez0Jcx3NPsfukWK671ht9BDag4+y4ja+6aOUinF7mUK1pWo/HFr08SX2fbYOrfxVZFc6ImncdocDn5oD7xM9nxC8B7tG1TrVAV7S1/ZMiHtOd+Peo6j3Gx0dHWcuwrWi1t/Jd4tHqWxuw7h2jAXMPiNpvisIvEu0t3dLXt3zjt7nvNQU5owgCAIAgCAIAgCAICkaydGDekfyiJtZYh3gBi+POg4ubiR4jgoK1PWWUbvQ9/0M+im/wAr8n7Myuw26S737cT3MdQt2mnGjhQj8bwDmAqqbW46mrShVjqzWUSeiejr9I5tgVbG2hkf7LTuHFxoaeJ3LKnDXZWvr2NrT1nve5ffBG5WOyssTGxxtDWMAa0DcAryWFhHD1KkqknOTy2YXpjbDbrdaHE5SFg5BncFPu18SqNR5kzudH01TtYRXLPjt+ZNaFaXwaNQuY6GV8j3bTnN2KUoA0CrgcMT1cVnSqRgilpHRtW7qKSkkktiee/gWH86cH+nn/d/3qX8RE1//j9b98fP2KPpjfUd/wBo7aNjmVY1rg6lS4F2OBO4geCr1JKTyjd6PtZ21Ho5tPa9xd9T85dBOzc2QOH2mAf+Knt3sZpP6gilVhLmvR/Up2sJ21eNo5Fg/dMUNb42bjRKxZw7/Vl51RxhtkkO90zq+DIwp7f4TSaebdxFf9V6suk8nYtc4+qCfIVU7NLGOtJI/Ocs5tLnPd6TyXHq41PvK1reT6LGCglFblsNz0HsQsNhs7QKFzA93Nz+8fjTwCvUliKOG0lVdS6m3weO5bCdUhRMS1jWMWK3y7OAkDZKc3Ch83NJ8VRrLEzttEVXUtI54ZXh9HgtOp61F0doiJwa5rxy2gQf4B5lTW72NGq/qCmlOE+aa8P5JPWLox+WYu2ibWaIZDN7My3mRmPEb1lWp6yyt5W0Rf8AQT6Ob/K/J8/f6GS2G2yXe8SRPLHtrQjPEUKqJtPKOsq0oVY6k1lEhoxcMmkc3ZtJDR3pHnHZaTnjm44059CsoQc2QXt5C1p6738Fz+iNzu+xMu6NkUbdljBQD+vEnPxV5JJYRw1WrKrNzm8tnQvSMICka37R2Vg2f1ssbT0FX/FgUVb4TZ6Ijm4zyT9vmZDHgFSZ2UVsPBXpiz0K9I2WK4tNLTdBA2+1jHqSEnD6L/Sb7xyUsaska250bRrbcar5r23GmaNaTWfSDCN3Zy743UDurdzx08aKxGopHPXVjVt9stq5r72FiPPB26m9ZlMHDkWjzQFX07sr5I45W4tiqHjeNrZx6YU8VFVWzJtdF1Iqbg973Gf3pa/k3Zy74ZI5PuvBPuqoMm4dPLceaa8jcVcOSCAIAgCAIAgCAIAgKHrG0uN2g2aB1JXDvvGcbTuB3PI8hjvCgrVMbEb3RGjVV/5qq/LwXN+y833mcXXcs97NkdDGXiJu07+jfadSpoOHStaMHLcdHWuqVFxVR4zu++C6zzo/fUlxTNmiPJza917d4P8AI7ikJuLyhdWsLim6c+58mbvdN4x3tEyaI1a8VHEHeHDcQag9FfjJSWUcLXoToVHTnvRhmldnNlttpaf1rneDztj3OCoVFiTO4sZqdtTkv2ry2fIsOhOiNn0khc98srZGO2XNaWUoQC0gFpOOI6tKkpU4zRr9JaRrWlRRjFNNbG89/EsP5rrN+un82f2KX8PHma7+/wBf9sfP3H5rrN+un82f2J+HjzH9/r/tj5+5YdF9GY9G2vbG57u0IJLyNwoKUA5qSFNQ3Gvvb6d205pLHIyfT/8AzC09W/8AExVKvxs6vRX+HDv9WX3VL/g3/tnfwMU9v8JodO/5K/1Xqy5WiLtmOb7QI8xRTM08Jaskz84viMBLHek0lp6g0PvC1x9GUlJay3M3bQm2C22GzuBrSMMPJzO6feFfpvMUcJpKm6d1NPnnue0nFmUjE9ZFrFrt8mziI2tjrzAqfIuI6gqlWeZna6HpuFpHPHL+/As+p6ylrLRLuc5jB9kEn+MKS3Wxs1n9QVFrQh1N+P8AB3axNLTdDfk8B+eeKucP+m08Ppndwz4VyrVNXYt5BonRyrvpai/KuHN+y+nMzS6blnvrtOxYX9m0uca+4E5uONBvoVWjFy3HS17qlb6vSPGXhffJHrcl7SXJM2WI0LcC05Obva8cPgcdyRk4vKPbm2p3FN057vTrRu1y3qy+YWTRnuuGW9pGbXcwVejJSWUcLc286FR057159Z3LIgCAoWuSPascR9mdtfFkgUVb4TbaHeK77PmjKQ3BUmdfF7D0cEPGehXpg0eF6YtH1sjHyvY2KvaOcAzZJB2iaChGWO9erfsIp6qi3Ldx7D9DWSMxMYx7y90bBtvObnAUqaccSry2I4iclKTaWFy5H0B2qDe7GvJemB6Wkh4O0KgjZe3cQcEPYycXlbzGNMrAbE+SzjGpAZzDiNn4061VOUcNo623rKrCNXx7t5uquHIhAEAQBAEAQBAEBHaQXq25bPJO7HYGA9pxwaPEkLGctVZLFpbu4rRprj6cTB2iS9pvblmf5ucfcPgAqG2TO7epQp8oxXkjd9HrnZcUDIWeri529zzm49fcKDcr8IqKwcLd3Mriq6ku7qXBGX6y7gF1WgSxikdoqaDJsgxcPH0h9pVa0MPKOn0NeOtS1JfFHzXDw3eB9tV1+mwz/Jnn5uf0foyAbvrAU6hq9oTw8GGmrRVKXTR3x39a+nuTusvRV1vpaoGlz2ikjBm5oyc0b3DhmRThQ51qefzIo6G0hGn/AMNR4T3Pk+T6mZzc17y3LJ2kD9l2RGbXDg9u8e8clWjJxeUdFcW1O4hqVFlfe4uUetOYDvWaMniJHNH3aH4qf8Q+Rp3/AE/Szsm/Be69CFvjT22XiCBIIW8IhsnxeST5UWEq0mXLfRFtSecaz6/bca7o/bXXjZoZXtLXPY0uBFO9THDhXEcqK3B5imcldUlSrShF5SbMc0//AMwtPVv/ABMVOr8bOw0V/hw7/Vl91S/4N/7Z38DFPb/CaHTv+Sv9V6suynNKZVrK0VdZ5HWuFpMb8ZQM2O3up7JzPA1ORwqVqe3WR1Wh9IRlBUJvat3WuXavMr+i+lc2jhPZ7L43mrmOrStKVa4eicuOWSjhUcDYXuj6V0lrbGuK+fMn7x1oTWhhbFAyJxw2zIZCPqt2WivWvRSO4bWxGvpaBpRlmc3JcsY+bKjdF1y37N2cQLnuNXONaNqcXSO8+Z6qKMXJ4Rt69xTt6evPYuC+S+9hs7I4tDrCaYtgYTwL3k/Fzj71c2U4nGN1L+665PwX0RiU8sl7TFx78sz929zjQAcBkBwACpNuTO2jGFGnhbIxXkjdNGLkbcFnZE2hdm93tPOZ6bhyAV6EdVYOGvbqVzVdR7uC5L78zOdaFwC7phaIxRk5O0BkJcz94Y9Q7iq9eGHlHRaFvHVp9FLfHd2fT0wfHVnf35MtHYuPzdoIHJsmTT9r0fu8F5Rnh45membTpqPSR+KPpx8N/ibErhx4QFd1g3cbzsE7GirmtEjeJMZD6DmQCPFYVFmLLlhV6O4jJ7t3jsMTg+cbUb1SZ2lOWzB6SRrEkyfFwXp4etEPMF81ZXL3nWyQd2OrYhxfkXDp6I5k8FYoQ/UaDTN1qroI73tfZwXfv8DSmuODTm7F3IfjBWTnDxNbGR0c9waHuEbCTSrjkBzJ+CN4M4QlPOqs4We48TTbOJ3d1/Q7/wAc0MCoX9dBvK32AUqGvd2h+jCWyNr12qeKinHMkbO0uOjtqqfd37GaIpTWBAEAQBAEAQBAEBHX5csV+xiOcOLQ4OoHFuIBGYOOZWMoqSwyxbXVS2nr09+MbskfdGhlkuiUSxRu221oXSOdSooSATStCR4rGNKKeUWLjSlzXg6c3sfJJFhUhrzgvm6Ir7j7Kdu02odgSCCN4IxGZHisZRUlhk9vc1LeevTeGQtn1f2KzPa9rH7THBw+dfmDUb+IWHQxLs9M3U4uLaw+pexaVKashL30Tsl8EulhG2c3tJY49S2m141WEqcZb0XbfSNxQWIS2cntXmQ/5tLHXObp2g/tqsOgiXP75dY4eBL3XojY7rIdHA3aGTn1e4dC4mngs404rcipX0jc1liU9nJbPQnFmUSu3toXZL2ldNKx226lSJHNBoAMgaZAKOVKLeWbChpS5oQVOD2LqTJO5bniuSPsoGlral2Li4kneSTXcPJZRiorCK1xc1LievUeWd6yIAgK5eeg9ivE7Rh2HHMxuLK9WjunyUcqUXwNjR0rdUlhSyuvb9Tih1b2KM1IldyMhp/toViqECaWm7prZhd38lmu+74rsZsQxtjbwaKVPE8T1UqiluNbVrVKstao8vrPlfV0RX3H2UwJZUGgcW4jLEFeSipLDMre5qW89env8SMurQmx3VK2WON22yuyXSOcASKVoTStCVjGlFPKLVfStzWg6c3sfJJFiUhrjivi6or5iMUzdphIOZBBBqCCMQsZRUlhk1vcVKE9em8MgYtXlhicHBklWkEfPSZg14rDoYF+WmrtppteC9i1qU1QQDNAYXpVch0ctbowKRSVfCd2yTizq0mnQt4qpUjhnW2F101NS4rY/fv9SNfHVQmzUsnNJGhnk7tH7jffcwjGDBi9/st/qch/6KzhByeCreXcLanrvfwXN+3M1uy7FmY3YGzFEA2No9YjCo4//SryWFhHETnKpJzk8tnSCR3fXfi76LfxgvTEzDTy/he0wjjPzMFQ0j1n5Fw5DIeJ3qlWqazwjr9FWXQUtaXxS8lwXuXLRO+fyzA3bNZGfMyfSBHdd4/GqsUp60TRaUtFb1vy/C9q+a7vQs1zWaoErh3nNFOhayvmWjyCkNdl4wSiHgQBAEAQBAEAQBAEAQBAEAQBAEAQBAEAQBAEAQBAEAQBAEAQBAEAQBAEBE6TXBHpFCYpMDmx49Jj9zm/zG8LGUVJYZPbXEqE9aPeuZjF5WGW45extDdl3quHoSD2oz/LMKpKLTwzq7e5hVjrQez07Tpu2533oat7rB6T3YNaOu88vgkabk9hlcX9K3jmT28uP0Ltd9njsEQYyrYq4u9ed3IZ0/lyVyMFFYRyVzczuJ68/wCCRExa4Etq8/o4h6g4u4LIrlW0w0l+StdZ4X1kfhNIN30GHju5dcq1ar+lHRaJ0Y5NV6q2cFz631evZvz90gYqqR0kppGjap7lld2k8jS2GQM2K4F5a4u2gPZ576q3Qi1tOX01cQqOME8tZz7GoAUU5oggCAIAgCAIAgCAIAgCAIAgCAIAgCAIAgCAIAgCAIAgCAIAgCAIAgCAIAgCA57bYY7wbsyxseAagOaDQ8RXIrxpMyjOUdsXjsIK26OOzjeHAYhrwKN4BjBstJ5uWRi9pEWyGW7+++OWp9ZsTp5OjWxtLI/NeOSRJTpOo8JpdrS9Sr3nfFqnDo7NZLWwO9J5glMr+rtnujp7lXnUlLYkbu0s7ak9erOMn2rH1I+waC2+8SPmeyb7Urg3/aKu9yjVGTL9XS1CH6s9n3gvWjerSC7SJLQ75RIMQCKRNPJnrfaqOQU8aKW801zpWrV/LD8q8/H2L0BRSmq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jpeg;base64,/9j/4AAQSkZJRgABAQAAAQABAAD/2wCEAAkGBxQHEhQTEhMUFRUTGRoYGRgYFBkaGBgYGxYYGx8dExQfHCggGBwlHxoZITEtJSksLi4uGB8zODMsNygtLisBCgoKDg0OGxAQGzUkICYsLDcuLCwsLC80LS80LCwsLSwsLDQsLCwsLCwsLCwsNCwsLDQsLCwsLCwsLCwsLCwsLP/AABEIAJQBVQMBEQACEQEDEQH/xAAcAAEAAwEAAwEAAAAAAAAAAAAABQYHBAECAwj/xABIEAABAwEEBwQFBwoFBQEAAAABAAIDEQQFITEGBxJBUWFxEyKBkTJCUqGxFCNicoKS8BUXM1Nzo7LB0dI0NVSis0NEwuHxFv/EABsBAQACAwEBAAAAAAAAAAAAAAADBAIFBgEH/8QAOREAAgEDAAYIBAUEAgMAAAAAAAECAwQRBRIhMUFRE2FxgZGhsdEyweHwFCJCUvEGFTRyI2IWM1P/2gAMAwEAAhEDEQA/ANx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RN9aS2W4/08zWu3MFXPPSNtXe5Yymo7yeja1a3wRz6eJWZtZbH/AKGyWiTm7YjB6VJPuWHS8kXVouX65peLPRmsOY53e6nK0MJ8tkJ0j5Hr0dD/AOnkyXubTiG8pBE+KeB7vR7Rg2XHg17SRXrRexqJvBXrWM6cddNSXU/kWaOQSgFpBB3hSFI9kAQBAEAQBAEAQBAEAQBAEAQBAEAQBAEAQBAEAQBAEAQBAEAQBAEAQBAEAQBAeHuDASSABiScgOZQbzPdJdI7ZepMVgikZHkZyA1z/wBjtUo36WZ3UzMUpSfwo2ttQtqf5q8ln9u/Hbj0KtZtFbRCS50Li44lxc1zieJO0SSoujlyNp+NtWsa/k18jodA+x+nG9vNzSB55LzDW8kjOlP4Gn3nTBaQiZHKmiUsUw2mngR8VImVKtJNMszGus7zsGnec3l3m7QqN/er94qwaE7rDfLLTJ2J7spYHhp9ZuRLDvoQQRmMOIWOVnBJ0ctTX4bu8k16RhAEAQBAEAQBAEAQHPeFtZd0bpZXbLGYk0JpjTICu9eNpLLJKVKdWahBZbIMad2A/wDcDxZJ7zsqPpocy9/aLz9nmvcsYO1iFKa057wt0d2xullcGMbmTzNBgMSaleNpLLJKVGdWahBZbIuwaYWO8JGxRzbT3mjRsPFTQnMtpkCsFVi3hMtVdG3NKDnOOEute5OqQokXe2kNmufCeZjHZ7Ob6fUFTTwWMpxjvZaoWdev/wCuLa58PHcQ7NYthcado8czE+nwqsOmgXHoW7S+FeKLBdt6Q3q3agkZIBnsmpH1hm09VIpJ7jX1rerRerUi12nYvSEE0QFet2m1hsJIdO1xGYYHP97QQo3VguJsKWiruosqGO3C9Tlh1h2GUgdo8V3mJ9POmC86aBLLQt2lnVXii1qU1RBXppfY7rJbJO3aGbWAvIPBwaDQ9VhKpFb2XqGjbmssxhs5vZ6nDBrDsMpoZHt5uifTzANFiq0CeWhbuKzqp9jRZLFbI7ewPie2Rpyc1wI8wpE09xralKdOWrNYfWLda2WCN0sh2WMFXGhNAOQxRvCyxTpyqTUILLe4gf8A95YP9R+7k/tUfTQ5l/8AtF5+zzXuWNjxIAQQQRUEZEHgpTXNNPDPlbrYy743SyuDGMFS47v68F42ksszpUp1ZqEFlsh7HplY7a9scc1XvNGjYeKnqWrBVYN4TLdTRl1Ti5yjsXWvcn1IUAgCArOkd6do7sYy809Ps2gmu5pee63nvyyXoIuKCucMx5mWp8ttDw64mNZ6szPFxHxKA7oKu9GQO5OH4KHpyW24obZ6TOzd7TMPPcfELBwTLdK9rU+OVyZCS3BNd8jKfORl7RtNGVXD0m7uuSicGmbCN5TqQfB4ez2Lm+Op+0PcArBpCr6ZXcZmRSRu2JoXvMUgzaa1oeLTkQoqizg2FhU1XKLWYvevviWLRK/hpBZxIRsyMJZKz2ZG5+BzHIrKEtZEF1b9DU1d63p80TSyKwQBAEAQBAEAQBAc9vsjbfE+J4q2RpaehFF41lYJKVSVOanHenk/P16WB91yyQyDvRuLTzG4jkRQ+K18lh4Z39GtGtTVSO5/eO7caxqzv78p2fsXn5yzgN5uj9U+HonpXerdGeVg5TTNp0NbpI/DLyfFfP8Agqus7SL8oSizRmscJ75GTpMqdG4jqTwUVeeXhG10LZdFDpprbLd1L6+nadmqe4i97rW8d1tWR8ycHOHQd3xdwXtCH6iHTt2lFUI797+S+fgTusPSs3IwQwkdtIK1/Vsy2qe0TUDoTuUlapq7FvKOidHq4l0lT4V5vl2czL7ouqbSCYsiBe895znE0H0pHnH4kqrGLk9h09xcUranrT2Lgl6JFrm1XWhratnic72dlwHg/H4KX8O+Zqo6fouWHBpc9np9SpWeefR6eraxTRGhB97XjJzT5HAjcVEm4s204Urmlh7Yv7yuTNy0dvZt+WeOdoptjEey4Gjh4EHqKK9CWssnD3ds7etKm+HmuBQ9at/v2xY2EtZsh0lPWLq0afogYnjtDgq9eb+E3ug7OOr+IktudnV19voVDR3R2bSF5bCAA2m09xo1tchgCSTjgOCihBy3G3u72laxTqcdyW8t9k1YSwyRudPG5rXtc4bDgS0OBIBrjUYKVW7zvNRU09TlCSUGm08bUedZGlzw91kgcWhuErwaEkj0GncAM6cabjVWqfpQ0Ro2Oqq9VZzuXz9vEqejWjE2kJIiDWsZg57sGg8BQYmm7pWlQooU3Lcba8v6Vqsz2t7kvvcT146s7RZWF0ckcxGOyGljj9WpIJ6kKSVBrcUKWnaE5YnFx69/juKxcl8zXBL2kRIINHMNdl4GbXt/BCijJxeUbO5tqdzT1J9z5da+8M2+77XFpJZQ8Csc7C1zTmKgtc13MGoV5NTicRVp1LSvq8YvY/NMwy+rsdc88kD82GgPtN9Vw6invVCUdV4O5t68a9JVI8fJ8Uafquv4W6D5M8/OQDu/Si3U+r6P3eKtUJ5WDmNNWnR1emjul6/Xf4kDrS0iFreLJGe7EayEZF+5v2czz6KOvPL1UX9CWWpHp573u7Off6do1U3GbRK61vHdiq2Pm8ihI+qDTq48F7Qhl6w05d6sFQjve19nDxfp1mqq0cqEBz3ha22GJ8ji1oY0mrjRvidwQ9jFyeIrLMtm0ps9SXSTzGpr2Y2GV30Bc0nzKideKNrS0Jc1Fl4Xa/ZM+tm0ssZz+UR8ySf4XlFXiez0Jcx3NPsfukWK671ht9BDag4+y4ja+6aOUinF7mUK1pWo/HFr08SX2fbYOrfxVZFc6ImncdocDn5oD7xM9nxC8B7tG1TrVAV7S1/ZMiHtOd+Peo6j3Gx0dHWcuwrWi1t/Jd4tHqWxuw7h2jAXMPiNpvisIvEu0t3dLXt3zjt7nvNQU5owgCAIAgCAIAgCAICkaydGDekfyiJtZYh3gBi+POg4ubiR4jgoK1PWWUbvQ9/0M+im/wAr8n7Myuw26S737cT3MdQt2mnGjhQj8bwDmAqqbW46mrShVjqzWUSeiejr9I5tgVbG2hkf7LTuHFxoaeJ3LKnDXZWvr2NrT1nve5ffBG5WOyssTGxxtDWMAa0DcAryWFhHD1KkqknOTy2YXpjbDbrdaHE5SFg5BncFPu18SqNR5kzudH01TtYRXLPjt+ZNaFaXwaNQuY6GV8j3bTnN2KUoA0CrgcMT1cVnSqRgilpHRtW7qKSkkktiee/gWH86cH+nn/d/3qX8RE1//j9b98fP2KPpjfUd/wBo7aNjmVY1rg6lS4F2OBO4geCr1JKTyjd6PtZ21Ho5tPa9xd9T85dBOzc2QOH2mAf+Knt3sZpP6gilVhLmvR/Up2sJ21eNo5Fg/dMUNb42bjRKxZw7/Vl51RxhtkkO90zq+DIwp7f4TSaebdxFf9V6suk8nYtc4+qCfIVU7NLGOtJI/Ocs5tLnPd6TyXHq41PvK1reT6LGCglFblsNz0HsQsNhs7QKFzA93Nz+8fjTwCvUliKOG0lVdS6m3weO5bCdUhRMS1jWMWK3y7OAkDZKc3Ch83NJ8VRrLEzttEVXUtI54ZXh9HgtOp61F0doiJwa5rxy2gQf4B5lTW72NGq/qCmlOE+aa8P5JPWLox+WYu2ibWaIZDN7My3mRmPEb1lWp6yyt5W0Rf8AQT6Ob/K/J8/f6GS2G2yXe8SRPLHtrQjPEUKqJtPKOsq0oVY6k1lEhoxcMmkc3ZtJDR3pHnHZaTnjm44059CsoQc2QXt5C1p6738Fz+iNzu+xMu6NkUbdljBQD+vEnPxV5JJYRw1WrKrNzm8tnQvSMICka37R2Vg2f1ssbT0FX/FgUVb4TZ6Ijm4zyT9vmZDHgFSZ2UVsPBXpiz0K9I2WK4tNLTdBA2+1jHqSEnD6L/Sb7xyUsaska250bRrbcar5r23GmaNaTWfSDCN3Zy743UDurdzx08aKxGopHPXVjVt9stq5r72FiPPB26m9ZlMHDkWjzQFX07sr5I45W4tiqHjeNrZx6YU8VFVWzJtdF1Iqbg973Gf3pa/k3Zy74ZI5PuvBPuqoMm4dPLceaa8jcVcOSCAIAgCAIAgCAIAgKHrG0uN2g2aB1JXDvvGcbTuB3PI8hjvCgrVMbEb3RGjVV/5qq/LwXN+y833mcXXcs97NkdDGXiJu07+jfadSpoOHStaMHLcdHWuqVFxVR4zu++C6zzo/fUlxTNmiPJza917d4P8AI7ikJuLyhdWsLim6c+58mbvdN4x3tEyaI1a8VHEHeHDcQag9FfjJSWUcLXoToVHTnvRhmldnNlttpaf1rneDztj3OCoVFiTO4sZqdtTkv2ry2fIsOhOiNn0khc98srZGO2XNaWUoQC0gFpOOI6tKkpU4zRr9JaRrWlRRjFNNbG89/EsP5rrN+un82f2KX8PHma7+/wBf9sfP3H5rrN+un82f2J+HjzH9/r/tj5+5YdF9GY9G2vbG57u0IJLyNwoKUA5qSFNQ3Gvvb6d205pLHIyfT/8AzC09W/8AExVKvxs6vRX+HDv9WX3VL/g3/tnfwMU9v8JodO/5K/1Xqy5WiLtmOb7QI8xRTM08Jaskz84viMBLHek0lp6g0PvC1x9GUlJay3M3bQm2C22GzuBrSMMPJzO6feFfpvMUcJpKm6d1NPnnue0nFmUjE9ZFrFrt8mziI2tjrzAqfIuI6gqlWeZna6HpuFpHPHL+/As+p6ylrLRLuc5jB9kEn+MKS3Wxs1n9QVFrQh1N+P8AB3axNLTdDfk8B+eeKucP+m08Ppndwz4VyrVNXYt5BonRyrvpai/KuHN+y+nMzS6blnvrtOxYX9m0uca+4E5uONBvoVWjFy3HS17qlb6vSPGXhffJHrcl7SXJM2WI0LcC05Obva8cPgcdyRk4vKPbm2p3FN057vTrRu1y3qy+YWTRnuuGW9pGbXcwVejJSWUcLc286FR057159Z3LIgCAoWuSPascR9mdtfFkgUVb4TbaHeK77PmjKQ3BUmdfF7D0cEPGehXpg0eF6YtH1sjHyvY2KvaOcAzZJB2iaChGWO9erfsIp6qi3Ldx7D9DWSMxMYx7y90bBtvObnAUqaccSry2I4iclKTaWFy5H0B2qDe7GvJemB6Wkh4O0KgjZe3cQcEPYycXlbzGNMrAbE+SzjGpAZzDiNn4061VOUcNo623rKrCNXx7t5uquHIhAEAQBAEAQBAEBHaQXq25bPJO7HYGA9pxwaPEkLGctVZLFpbu4rRprj6cTB2iS9pvblmf5ucfcPgAqG2TO7epQp8oxXkjd9HrnZcUDIWeri529zzm49fcKDcr8IqKwcLd3Mriq6ku7qXBGX6y7gF1WgSxikdoqaDJsgxcPH0h9pVa0MPKOn0NeOtS1JfFHzXDw3eB9tV1+mwz/Jnn5uf0foyAbvrAU6hq9oTw8GGmrRVKXTR3x39a+nuTusvRV1vpaoGlz2ikjBm5oyc0b3DhmRThQ51qefzIo6G0hGn/AMNR4T3Pk+T6mZzc17y3LJ2kD9l2RGbXDg9u8e8clWjJxeUdFcW1O4hqVFlfe4uUetOYDvWaMniJHNH3aH4qf8Q+Rp3/AE/Szsm/Be69CFvjT22XiCBIIW8IhsnxeST5UWEq0mXLfRFtSecaz6/bca7o/bXXjZoZXtLXPY0uBFO9THDhXEcqK3B5imcldUlSrShF5SbMc0//AMwtPVv/ABMVOr8bOw0V/hw7/Vl91S/4N/7Z38DFPb/CaHTv+Sv9V6suynNKZVrK0VdZ5HWuFpMb8ZQM2O3up7JzPA1ORwqVqe3WR1Wh9IRlBUJvat3WuXavMr+i+lc2jhPZ7L43mrmOrStKVa4eicuOWSjhUcDYXuj6V0lrbGuK+fMn7x1oTWhhbFAyJxw2zIZCPqt2WivWvRSO4bWxGvpaBpRlmc3JcsY+bKjdF1y37N2cQLnuNXONaNqcXSO8+Z6qKMXJ4Rt69xTt6evPYuC+S+9hs7I4tDrCaYtgYTwL3k/Fzj71c2U4nGN1L+665PwX0RiU8sl7TFx78sz929zjQAcBkBwACpNuTO2jGFGnhbIxXkjdNGLkbcFnZE2hdm93tPOZ6bhyAV6EdVYOGvbqVzVdR7uC5L78zOdaFwC7phaIxRk5O0BkJcz94Y9Q7iq9eGHlHRaFvHVp9FLfHd2fT0wfHVnf35MtHYuPzdoIHJsmTT9r0fu8F5Rnh45membTpqPSR+KPpx8N/ibErhx4QFd1g3cbzsE7GirmtEjeJMZD6DmQCPFYVFmLLlhV6O4jJ7t3jsMTg+cbUb1SZ2lOWzB6SRrEkyfFwXp4etEPMF81ZXL3nWyQd2OrYhxfkXDp6I5k8FYoQ/UaDTN1qroI73tfZwXfv8DSmuODTm7F3IfjBWTnDxNbGR0c9waHuEbCTSrjkBzJ+CN4M4QlPOqs4We48TTbOJ3d1/Q7/wAc0MCoX9dBvK32AUqGvd2h+jCWyNr12qeKinHMkbO0uOjtqqfd37GaIpTWBAEAQBAEAQBAEBHX5csV+xiOcOLQ4OoHFuIBGYOOZWMoqSwyxbXVS2nr09+MbskfdGhlkuiUSxRu221oXSOdSooSATStCR4rGNKKeUWLjSlzXg6c3sfJJFhUhrzgvm6Ir7j7Kdu02odgSCCN4IxGZHisZRUlhk9vc1LeevTeGQtn1f2KzPa9rH7THBw+dfmDUb+IWHQxLs9M3U4uLaw+pexaVKashL30Tsl8EulhG2c3tJY49S2m141WEqcZb0XbfSNxQWIS2cntXmQ/5tLHXObp2g/tqsOgiXP75dY4eBL3XojY7rIdHA3aGTn1e4dC4mngs404rcipX0jc1liU9nJbPQnFmUSu3toXZL2ldNKx226lSJHNBoAMgaZAKOVKLeWbChpS5oQVOD2LqTJO5bniuSPsoGlral2Li4kneSTXcPJZRiorCK1xc1LievUeWd6yIAgK5eeg9ivE7Rh2HHMxuLK9WjunyUcqUXwNjR0rdUlhSyuvb9Tih1b2KM1IldyMhp/toViqECaWm7prZhd38lmu+74rsZsQxtjbwaKVPE8T1UqiluNbVrVKstao8vrPlfV0RX3H2UwJZUGgcW4jLEFeSipLDMre5qW89env8SMurQmx3VK2WON22yuyXSOcASKVoTStCVjGlFPKLVfStzWg6c3sfJJFiUhrjivi6or5iMUzdphIOZBBBqCCMQsZRUlhk1vcVKE9em8MgYtXlhicHBklWkEfPSZg14rDoYF+WmrtppteC9i1qU1QQDNAYXpVch0ctbowKRSVfCd2yTizq0mnQt4qpUjhnW2F101NS4rY/fv9SNfHVQmzUsnNJGhnk7tH7jffcwjGDBi9/st/qch/6KzhByeCreXcLanrvfwXN+3M1uy7FmY3YGzFEA2No9YjCo4//SryWFhHETnKpJzk8tnSCR3fXfi76LfxgvTEzDTy/he0wjjPzMFQ0j1n5Fw5DIeJ3qlWqazwjr9FWXQUtaXxS8lwXuXLRO+fyzA3bNZGfMyfSBHdd4/GqsUp60TRaUtFb1vy/C9q+a7vQs1zWaoErh3nNFOhayvmWjyCkNdl4wSiHgQBAEAQBAEAQBAEAQBAEAQBAEAQBAEAQBAEAQBAEAQBAEAQBAEAQBAEBE6TXBHpFCYpMDmx49Jj9zm/zG8LGUVJYZPbXEqE9aPeuZjF5WGW45extDdl3quHoSD2oz/LMKpKLTwzq7e5hVjrQez07Tpu2533oat7rB6T3YNaOu88vgkabk9hlcX9K3jmT28uP0Ltd9njsEQYyrYq4u9ed3IZ0/lyVyMFFYRyVzczuJ68/wCCRExa4Etq8/o4h6g4u4LIrlW0w0l+StdZ4X1kfhNIN30GHju5dcq1ar+lHRaJ0Y5NV6q2cFz631evZvz90gYqqR0kppGjap7lld2k8jS2GQM2K4F5a4u2gPZ576q3Qi1tOX01cQqOME8tZz7GoAUU5oggCAIAgCAIAgCAIAgCAIAgCAIAgCAIAgCAIAgCAIAgCAIAgCAIAgCAIAgCA57bYY7wbsyxseAagOaDQ8RXIrxpMyjOUdsXjsIK26OOzjeHAYhrwKN4BjBstJ5uWRi9pEWyGW7+++OWp9ZsTp5OjWxtLI/NeOSRJTpOo8JpdrS9Sr3nfFqnDo7NZLWwO9J5glMr+rtnujp7lXnUlLYkbu0s7ak9erOMn2rH1I+waC2+8SPmeyb7Urg3/aKu9yjVGTL9XS1CH6s9n3gvWjerSC7SJLQ75RIMQCKRNPJnrfaqOQU8aKW801zpWrV/LD8q8/H2L0BRSmq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D/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data:image/jpeg;base64,/9j/4AAQSkZJRgABAQAAAQABAAD/2wCEAAkGBxQHEhQTEhMUFRUTGRoYGRgYFBkaGBgYGxYYGx8dExQfHCggGBwlHxoZITEtJSksLi4uGB8zODMsNygtLisBCgoKDg0OGxAQGzUkICYsLDcuLCwsLC80LS80LCwsLSwsLDQsLCwsLCwsLCwsNCwsLDQsLCwsLCwsLCwsLCwsLP/AABEIAJQBVQMBEQACEQEDEQH/xAAcAAEAAwEAAwEAAAAAAAAAAAAABQYHBAECAwj/xABIEAABAwEEBwQFBwoFBQEAAAABAAIDEQQFITEGBxJBUWFxEyKBkTJCUqGxFCNicoKS8BUXM1Nzo7LB0dI0NVSis0NEwuHxFv/EABsBAQACAwEBAAAAAAAAAAAAAAADBAIFBgEH/8QAOREAAgEDAAYIBAUEAgMAAAAAAAECAwQRBRIhMUFRE2FxgZGhsdEyweHwFCJCUvEGFTRyI2IWM1P/2gAMAwEAAhEDEQA/ANx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RN9aS2W4/08zWu3MFXPPSNtXe5Yymo7yeja1a3wRz6eJWZtZbH/AKGyWiTm7YjB6VJPuWHS8kXVouX65peLPRmsOY53e6nK0MJ8tkJ0j5Hr0dD/AOnkyXubTiG8pBE+KeB7vR7Rg2XHg17SRXrRexqJvBXrWM6cddNSXU/kWaOQSgFpBB3hSFI9kAQBAEAQBAEAQBAEAQBAEAQBAEAQBAEAQBAEAQBAEAQBAEAQBAEAQBAEAQBAeHuDASSABiScgOZQbzPdJdI7ZepMVgikZHkZyA1z/wBjtUo36WZ3UzMUpSfwo2ttQtqf5q8ln9u/Hbj0KtZtFbRCS50Li44lxc1zieJO0SSoujlyNp+NtWsa/k18jodA+x+nG9vNzSB55LzDW8kjOlP4Gn3nTBaQiZHKmiUsUw2mngR8VImVKtJNMszGus7zsGnec3l3m7QqN/er94qwaE7rDfLLTJ2J7spYHhp9ZuRLDvoQQRmMOIWOVnBJ0ctTX4bu8k16RhAEAQBAEAQBAEAQHPeFtZd0bpZXbLGYk0JpjTICu9eNpLLJKVKdWahBZbIMad2A/wDcDxZJ7zsqPpocy9/aLz9nmvcsYO1iFKa057wt0d2xullcGMbmTzNBgMSaleNpLLJKVGdWahBZbIuwaYWO8JGxRzbT3mjRsPFTQnMtpkCsFVi3hMtVdG3NKDnOOEute5OqQokXe2kNmufCeZjHZ7Ob6fUFTTwWMpxjvZaoWdev/wCuLa58PHcQ7NYthcado8czE+nwqsOmgXHoW7S+FeKLBdt6Q3q3agkZIBnsmpH1hm09VIpJ7jX1rerRerUi12nYvSEE0QFet2m1hsJIdO1xGYYHP97QQo3VguJsKWiruosqGO3C9Tlh1h2GUgdo8V3mJ9POmC86aBLLQt2lnVXii1qU1RBXppfY7rJbJO3aGbWAvIPBwaDQ9VhKpFb2XqGjbmssxhs5vZ6nDBrDsMpoZHt5uifTzANFiq0CeWhbuKzqp9jRZLFbI7ewPie2Rpyc1wI8wpE09xralKdOWrNYfWLda2WCN0sh2WMFXGhNAOQxRvCyxTpyqTUILLe4gf8A95YP9R+7k/tUfTQ5l/8AtF5+zzXuWNjxIAQQQRUEZEHgpTXNNPDPlbrYy743SyuDGMFS47v68F42ksszpUp1ZqEFlsh7HplY7a9scc1XvNGjYeKnqWrBVYN4TLdTRl1Ti5yjsXWvcn1IUAgCArOkd6do7sYy809Ps2gmu5pee63nvyyXoIuKCucMx5mWp8ttDw64mNZ6szPFxHxKA7oKu9GQO5OH4KHpyW24obZ6TOzd7TMPPcfELBwTLdK9rU+OVyZCS3BNd8jKfORl7RtNGVXD0m7uuSicGmbCN5TqQfB4ez2Lm+Op+0PcArBpCr6ZXcZmRSRu2JoXvMUgzaa1oeLTkQoqizg2FhU1XKLWYvevviWLRK/hpBZxIRsyMJZKz2ZG5+BzHIrKEtZEF1b9DU1d63p80TSyKwQBAEAQBAEAQBAc9vsjbfE+J4q2RpaehFF41lYJKVSVOanHenk/P16WB91yyQyDvRuLTzG4jkRQ+K18lh4Z39GtGtTVSO5/eO7caxqzv78p2fsXn5yzgN5uj9U+HonpXerdGeVg5TTNp0NbpI/DLyfFfP8Agqus7SL8oSizRmscJ75GTpMqdG4jqTwUVeeXhG10LZdFDpprbLd1L6+nadmqe4i97rW8d1tWR8ycHOHQd3xdwXtCH6iHTt2lFUI797+S+fgTusPSs3IwQwkdtIK1/Vsy2qe0TUDoTuUlapq7FvKOidHq4l0lT4V5vl2czL7ouqbSCYsiBe895znE0H0pHnH4kqrGLk9h09xcUranrT2Lgl6JFrm1XWhratnic72dlwHg/H4KX8O+Zqo6fouWHBpc9np9SpWeefR6eraxTRGhB97XjJzT5HAjcVEm4s204Urmlh7Yv7yuTNy0dvZt+WeOdoptjEey4Gjh4EHqKK9CWssnD3ds7etKm+HmuBQ9at/v2xY2EtZsh0lPWLq0afogYnjtDgq9eb+E3ug7OOr+IktudnV19voVDR3R2bSF5bCAA2m09xo1tchgCSTjgOCihBy3G3u72laxTqcdyW8t9k1YSwyRudPG5rXtc4bDgS0OBIBrjUYKVW7zvNRU09TlCSUGm08bUedZGlzw91kgcWhuErwaEkj0GncAM6cabjVWqfpQ0Ro2Oqq9VZzuXz9vEqejWjE2kJIiDWsZg57sGg8BQYmm7pWlQooU3Lcba8v6Vqsz2t7kvvcT146s7RZWF0ckcxGOyGljj9WpIJ6kKSVBrcUKWnaE5YnFx69/juKxcl8zXBL2kRIINHMNdl4GbXt/BCijJxeUbO5tqdzT1J9z5da+8M2+77XFpJZQ8Csc7C1zTmKgtc13MGoV5NTicRVp1LSvq8YvY/NMwy+rsdc88kD82GgPtN9Vw6invVCUdV4O5t68a9JVI8fJ8Uafquv4W6D5M8/OQDu/Si3U+r6P3eKtUJ5WDmNNWnR1emjul6/Xf4kDrS0iFreLJGe7EayEZF+5v2czz6KOvPL1UX9CWWpHp573u7Off6do1U3GbRK61vHdiq2Pm8ihI+qDTq48F7Qhl6w05d6sFQjve19nDxfp1mqq0cqEBz3ha22GJ8ji1oY0mrjRvidwQ9jFyeIrLMtm0ps9SXSTzGpr2Y2GV30Bc0nzKideKNrS0Jc1Fl4Xa/ZM+tm0ssZz+UR8ySf4XlFXiez0Jcx3NPsfukWK671ht9BDag4+y4ja+6aOUinF7mUK1pWo/HFr08SX2fbYOrfxVZFc6ImncdocDn5oD7xM9nxC8B7tG1TrVAV7S1/ZMiHtOd+Peo6j3Gx0dHWcuwrWi1t/Jd4tHqWxuw7h2jAXMPiNpvisIvEu0t3dLXt3zjt7nvNQU5owgCAIAgCAIAgCAICkaydGDekfyiJtZYh3gBi+POg4ubiR4jgoK1PWWUbvQ9/0M+im/wAr8n7Myuw26S737cT3MdQt2mnGjhQj8bwDmAqqbW46mrShVjqzWUSeiejr9I5tgVbG2hkf7LTuHFxoaeJ3LKnDXZWvr2NrT1nve5ffBG5WOyssTGxxtDWMAa0DcAryWFhHD1KkqknOTy2YXpjbDbrdaHE5SFg5BncFPu18SqNR5kzudH01TtYRXLPjt+ZNaFaXwaNQuY6GV8j3bTnN2KUoA0CrgcMT1cVnSqRgilpHRtW7qKSkkktiee/gWH86cH+nn/d/3qX8RE1//j9b98fP2KPpjfUd/wBo7aNjmVY1rg6lS4F2OBO4geCr1JKTyjd6PtZ21Ho5tPa9xd9T85dBOzc2QOH2mAf+Knt3sZpP6gilVhLmvR/Up2sJ21eNo5Fg/dMUNb42bjRKxZw7/Vl51RxhtkkO90zq+DIwp7f4TSaebdxFf9V6suk8nYtc4+qCfIVU7NLGOtJI/Ocs5tLnPd6TyXHq41PvK1reT6LGCglFblsNz0HsQsNhs7QKFzA93Nz+8fjTwCvUliKOG0lVdS6m3weO5bCdUhRMS1jWMWK3y7OAkDZKc3Ch83NJ8VRrLEzttEVXUtI54ZXh9HgtOp61F0doiJwa5rxy2gQf4B5lTW72NGq/qCmlOE+aa8P5JPWLox+WYu2ibWaIZDN7My3mRmPEb1lWp6yyt5W0Rf8AQT6Ob/K/J8/f6GS2G2yXe8SRPLHtrQjPEUKqJtPKOsq0oVY6k1lEhoxcMmkc3ZtJDR3pHnHZaTnjm44059CsoQc2QXt5C1p6738Fz+iNzu+xMu6NkUbdljBQD+vEnPxV5JJYRw1WrKrNzm8tnQvSMICka37R2Vg2f1ssbT0FX/FgUVb4TZ6Ijm4zyT9vmZDHgFSZ2UVsPBXpiz0K9I2WK4tNLTdBA2+1jHqSEnD6L/Sb7xyUsaska250bRrbcar5r23GmaNaTWfSDCN3Zy743UDurdzx08aKxGopHPXVjVt9stq5r72FiPPB26m9ZlMHDkWjzQFX07sr5I45W4tiqHjeNrZx6YU8VFVWzJtdF1Iqbg973Gf3pa/k3Zy74ZI5PuvBPuqoMm4dPLceaa8jcVcOSCAIAgCAIAgCAIAgKHrG0uN2g2aB1JXDvvGcbTuB3PI8hjvCgrVMbEb3RGjVV/5qq/LwXN+y833mcXXcs97NkdDGXiJu07+jfadSpoOHStaMHLcdHWuqVFxVR4zu++C6zzo/fUlxTNmiPJza917d4P8AI7ikJuLyhdWsLim6c+58mbvdN4x3tEyaI1a8VHEHeHDcQag9FfjJSWUcLXoToVHTnvRhmldnNlttpaf1rneDztj3OCoVFiTO4sZqdtTkv2ry2fIsOhOiNn0khc98srZGO2XNaWUoQC0gFpOOI6tKkpU4zRr9JaRrWlRRjFNNbG89/EsP5rrN+un82f2KX8PHma7+/wBf9sfP3H5rrN+un82f2J+HjzH9/r/tj5+5YdF9GY9G2vbG57u0IJLyNwoKUA5qSFNQ3Gvvb6d205pLHIyfT/8AzC09W/8AExVKvxs6vRX+HDv9WX3VL/g3/tnfwMU9v8JodO/5K/1Xqy5WiLtmOb7QI8xRTM08Jaskz84viMBLHek0lp6g0PvC1x9GUlJay3M3bQm2C22GzuBrSMMPJzO6feFfpvMUcJpKm6d1NPnnue0nFmUjE9ZFrFrt8mziI2tjrzAqfIuI6gqlWeZna6HpuFpHPHL+/As+p6ylrLRLuc5jB9kEn+MKS3Wxs1n9QVFrQh1N+P8AB3axNLTdDfk8B+eeKucP+m08Ppndwz4VyrVNXYt5BonRyrvpai/KuHN+y+nMzS6blnvrtOxYX9m0uca+4E5uONBvoVWjFy3HS17qlb6vSPGXhffJHrcl7SXJM2WI0LcC05Obva8cPgcdyRk4vKPbm2p3FN057vTrRu1y3qy+YWTRnuuGW9pGbXcwVejJSWUcLc286FR057159Z3LIgCAoWuSPascR9mdtfFkgUVb4TbaHeK77PmjKQ3BUmdfF7D0cEPGehXpg0eF6YtH1sjHyvY2KvaOcAzZJB2iaChGWO9erfsIp6qi3Ldx7D9DWSMxMYx7y90bBtvObnAUqaccSry2I4iclKTaWFy5H0B2qDe7GvJemB6Wkh4O0KgjZe3cQcEPYycXlbzGNMrAbE+SzjGpAZzDiNn4061VOUcNo623rKrCNXx7t5uquHIhAEAQBAEAQBAEBHaQXq25bPJO7HYGA9pxwaPEkLGctVZLFpbu4rRprj6cTB2iS9pvblmf5ucfcPgAqG2TO7epQp8oxXkjd9HrnZcUDIWeri529zzm49fcKDcr8IqKwcLd3Mriq6ku7qXBGX6y7gF1WgSxikdoqaDJsgxcPH0h9pVa0MPKOn0NeOtS1JfFHzXDw3eB9tV1+mwz/Jnn5uf0foyAbvrAU6hq9oTw8GGmrRVKXTR3x39a+nuTusvRV1vpaoGlz2ikjBm5oyc0b3DhmRThQ51qefzIo6G0hGn/AMNR4T3Pk+T6mZzc17y3LJ2kD9l2RGbXDg9u8e8clWjJxeUdFcW1O4hqVFlfe4uUetOYDvWaMniJHNH3aH4qf8Q+Rp3/AE/Szsm/Be69CFvjT22XiCBIIW8IhsnxeST5UWEq0mXLfRFtSecaz6/bca7o/bXXjZoZXtLXPY0uBFO9THDhXEcqK3B5imcldUlSrShF5SbMc0//AMwtPVv/ABMVOr8bOw0V/hw7/Vl91S/4N/7Z38DFPb/CaHTv+Sv9V6suynNKZVrK0VdZ5HWuFpMb8ZQM2O3up7JzPA1ORwqVqe3WR1Wh9IRlBUJvat3WuXavMr+i+lc2jhPZ7L43mrmOrStKVa4eicuOWSjhUcDYXuj6V0lrbGuK+fMn7x1oTWhhbFAyJxw2zIZCPqt2WivWvRSO4bWxGvpaBpRlmc3JcsY+bKjdF1y37N2cQLnuNXONaNqcXSO8+Z6qKMXJ4Rt69xTt6evPYuC+S+9hs7I4tDrCaYtgYTwL3k/Fzj71c2U4nGN1L+665PwX0RiU8sl7TFx78sz929zjQAcBkBwACpNuTO2jGFGnhbIxXkjdNGLkbcFnZE2hdm93tPOZ6bhyAV6EdVYOGvbqVzVdR7uC5L78zOdaFwC7phaIxRk5O0BkJcz94Y9Q7iq9eGHlHRaFvHVp9FLfHd2fT0wfHVnf35MtHYuPzdoIHJsmTT9r0fu8F5Rnh45membTpqPSR+KPpx8N/ibErhx4QFd1g3cbzsE7GirmtEjeJMZD6DmQCPFYVFmLLlhV6O4jJ7t3jsMTg+cbUb1SZ2lOWzB6SRrEkyfFwXp4etEPMF81ZXL3nWyQd2OrYhxfkXDp6I5k8FYoQ/UaDTN1qroI73tfZwXfv8DSmuODTm7F3IfjBWTnDxNbGR0c9waHuEbCTSrjkBzJ+CN4M4QlPOqs4We48TTbOJ3d1/Q7/wAc0MCoX9dBvK32AUqGvd2h+jCWyNr12qeKinHMkbO0uOjtqqfd37GaIpTWBAEAQBAEAQBAEBHX5csV+xiOcOLQ4OoHFuIBGYOOZWMoqSwyxbXVS2nr09+MbskfdGhlkuiUSxRu221oXSOdSooSATStCR4rGNKKeUWLjSlzXg6c3sfJJFhUhrzgvm6Ir7j7Kdu02odgSCCN4IxGZHisZRUlhk9vc1LeevTeGQtn1f2KzPa9rH7THBw+dfmDUb+IWHQxLs9M3U4uLaw+pexaVKashL30Tsl8EulhG2c3tJY49S2m141WEqcZb0XbfSNxQWIS2cntXmQ/5tLHXObp2g/tqsOgiXP75dY4eBL3XojY7rIdHA3aGTn1e4dC4mngs404rcipX0jc1liU9nJbPQnFmUSu3toXZL2ldNKx226lSJHNBoAMgaZAKOVKLeWbChpS5oQVOD2LqTJO5bniuSPsoGlral2Li4kneSTXcPJZRiorCK1xc1LievUeWd6yIAgK5eeg9ivE7Rh2HHMxuLK9WjunyUcqUXwNjR0rdUlhSyuvb9Tih1b2KM1IldyMhp/toViqECaWm7prZhd38lmu+74rsZsQxtjbwaKVPE8T1UqiluNbVrVKstao8vrPlfV0RX3H2UwJZUGgcW4jLEFeSipLDMre5qW89env8SMurQmx3VK2WON22yuyXSOcASKVoTStCVjGlFPKLVfStzWg6c3sfJJFiUhrjivi6or5iMUzdphIOZBBBqCCMQsZRUlhk1vcVKE9em8MgYtXlhicHBklWkEfPSZg14rDoYF+WmrtppteC9i1qU1QQDNAYXpVch0ctbowKRSVfCd2yTizq0mnQt4qpUjhnW2F101NS4rY/fv9SNfHVQmzUsnNJGhnk7tH7jffcwjGDBi9/st/qch/6KzhByeCreXcLanrvfwXN+3M1uy7FmY3YGzFEA2No9YjCo4//SryWFhHETnKpJzk8tnSCR3fXfi76LfxgvTEzDTy/he0wjjPzMFQ0j1n5Fw5DIeJ3qlWqazwjr9FWXQUtaXxS8lwXuXLRO+fyzA3bNZGfMyfSBHdd4/GqsUp60TRaUtFb1vy/C9q+a7vQs1zWaoErh3nNFOhayvmWjyCkNdl4wSiHgQBAEAQBAEAQBAEAQBAEAQBAEAQBAEAQBAEAQBAEAQBAEAQBAEAQBAEBE6TXBHpFCYpMDmx49Jj9zm/zG8LGUVJYZPbXEqE9aPeuZjF5WGW45extDdl3quHoSD2oz/LMKpKLTwzq7e5hVjrQez07Tpu2533oat7rB6T3YNaOu88vgkabk9hlcX9K3jmT28uP0Ltd9njsEQYyrYq4u9ed3IZ0/lyVyMFFYRyVzczuJ68/wCCRExa4Etq8/o4h6g4u4LIrlW0w0l+StdZ4X1kfhNIN30GHju5dcq1ar+lHRaJ0Y5NV6q2cFz631evZvz90gYqqR0kppGjap7lld2k8jS2GQM2K4F5a4u2gPZ576q3Qi1tOX01cQqOME8tZz7GoAUU5oggCAIAgCAIAgCAIAgCAIAgCAIAgCAIAgCAIAgCAIAgCAIAgCAIAgCAIAgCA57bYY7wbsyxseAagOaDQ8RXIrxpMyjOUdsXjsIK26OOzjeHAYhrwKN4BjBstJ5uWRi9pEWyGW7+++OWp9ZsTp5OjWxtLI/NeOSRJTpOo8JpdrS9Sr3nfFqnDo7NZLWwO9J5glMr+rtnujp7lXnUlLYkbu0s7ak9erOMn2rH1I+waC2+8SPmeyb7Urg3/aKu9yjVGTL9XS1CH6s9n3gvWjerSC7SJLQ75RIMQCKRNPJnrfaqOQU8aKW801zpWrV/LD8q8/H2L0BRSmq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D/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data:image/jpeg;base64,/9j/4AAQSkZJRgABAQAAAQABAAD/2wCEAAkGBxQHEhQTEhMUFRUTGRoYGRgYFBkaGBgYGxYYGx8dExQfHCggGBwlHxoZITEtJSksLi4uGB8zODMsNygtLisBCgoKDg0OGxAQGzUkICYsLDcuLCwsLC80LS80LCwsLSwsLDQsLCwsLCwsLCwsNCwsLDQsLCwsLCwsLCwsLCwsLP/AABEIAJQBVQMBEQACEQEDEQH/xAAcAAEAAwEAAwEAAAAAAAAAAAAABQYHBAECAwj/xABIEAABAwEEBwQFBwoFBQEAAAABAAIDEQQFITEGBxJBUWFxEyKBkTJCUqGxFCNicoKS8BUXM1Nzo7LB0dI0NVSis0NEwuHxFv/EABsBAQACAwEBAAAAAAAAAAAAAAADBAIFBgEH/8QAOREAAgEDAAYIBAUEAgMAAAAAAAECAwQRBRIhMUFRE2FxgZGhsdEyweHwFCJCUvEGFTRyI2IWM1P/2gAMAwEAAhEDEQA/ANx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RN9aS2W4/08zWu3MFXPPSNtXe5Yymo7yeja1a3wRz6eJWZtZbH/AKGyWiTm7YjB6VJPuWHS8kXVouX65peLPRmsOY53e6nK0MJ8tkJ0j5Hr0dD/AOnkyXubTiG8pBE+KeB7vR7Rg2XHg17SRXrRexqJvBXrWM6cddNSXU/kWaOQSgFpBB3hSFI9kAQBAEAQBAEAQBAEAQBAEAQBAEAQBAEAQBAEAQBAEAQBAEAQBAEAQBAEAQBAeHuDASSABiScgOZQbzPdJdI7ZepMVgikZHkZyA1z/wBjtUo36WZ3UzMUpSfwo2ttQtqf5q8ln9u/Hbj0KtZtFbRCS50Li44lxc1zieJO0SSoujlyNp+NtWsa/k18jodA+x+nG9vNzSB55LzDW8kjOlP4Gn3nTBaQiZHKmiUsUw2mngR8VImVKtJNMszGus7zsGnec3l3m7QqN/er94qwaE7rDfLLTJ2J7spYHhp9ZuRLDvoQQRmMOIWOVnBJ0ctTX4bu8k16RhAEAQBAEAQBAEAQHPeFtZd0bpZXbLGYk0JpjTICu9eNpLLJKVKdWahBZbIMad2A/wDcDxZJ7zsqPpocy9/aLz9nmvcsYO1iFKa057wt0d2xullcGMbmTzNBgMSaleNpLLJKVGdWahBZbIuwaYWO8JGxRzbT3mjRsPFTQnMtpkCsFVi3hMtVdG3NKDnOOEute5OqQokXe2kNmufCeZjHZ7Ob6fUFTTwWMpxjvZaoWdev/wCuLa58PHcQ7NYthcado8czE+nwqsOmgXHoW7S+FeKLBdt6Q3q3agkZIBnsmpH1hm09VIpJ7jX1rerRerUi12nYvSEE0QFet2m1hsJIdO1xGYYHP97QQo3VguJsKWiruosqGO3C9Tlh1h2GUgdo8V3mJ9POmC86aBLLQt2lnVXii1qU1RBXppfY7rJbJO3aGbWAvIPBwaDQ9VhKpFb2XqGjbmssxhs5vZ6nDBrDsMpoZHt5uifTzANFiq0CeWhbuKzqp9jRZLFbI7ewPie2Rpyc1wI8wpE09xralKdOWrNYfWLda2WCN0sh2WMFXGhNAOQxRvCyxTpyqTUILLe4gf8A95YP9R+7k/tUfTQ5l/8AtF5+zzXuWNjxIAQQQRUEZEHgpTXNNPDPlbrYy743SyuDGMFS47v68F42ksszpUp1ZqEFlsh7HplY7a9scc1XvNGjYeKnqWrBVYN4TLdTRl1Ti5yjsXWvcn1IUAgCArOkd6do7sYy809Ps2gmu5pee63nvyyXoIuKCucMx5mWp8ttDw64mNZ6szPFxHxKA7oKu9GQO5OH4KHpyW24obZ6TOzd7TMPPcfELBwTLdK9rU+OVyZCS3BNd8jKfORl7RtNGVXD0m7uuSicGmbCN5TqQfB4ez2Lm+Op+0PcArBpCr6ZXcZmRSRu2JoXvMUgzaa1oeLTkQoqizg2FhU1XKLWYvevviWLRK/hpBZxIRsyMJZKz2ZG5+BzHIrKEtZEF1b9DU1d63p80TSyKwQBAEAQBAEAQBAc9vsjbfE+J4q2RpaehFF41lYJKVSVOanHenk/P16WB91yyQyDvRuLTzG4jkRQ+K18lh4Z39GtGtTVSO5/eO7caxqzv78p2fsXn5yzgN5uj9U+HonpXerdGeVg5TTNp0NbpI/DLyfFfP8Agqus7SL8oSizRmscJ75GTpMqdG4jqTwUVeeXhG10LZdFDpprbLd1L6+nadmqe4i97rW8d1tWR8ycHOHQd3xdwXtCH6iHTt2lFUI797+S+fgTusPSs3IwQwkdtIK1/Vsy2qe0TUDoTuUlapq7FvKOidHq4l0lT4V5vl2czL7ouqbSCYsiBe895znE0H0pHnH4kqrGLk9h09xcUranrT2Lgl6JFrm1XWhratnic72dlwHg/H4KX8O+Zqo6fouWHBpc9np9SpWeefR6eraxTRGhB97XjJzT5HAjcVEm4s204Urmlh7Yv7yuTNy0dvZt+WeOdoptjEey4Gjh4EHqKK9CWssnD3ds7etKm+HmuBQ9at/v2xY2EtZsh0lPWLq0afogYnjtDgq9eb+E3ug7OOr+IktudnV19voVDR3R2bSF5bCAA2m09xo1tchgCSTjgOCihBy3G3u72laxTqcdyW8t9k1YSwyRudPG5rXtc4bDgS0OBIBrjUYKVW7zvNRU09TlCSUGm08bUedZGlzw91kgcWhuErwaEkj0GncAM6cabjVWqfpQ0Ro2Oqq9VZzuXz9vEqejWjE2kJIiDWsZg57sGg8BQYmm7pWlQooU3Lcba8v6Vqsz2t7kvvcT146s7RZWF0ckcxGOyGljj9WpIJ6kKSVBrcUKWnaE5YnFx69/juKxcl8zXBL2kRIINHMNdl4GbXt/BCijJxeUbO5tqdzT1J9z5da+8M2+77XFpJZQ8Csc7C1zTmKgtc13MGoV5NTicRVp1LSvq8YvY/NMwy+rsdc88kD82GgPtN9Vw6invVCUdV4O5t68a9JVI8fJ8Uafquv4W6D5M8/OQDu/Si3U+r6P3eKtUJ5WDmNNWnR1emjul6/Xf4kDrS0iFreLJGe7EayEZF+5v2czz6KOvPL1UX9CWWpHp573u7Off6do1U3GbRK61vHdiq2Pm8ihI+qDTq48F7Qhl6w05d6sFQjve19nDxfp1mqq0cqEBz3ha22GJ8ji1oY0mrjRvidwQ9jFyeIrLMtm0ps9SXSTzGpr2Y2GV30Bc0nzKideKNrS0Jc1Fl4Xa/ZM+tm0ssZz+UR8ySf4XlFXiez0Jcx3NPsfukWK671ht9BDag4+y4ja+6aOUinF7mUK1pWo/HFr08SX2fbYOrfxVZFc6ImncdocDn5oD7xM9nxC8B7tG1TrVAV7S1/ZMiHtOd+Peo6j3Gx0dHWcuwrWi1t/Jd4tHqWxuw7h2jAXMPiNpvisIvEu0t3dLXt3zjt7nvNQU5owgCAIAgCAIAgCAICkaydGDekfyiJtZYh3gBi+POg4ubiR4jgoK1PWWUbvQ9/0M+im/wAr8n7Myuw26S737cT3MdQt2mnGjhQj8bwDmAqqbW46mrShVjqzWUSeiejr9I5tgVbG2hkf7LTuHFxoaeJ3LKnDXZWvr2NrT1nve5ffBG5WOyssTGxxtDWMAa0DcAryWFhHD1KkqknOTy2YXpjbDbrdaHE5SFg5BncFPu18SqNR5kzudH01TtYRXLPjt+ZNaFaXwaNQuY6GV8j3bTnN2KUoA0CrgcMT1cVnSqRgilpHRtW7qKSkkktiee/gWH86cH+nn/d/3qX8RE1//j9b98fP2KPpjfUd/wBo7aNjmVY1rg6lS4F2OBO4geCr1JKTyjd6PtZ21Ho5tPa9xd9T85dBOzc2QOH2mAf+Knt3sZpP6gilVhLmvR/Up2sJ21eNo5Fg/dMUNb42bjRKxZw7/Vl51RxhtkkO90zq+DIwp7f4TSaebdxFf9V6suk8nYtc4+qCfIVU7NLGOtJI/Ocs5tLnPd6TyXHq41PvK1reT6LGCglFblsNz0HsQsNhs7QKFzA93Nz+8fjTwCvUliKOG0lVdS6m3weO5bCdUhRMS1jWMWK3y7OAkDZKc3Ch83NJ8VRrLEzttEVXUtI54ZXh9HgtOp61F0doiJwa5rxy2gQf4B5lTW72NGq/qCmlOE+aa8P5JPWLox+WYu2ibWaIZDN7My3mRmPEb1lWp6yyt5W0Rf8AQT6Ob/K/J8/f6GS2G2yXe8SRPLHtrQjPEUKqJtPKOsq0oVY6k1lEhoxcMmkc3ZtJDR3pHnHZaTnjm44059CsoQc2QXt5C1p6738Fz+iNzu+xMu6NkUbdljBQD+vEnPxV5JJYRw1WrKrNzm8tnQvSMICka37R2Vg2f1ssbT0FX/FgUVb4TZ6Ijm4zyT9vmZDHgFSZ2UVsPBXpiz0K9I2WK4tNLTdBA2+1jHqSEnD6L/Sb7xyUsaska250bRrbcar5r23GmaNaTWfSDCN3Zy743UDurdzx08aKxGopHPXVjVt9stq5r72FiPPB26m9ZlMHDkWjzQFX07sr5I45W4tiqHjeNrZx6YU8VFVWzJtdF1Iqbg973Gf3pa/k3Zy74ZI5PuvBPuqoMm4dPLceaa8jcVcOSCAIAgCAIAgCAIAgKHrG0uN2g2aB1JXDvvGcbTuB3PI8hjvCgrVMbEb3RGjVV/5qq/LwXN+y833mcXXcs97NkdDGXiJu07+jfadSpoOHStaMHLcdHWuqVFxVR4zu++C6zzo/fUlxTNmiPJza917d4P8AI7ikJuLyhdWsLim6c+58mbvdN4x3tEyaI1a8VHEHeHDcQag9FfjJSWUcLXoToVHTnvRhmldnNlttpaf1rneDztj3OCoVFiTO4sZqdtTkv2ry2fIsOhOiNn0khc98srZGO2XNaWUoQC0gFpOOI6tKkpU4zRr9JaRrWlRRjFNNbG89/EsP5rrN+un82f2KX8PHma7+/wBf9sfP3H5rrN+un82f2J+HjzH9/r/tj5+5YdF9GY9G2vbG57u0IJLyNwoKUA5qSFNQ3Gvvb6d205pLHIyfT/8AzC09W/8AExVKvxs6vRX+HDv9WX3VL/g3/tnfwMU9v8JodO/5K/1Xqy5WiLtmOb7QI8xRTM08Jaskz84viMBLHek0lp6g0PvC1x9GUlJay3M3bQm2C22GzuBrSMMPJzO6feFfpvMUcJpKm6d1NPnnue0nFmUjE9ZFrFrt8mziI2tjrzAqfIuI6gqlWeZna6HpuFpHPHL+/As+p6ylrLRLuc5jB9kEn+MKS3Wxs1n9QVFrQh1N+P8AB3axNLTdDfk8B+eeKucP+m08Ppndwz4VyrVNXYt5BonRyrvpai/KuHN+y+nMzS6blnvrtOxYX9m0uca+4E5uONBvoVWjFy3HS17qlb6vSPGXhffJHrcl7SXJM2WI0LcC05Obva8cPgcdyRk4vKPbm2p3FN057vTrRu1y3qy+YWTRnuuGW9pGbXcwVejJSWUcLc286FR057159Z3LIgCAoWuSPascR9mdtfFkgUVb4TbaHeK77PmjKQ3BUmdfF7D0cEPGehXpg0eF6YtH1sjHyvY2KvaOcAzZJB2iaChGWO9erfsIp6qi3Ldx7D9DWSMxMYx7y90bBtvObnAUqaccSry2I4iclKTaWFy5H0B2qDe7GvJemB6Wkh4O0KgjZe3cQcEPYycXlbzGNMrAbE+SzjGpAZzDiNn4061VOUcNo623rKrCNXx7t5uquHIhAEAQBAEAQBAEBHaQXq25bPJO7HYGA9pxwaPEkLGctVZLFpbu4rRprj6cTB2iS9pvblmf5ucfcPgAqG2TO7epQp8oxXkjd9HrnZcUDIWeri529zzm49fcKDcr8IqKwcLd3Mriq6ku7qXBGX6y7gF1WgSxikdoqaDJsgxcPH0h9pVa0MPKOn0NeOtS1JfFHzXDw3eB9tV1+mwz/Jnn5uf0foyAbvrAU6hq9oTw8GGmrRVKXTR3x39a+nuTusvRV1vpaoGlz2ikjBm5oyc0b3DhmRThQ51qefzIo6G0hGn/AMNR4T3Pk+T6mZzc17y3LJ2kD9l2RGbXDg9u8e8clWjJxeUdFcW1O4hqVFlfe4uUetOYDvWaMniJHNH3aH4qf8Q+Rp3/AE/Szsm/Be69CFvjT22XiCBIIW8IhsnxeST5UWEq0mXLfRFtSecaz6/bca7o/bXXjZoZXtLXPY0uBFO9THDhXEcqK3B5imcldUlSrShF5SbMc0//AMwtPVv/ABMVOr8bOw0V/hw7/Vl91S/4N/7Z38DFPb/CaHTv+Sv9V6suynNKZVrK0VdZ5HWuFpMb8ZQM2O3up7JzPA1ORwqVqe3WR1Wh9IRlBUJvat3WuXavMr+i+lc2jhPZ7L43mrmOrStKVa4eicuOWSjhUcDYXuj6V0lrbGuK+fMn7x1oTWhhbFAyJxw2zIZCPqt2WivWvRSO4bWxGvpaBpRlmc3JcsY+bKjdF1y37N2cQLnuNXONaNqcXSO8+Z6qKMXJ4Rt69xTt6evPYuC+S+9hs7I4tDrCaYtgYTwL3k/Fzj71c2U4nGN1L+665PwX0RiU8sl7TFx78sz929zjQAcBkBwACpNuTO2jGFGnhbIxXkjdNGLkbcFnZE2hdm93tPOZ6bhyAV6EdVYOGvbqVzVdR7uC5L78zOdaFwC7phaIxRk5O0BkJcz94Y9Q7iq9eGHlHRaFvHVp9FLfHd2fT0wfHVnf35MtHYuPzdoIHJsmTT9r0fu8F5Rnh45membTpqPSR+KPpx8N/ibErhx4QFd1g3cbzsE7GirmtEjeJMZD6DmQCPFYVFmLLlhV6O4jJ7t3jsMTg+cbUb1SZ2lOWzB6SRrEkyfFwXp4etEPMF81ZXL3nWyQd2OrYhxfkXDp6I5k8FYoQ/UaDTN1qroI73tfZwXfv8DSmuODTm7F3IfjBWTnDxNbGR0c9waHuEbCTSrjkBzJ+CN4M4QlPOqs4We48TTbOJ3d1/Q7/wAc0MCoX9dBvK32AUqGvd2h+jCWyNr12qeKinHMkbO0uOjtqqfd37GaIpTWBAEAQBAEAQBAEBHX5csV+xiOcOLQ4OoHFuIBGYOOZWMoqSwyxbXVS2nr09+MbskfdGhlkuiUSxRu221oXSOdSooSATStCR4rGNKKeUWLjSlzXg6c3sfJJFhUhrzgvm6Ir7j7Kdu02odgSCCN4IxGZHisZRUlhk9vc1LeevTeGQtn1f2KzPa9rH7THBw+dfmDUb+IWHQxLs9M3U4uLaw+pexaVKashL30Tsl8EulhG2c3tJY49S2m141WEqcZb0XbfSNxQWIS2cntXmQ/5tLHXObp2g/tqsOgiXP75dY4eBL3XojY7rIdHA3aGTn1e4dC4mngs404rcipX0jc1liU9nJbPQnFmUSu3toXZL2ldNKx226lSJHNBoAMgaZAKOVKLeWbChpS5oQVOD2LqTJO5bniuSPsoGlral2Li4kneSTXcPJZRiorCK1xc1LievUeWd6yIAgK5eeg9ivE7Rh2HHMxuLK9WjunyUcqUXwNjR0rdUlhSyuvb9Tih1b2KM1IldyMhp/toViqECaWm7prZhd38lmu+74rsZsQxtjbwaKVPE8T1UqiluNbVrVKstao8vrPlfV0RX3H2UwJZUGgcW4jLEFeSipLDMre5qW89env8SMurQmx3VK2WON22yuyXSOcASKVoTStCVjGlFPKLVfStzWg6c3sfJJFiUhrjivi6or5iMUzdphIOZBBBqCCMQsZRUlhk1vcVKE9em8MgYtXlhicHBklWkEfPSZg14rDoYF+WmrtppteC9i1qU1QQDNAYXpVch0ctbowKRSVfCd2yTizq0mnQt4qpUjhnW2F101NS4rY/fv9SNfHVQmzUsnNJGhnk7tH7jffcwjGDBi9/st/qch/6KzhByeCreXcLanrvfwXN+3M1uy7FmY3YGzFEA2No9YjCo4//SryWFhHETnKpJzk8tnSCR3fXfi76LfxgvTEzDTy/he0wjjPzMFQ0j1n5Fw5DIeJ3qlWqazwjr9FWXQUtaXxS8lwXuXLRO+fyzA3bNZGfMyfSBHdd4/GqsUp60TRaUtFb1vy/C9q+a7vQs1zWaoErh3nNFOhayvmWjyCkNdl4wSiHgQBAEAQBAEAQBAEAQBAEAQBAEAQBAEAQBAEAQBAEAQBAEAQBAEAQBAEBE6TXBHpFCYpMDmx49Jj9zm/zG8LGUVJYZPbXEqE9aPeuZjF5WGW45extDdl3quHoSD2oz/LMKpKLTwzq7e5hVjrQez07Tpu2533oat7rB6T3YNaOu88vgkabk9hlcX9K3jmT28uP0Ltd9njsEQYyrYq4u9ed3IZ0/lyVyMFFYRyVzczuJ68/wCCRExa4Etq8/o4h6g4u4LIrlW0w0l+StdZ4X1kfhNIN30GHju5dcq1ar+lHRaJ0Y5NV6q2cFz631evZvz90gYqqR0kppGjap7lld2k8jS2GQM2K4F5a4u2gPZ576q3Qi1tOX01cQqOME8tZz7GoAUU5oggCAIAgCAIAgCAIAgCAIAgCAIAgCAIAgCAIAgCAIAgCAIAgCAIAgCAIAgCA57bYY7wbsyxseAagOaDQ8RXIrxpMyjOUdsXjsIK26OOzjeHAYhrwKN4BjBstJ5uWRi9pEWyGW7+++OWp9ZsTp5OjWxtLI/NeOSRJTpOo8JpdrS9Sr3nfFqnDo7NZLWwO9J5glMr+rtnujp7lXnUlLYkbu0s7ak9erOMn2rH1I+waC2+8SPmeyb7Urg3/aKu9yjVGTL9XS1CH6s9n3gvWjerSC7SJLQ75RIMQCKRNPJnrfaqOQU8aKW801zpWrV/LD8q8/H2L0BRSmq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AgCAID/9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15" y="1441136"/>
            <a:ext cx="2168275" cy="941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descr="https://encrypted-tbn0.gstatic.com/images?q=tbn:ANd9GcSmoHrIHiCGjDAINZfbg5szILRuUv2HDUpK3scD9VR4n1KrdwxSr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49" y="3798154"/>
            <a:ext cx="1848856" cy="13671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4842" y="1620454"/>
            <a:ext cx="1639909" cy="551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0890" y="3462469"/>
            <a:ext cx="1076640" cy="1431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4112" y="3593567"/>
            <a:ext cx="841278" cy="1153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1061" y="1651144"/>
            <a:ext cx="2173314" cy="50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6514210" y="2699305"/>
            <a:ext cx="2781605" cy="1661993"/>
          </a:xfrm>
          <a:prstGeom prst="rect">
            <a:avLst/>
          </a:prstGeom>
        </p:spPr>
        <p:txBody>
          <a:bodyPr wrap="square">
            <a:spAutoFit/>
          </a:bodyPr>
          <a:lstStyle/>
          <a:p>
            <a:pPr>
              <a:defRPr/>
            </a:pPr>
            <a:r>
              <a:rPr lang="en-US" altLang="en-US" sz="1100" b="1" dirty="0" smtClean="0">
                <a:latin typeface="Calibri" pitchFamily="34" charset="0"/>
                <a:ea typeface="ＭＳ Ｐゴシック" pitchFamily="34" charset="-128"/>
              </a:rPr>
              <a:t>2013-2014: Development of computational </a:t>
            </a:r>
            <a:r>
              <a:rPr lang="en-US" altLang="en-US" sz="1100" b="1" dirty="0">
                <a:latin typeface="Calibri" pitchFamily="34" charset="0"/>
                <a:ea typeface="ＭＳ Ｐゴシック" pitchFamily="34" charset="-128"/>
              </a:rPr>
              <a:t>fluid dynamic (CFD)-based </a:t>
            </a:r>
            <a:r>
              <a:rPr lang="en-US" altLang="en-US" sz="1100" b="1" dirty="0" smtClean="0">
                <a:latin typeface="Calibri" pitchFamily="34" charset="0"/>
                <a:ea typeface="ＭＳ Ｐゴシック" pitchFamily="34" charset="-128"/>
              </a:rPr>
              <a:t>device </a:t>
            </a:r>
            <a:r>
              <a:rPr lang="en-US" altLang="en-US" sz="1100" b="1" dirty="0">
                <a:latin typeface="Calibri" pitchFamily="34" charset="0"/>
                <a:ea typeface="ＭＳ Ｐゴシック" pitchFamily="34" charset="-128"/>
              </a:rPr>
              <a:t>and process </a:t>
            </a:r>
            <a:r>
              <a:rPr lang="en-US" altLang="en-US" sz="1100" b="1" dirty="0" smtClean="0">
                <a:latin typeface="Calibri" pitchFamily="34" charset="0"/>
                <a:ea typeface="ＭＳ Ｐゴシック" pitchFamily="34" charset="-128"/>
              </a:rPr>
              <a:t>modeling: </a:t>
            </a:r>
            <a:endParaRPr lang="en-US" altLang="en-US" sz="1100" b="1" dirty="0">
              <a:latin typeface="Calibri" pitchFamily="34" charset="0"/>
              <a:ea typeface="ＭＳ Ｐゴシック" pitchFamily="34" charset="-128"/>
            </a:endParaRPr>
          </a:p>
          <a:p>
            <a:pPr marL="0" lvl="1" indent="114300">
              <a:buFont typeface="Wingdings" panose="05000000000000000000" pitchFamily="2" charset="2"/>
              <a:buChar char="q"/>
              <a:defRPr/>
            </a:pPr>
            <a:r>
              <a:rPr lang="en-US" altLang="en-US" sz="1100" b="1" dirty="0">
                <a:latin typeface="Calibri" pitchFamily="34" charset="0"/>
                <a:ea typeface="ＭＳ Ｐゴシック" pitchFamily="34" charset="-128"/>
              </a:rPr>
              <a:t>Design of custom commercial </a:t>
            </a:r>
            <a:r>
              <a:rPr lang="en-US" altLang="en-US" sz="1100" b="1" dirty="0" smtClean="0">
                <a:latin typeface="Calibri" pitchFamily="34" charset="0"/>
                <a:ea typeface="ＭＳ Ｐゴシック" pitchFamily="34" charset="-128"/>
              </a:rPr>
              <a:t>apparatus </a:t>
            </a:r>
            <a:r>
              <a:rPr lang="en-US" altLang="en-US" sz="1100" b="1" dirty="0">
                <a:latin typeface="Calibri" pitchFamily="34" charset="0"/>
                <a:ea typeface="ＭＳ Ｐゴシック" pitchFamily="34" charset="-128"/>
              </a:rPr>
              <a:t>and processes.</a:t>
            </a:r>
          </a:p>
          <a:p>
            <a:pPr marL="0" lvl="1" indent="114300">
              <a:buFont typeface="Wingdings" panose="05000000000000000000" pitchFamily="2" charset="2"/>
              <a:buChar char="q"/>
              <a:defRPr/>
            </a:pPr>
            <a:r>
              <a:rPr lang="en-US" altLang="en-US" sz="1100" b="1" dirty="0">
                <a:latin typeface="Calibri" pitchFamily="34" charset="0"/>
                <a:ea typeface="ＭＳ Ｐゴシック" pitchFamily="34" charset="-128"/>
              </a:rPr>
              <a:t>Coupled heat and mass transfer (flow dynamics) of highly viscous liquid-based, granular and structurally deformable materials</a:t>
            </a:r>
            <a:r>
              <a:rPr lang="en-US" altLang="en-US" sz="1400" dirty="0">
                <a:latin typeface="Calibri" pitchFamily="34" charset="0"/>
                <a:ea typeface="ＭＳ Ｐゴシック" pitchFamily="34" charset="-128"/>
              </a:rPr>
              <a:t>.</a:t>
            </a:r>
          </a:p>
        </p:txBody>
      </p:sp>
      <p:pic>
        <p:nvPicPr>
          <p:cNvPr id="42" name="Picture 1"/>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84027" y="4223022"/>
            <a:ext cx="1035679" cy="51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31061" y="4436697"/>
            <a:ext cx="1067117" cy="88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4" name="Straight Arrow Connector 7"/>
          <p:cNvCxnSpPr>
            <a:cxnSpLocks noChangeShapeType="1"/>
          </p:cNvCxnSpPr>
          <p:nvPr/>
        </p:nvCxnSpPr>
        <p:spPr bwMode="auto">
          <a:xfrm flipH="1">
            <a:off x="7337161" y="4454224"/>
            <a:ext cx="586851" cy="362544"/>
          </a:xfrm>
          <a:prstGeom prst="straightConnector1">
            <a:avLst/>
          </a:prstGeom>
          <a:noFill/>
          <a:ln w="31750" algn="ctr">
            <a:solidFill>
              <a:schemeClr val="tx1"/>
            </a:solidFill>
            <a:round/>
            <a:headEnd/>
            <a:tailEnd type="arrow" w="med" len="med"/>
          </a:ln>
          <a:extLst>
            <a:ext uri="{909E8E84-426E-40DD-AFC4-6F175D3DCCD1}">
              <a14:hiddenFill xmlns:a14="http://schemas.microsoft.com/office/drawing/2010/main">
                <a:noFill/>
              </a14:hiddenFill>
            </a:ext>
          </a:extLst>
        </p:spPr>
      </p:cxnSp>
      <p:pic>
        <p:nvPicPr>
          <p:cNvPr id="1041" name="Picture 1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90486" y="3807591"/>
            <a:ext cx="1586549" cy="892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4" name="Picture 2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43970" y="4657960"/>
            <a:ext cx="1493586" cy="1060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43969" y="5823300"/>
            <a:ext cx="1533066" cy="851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TextBox 55"/>
          <p:cNvSpPr txBox="1"/>
          <p:nvPr/>
        </p:nvSpPr>
        <p:spPr>
          <a:xfrm>
            <a:off x="115442" y="2200040"/>
            <a:ext cx="1792763" cy="338554"/>
          </a:xfrm>
          <a:prstGeom prst="rect">
            <a:avLst/>
          </a:prstGeom>
          <a:noFill/>
        </p:spPr>
        <p:txBody>
          <a:bodyPr wrap="square" rtlCol="0">
            <a:spAutoFit/>
          </a:bodyPr>
          <a:lstStyle/>
          <a:p>
            <a:pPr algn="ctr"/>
            <a:r>
              <a:rPr lang="en-US" sz="1600" b="1" dirty="0" smtClean="0">
                <a:solidFill>
                  <a:srgbClr val="002060"/>
                </a:solidFill>
                <a:latin typeface="Arial" panose="020B0604020202020204" pitchFamily="34" charset="0"/>
                <a:cs typeface="Arial" panose="020B0604020202020204" pitchFamily="34" charset="0"/>
              </a:rPr>
              <a:t>Remote Sensing</a:t>
            </a:r>
            <a:endParaRPr lang="en-US" sz="1600" b="1" dirty="0">
              <a:solidFill>
                <a:srgbClr val="002060"/>
              </a:solidFill>
              <a:latin typeface="Arial" panose="020B0604020202020204" pitchFamily="34" charset="0"/>
              <a:cs typeface="Arial" panose="020B0604020202020204" pitchFamily="34" charset="0"/>
            </a:endParaRPr>
          </a:p>
        </p:txBody>
      </p:sp>
      <p:sp>
        <p:nvSpPr>
          <p:cNvPr id="57" name="TextBox 56"/>
          <p:cNvSpPr txBox="1"/>
          <p:nvPr/>
        </p:nvSpPr>
        <p:spPr>
          <a:xfrm>
            <a:off x="2059054" y="2238445"/>
            <a:ext cx="2599596" cy="338554"/>
          </a:xfrm>
          <a:prstGeom prst="rect">
            <a:avLst/>
          </a:prstGeom>
          <a:noFill/>
        </p:spPr>
        <p:txBody>
          <a:bodyPr wrap="square" rtlCol="0">
            <a:spAutoFit/>
          </a:bodyPr>
          <a:lstStyle/>
          <a:p>
            <a:pPr algn="ctr"/>
            <a:r>
              <a:rPr lang="en-US" sz="1600" b="1" dirty="0" smtClean="0">
                <a:solidFill>
                  <a:srgbClr val="002060"/>
                </a:solidFill>
                <a:latin typeface="Arial" panose="020B0604020202020204" pitchFamily="34" charset="0"/>
                <a:cs typeface="Arial" panose="020B0604020202020204" pitchFamily="34" charset="0"/>
              </a:rPr>
              <a:t>Additive Manufacturing</a:t>
            </a:r>
            <a:endParaRPr lang="en-US" sz="1600" b="1" dirty="0">
              <a:solidFill>
                <a:srgbClr val="002060"/>
              </a:solidFill>
              <a:latin typeface="Arial" panose="020B0604020202020204" pitchFamily="34" charset="0"/>
              <a:cs typeface="Arial" panose="020B0604020202020204" pitchFamily="34" charset="0"/>
            </a:endParaRPr>
          </a:p>
        </p:txBody>
      </p:sp>
      <p:sp>
        <p:nvSpPr>
          <p:cNvPr id="58" name="Text Box 12"/>
          <p:cNvSpPr txBox="1">
            <a:spLocks noChangeArrowheads="1"/>
          </p:cNvSpPr>
          <p:nvPr/>
        </p:nvSpPr>
        <p:spPr bwMode="auto">
          <a:xfrm>
            <a:off x="4505522" y="2235300"/>
            <a:ext cx="21564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50000"/>
              </a:spcBef>
              <a:buFontTx/>
              <a:buNone/>
            </a:pPr>
            <a:r>
              <a:rPr lang="en-US" altLang="en-US" sz="1600" b="1" dirty="0" smtClean="0">
                <a:solidFill>
                  <a:srgbClr val="002060"/>
                </a:solidFill>
              </a:rPr>
              <a:t>Energy </a:t>
            </a:r>
            <a:r>
              <a:rPr lang="en-US" altLang="en-US" sz="1600" b="1" dirty="0">
                <a:solidFill>
                  <a:srgbClr val="002060"/>
                </a:solidFill>
              </a:rPr>
              <a:t>Harvesting</a:t>
            </a:r>
            <a:endParaRPr lang="en-US" altLang="en-US" sz="1600" b="1" i="0" dirty="0">
              <a:solidFill>
                <a:srgbClr val="002060"/>
              </a:solidFill>
            </a:endParaRPr>
          </a:p>
        </p:txBody>
      </p:sp>
      <p:sp>
        <p:nvSpPr>
          <p:cNvPr id="59" name="Text Box 12"/>
          <p:cNvSpPr txBox="1">
            <a:spLocks noChangeArrowheads="1"/>
          </p:cNvSpPr>
          <p:nvPr/>
        </p:nvSpPr>
        <p:spPr bwMode="auto">
          <a:xfrm>
            <a:off x="6761085" y="2238445"/>
            <a:ext cx="22541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50000"/>
              </a:spcBef>
              <a:buFontTx/>
              <a:buNone/>
            </a:pPr>
            <a:r>
              <a:rPr lang="en-US" altLang="en-US" sz="1600" b="1" dirty="0" smtClean="0">
                <a:solidFill>
                  <a:srgbClr val="002060"/>
                </a:solidFill>
              </a:rPr>
              <a:t>Equipment  Design</a:t>
            </a:r>
            <a:endParaRPr lang="en-US" altLang="en-US" sz="1600" b="1" i="0" dirty="0">
              <a:solidFill>
                <a:srgbClr val="002060"/>
              </a:solidFill>
            </a:endParaRPr>
          </a:p>
        </p:txBody>
      </p:sp>
      <p:pic>
        <p:nvPicPr>
          <p:cNvPr id="2050" name="Picture 2"/>
          <p:cNvPicPr>
            <a:picLocks noChangeAspect="1" noChangeArrowheads="1" noCrop="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13737" y="4965200"/>
            <a:ext cx="2444913" cy="1543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2885" y="6600824"/>
            <a:ext cx="4944453" cy="246221"/>
          </a:xfrm>
          <a:prstGeom prst="rect">
            <a:avLst/>
          </a:prstGeom>
        </p:spPr>
        <p:txBody>
          <a:bodyPr wrap="square">
            <a:spAutoFit/>
          </a:bodyPr>
          <a:lstStyle/>
          <a:p>
            <a:r>
              <a:rPr lang="en-US" sz="1000" b="1" dirty="0" smtClean="0"/>
              <a:t>*Partial support from NYS High </a:t>
            </a:r>
            <a:r>
              <a:rPr lang="en-US" sz="1000" b="1" dirty="0"/>
              <a:t>Performance Computing Consortium (HPC2</a:t>
            </a:r>
            <a:r>
              <a:rPr lang="en-US" sz="1000" b="1" dirty="0" smtClean="0"/>
              <a:t>) </a:t>
            </a:r>
            <a:endParaRPr lang="en-US" sz="1000" b="1" dirty="0"/>
          </a:p>
        </p:txBody>
      </p:sp>
      <p:pic>
        <p:nvPicPr>
          <p:cNvPr id="613379"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27668" y="5266971"/>
            <a:ext cx="1568310" cy="1264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5425784"/>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378415" y="152400"/>
            <a:ext cx="8229600" cy="609600"/>
          </a:xfrm>
        </p:spPr>
        <p:txBody>
          <a:bodyPr/>
          <a:lstStyle/>
          <a:p>
            <a:pPr eaLnBrk="1" hangingPunct="1"/>
            <a:r>
              <a:rPr lang="en-US" altLang="en-US" sz="3200" b="1" dirty="0" smtClean="0">
                <a:latin typeface="Arial" panose="020B0604020202020204" pitchFamily="34" charset="0"/>
                <a:cs typeface="Arial" panose="020B0604020202020204" pitchFamily="34" charset="0"/>
              </a:rPr>
              <a:t>Translational Research</a:t>
            </a:r>
          </a:p>
        </p:txBody>
      </p:sp>
      <p:pic>
        <p:nvPicPr>
          <p:cNvPr id="25605" name="Picture 8" descr="Cabot Cor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5495" y="1532948"/>
            <a:ext cx="791722" cy="72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9" descr="EMD Chemical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5860" y="1432142"/>
            <a:ext cx="939005" cy="939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10"/>
          <p:cNvSpPr txBox="1">
            <a:spLocks noChangeArrowheads="1"/>
          </p:cNvSpPr>
          <p:nvPr/>
        </p:nvSpPr>
        <p:spPr bwMode="auto">
          <a:xfrm>
            <a:off x="2539801" y="702245"/>
            <a:ext cx="410606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000" b="1" i="0" dirty="0" smtClean="0"/>
              <a:t>Industrial </a:t>
            </a:r>
            <a:r>
              <a:rPr lang="en-US" altLang="en-US" sz="2000" b="1" i="0" dirty="0"/>
              <a:t>Grants and Contracts</a:t>
            </a:r>
          </a:p>
        </p:txBody>
      </p:sp>
      <p:sp>
        <p:nvSpPr>
          <p:cNvPr id="3" name="TextBox 2"/>
          <p:cNvSpPr txBox="1"/>
          <p:nvPr/>
        </p:nvSpPr>
        <p:spPr>
          <a:xfrm>
            <a:off x="3101880" y="2863352"/>
            <a:ext cx="2227490" cy="938719"/>
          </a:xfrm>
          <a:prstGeom prst="rect">
            <a:avLst/>
          </a:prstGeom>
          <a:noFill/>
        </p:spPr>
        <p:txBody>
          <a:bodyPr wrap="square" rtlCol="0">
            <a:spAutoFit/>
          </a:bodyPr>
          <a:lstStyle/>
          <a:p>
            <a:pPr algn="ctr"/>
            <a:r>
              <a:rPr lang="en-US" sz="1100" b="1" dirty="0" smtClean="0">
                <a:solidFill>
                  <a:prstClr val="black"/>
                </a:solidFill>
                <a:latin typeface="+mj-lt"/>
              </a:rPr>
              <a:t>2011-1212: </a:t>
            </a:r>
            <a:r>
              <a:rPr lang="en-US" sz="1100" b="1" dirty="0" smtClean="0">
                <a:latin typeface="+mj-lt"/>
                <a:cs typeface="Arial" panose="020B0604020202020204" pitchFamily="34" charset="0"/>
              </a:rPr>
              <a:t>CFD </a:t>
            </a:r>
            <a:r>
              <a:rPr lang="en-US" sz="1100" b="1" dirty="0">
                <a:latin typeface="+mj-lt"/>
                <a:cs typeface="Arial" panose="020B0604020202020204" pitchFamily="34" charset="0"/>
              </a:rPr>
              <a:t>Modeling of </a:t>
            </a:r>
            <a:r>
              <a:rPr lang="en-US" sz="1100" b="1" dirty="0" smtClean="0">
                <a:latin typeface="+mj-lt"/>
                <a:cs typeface="Arial" panose="020B0604020202020204" pitchFamily="34" charset="0"/>
              </a:rPr>
              <a:t>Colloidal </a:t>
            </a:r>
            <a:r>
              <a:rPr lang="en-US" sz="1100" b="1" dirty="0">
                <a:latin typeface="+mj-lt"/>
                <a:cs typeface="Arial" panose="020B0604020202020204" pitchFamily="34" charset="0"/>
              </a:rPr>
              <a:t>and Wetting Phenomena </a:t>
            </a:r>
            <a:r>
              <a:rPr lang="en-US" sz="1100" b="1" dirty="0" smtClean="0">
                <a:latin typeface="+mj-lt"/>
                <a:cs typeface="Arial" panose="020B0604020202020204" pitchFamily="34" charset="0"/>
              </a:rPr>
              <a:t>in </a:t>
            </a:r>
            <a:r>
              <a:rPr lang="en-US" sz="1100" b="1" dirty="0">
                <a:latin typeface="+mj-lt"/>
                <a:cs typeface="Arial" panose="020B0604020202020204" pitchFamily="34" charset="0"/>
              </a:rPr>
              <a:t>Porous Media </a:t>
            </a:r>
            <a:r>
              <a:rPr lang="en-US" sz="1100" b="1" dirty="0" smtClean="0">
                <a:latin typeface="+mj-lt"/>
                <a:cs typeface="Arial" panose="020B0604020202020204" pitchFamily="34" charset="0"/>
              </a:rPr>
              <a:t>for Development of Commercial Pigmented Ink Formulations for Ink Jet Printing</a:t>
            </a:r>
            <a:endParaRPr lang="en-US" sz="1100" b="1" dirty="0">
              <a:latin typeface="+mj-lt"/>
              <a:cs typeface="Arial" panose="020B0604020202020204" pitchFamily="34" charset="0"/>
            </a:endParaRPr>
          </a:p>
        </p:txBody>
      </p:sp>
      <p:sp>
        <p:nvSpPr>
          <p:cNvPr id="16" name="TextBox 15"/>
          <p:cNvSpPr txBox="1"/>
          <p:nvPr/>
        </p:nvSpPr>
        <p:spPr>
          <a:xfrm>
            <a:off x="5263289" y="2852925"/>
            <a:ext cx="1958655" cy="938719"/>
          </a:xfrm>
          <a:prstGeom prst="rect">
            <a:avLst/>
          </a:prstGeom>
          <a:noFill/>
        </p:spPr>
        <p:txBody>
          <a:bodyPr wrap="square" rtlCol="0">
            <a:spAutoFit/>
          </a:bodyPr>
          <a:lstStyle/>
          <a:p>
            <a:pPr algn="ctr"/>
            <a:r>
              <a:rPr lang="en-US" sz="1100" b="1" dirty="0">
                <a:solidFill>
                  <a:prstClr val="black"/>
                </a:solidFill>
                <a:latin typeface="+mj-lt"/>
              </a:rPr>
              <a:t>2011-1212: </a:t>
            </a:r>
            <a:r>
              <a:rPr lang="en-US" sz="1100" b="1" dirty="0" smtClean="0">
                <a:latin typeface="+mj-lt"/>
                <a:cs typeface="Arial" panose="020B0604020202020204" pitchFamily="34" charset="0"/>
              </a:rPr>
              <a:t>Thermo/Gas Dynamics Modeling </a:t>
            </a:r>
            <a:r>
              <a:rPr lang="en-US" sz="1100" b="1" dirty="0">
                <a:latin typeface="+mj-lt"/>
                <a:cs typeface="Arial" panose="020B0604020202020204" pitchFamily="34" charset="0"/>
              </a:rPr>
              <a:t>of </a:t>
            </a:r>
            <a:r>
              <a:rPr lang="en-US" sz="1100" b="1" dirty="0" smtClean="0">
                <a:latin typeface="+mj-lt"/>
                <a:cs typeface="Arial" panose="020B0604020202020204" pitchFamily="34" charset="0"/>
              </a:rPr>
              <a:t>Chemical Reactor and Reaction Process for </a:t>
            </a:r>
            <a:br>
              <a:rPr lang="en-US" sz="1100" b="1" dirty="0" smtClean="0">
                <a:latin typeface="+mj-lt"/>
                <a:cs typeface="Arial" panose="020B0604020202020204" pitchFamily="34" charset="0"/>
              </a:rPr>
            </a:br>
            <a:r>
              <a:rPr lang="en-US" sz="1100" b="1" dirty="0" smtClean="0">
                <a:latin typeface="+mj-lt"/>
                <a:cs typeface="Arial" panose="020B0604020202020204" pitchFamily="34" charset="0"/>
              </a:rPr>
              <a:t>Synthesis of Si Nanowires.</a:t>
            </a:r>
            <a:endParaRPr lang="en-US" sz="1100" b="1" dirty="0">
              <a:latin typeface="+mj-lt"/>
              <a:cs typeface="Arial" panose="020B0604020202020204" pitchFamily="34" charset="0"/>
            </a:endParaRPr>
          </a:p>
        </p:txBody>
      </p:sp>
      <p:pic>
        <p:nvPicPr>
          <p:cNvPr id="3074" name="Picture 2" descr="http://www.ima.it/cgi-bin/images/famiglie_corporate/logoima_lifenorthamerica_rgb_20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145" y="1871627"/>
            <a:ext cx="1905000" cy="3762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05" y="2852925"/>
            <a:ext cx="2946455" cy="769441"/>
          </a:xfrm>
          <a:prstGeom prst="rect">
            <a:avLst/>
          </a:prstGeom>
          <a:noFill/>
        </p:spPr>
        <p:txBody>
          <a:bodyPr wrap="square" rtlCol="0">
            <a:spAutoFit/>
          </a:bodyPr>
          <a:lstStyle/>
          <a:p>
            <a:pPr algn="ctr"/>
            <a:r>
              <a:rPr lang="en-US" sz="1100" b="1" dirty="0" smtClean="0">
                <a:solidFill>
                  <a:prstClr val="black"/>
                </a:solidFill>
                <a:latin typeface="+mj-lt"/>
              </a:rPr>
              <a:t>2013: </a:t>
            </a:r>
            <a:r>
              <a:rPr lang="en-US" sz="1100" b="1" dirty="0" smtClean="0">
                <a:solidFill>
                  <a:prstClr val="black"/>
                </a:solidFill>
                <a:latin typeface="+mj-lt"/>
                <a:cs typeface="Arial" panose="020B0604020202020204" pitchFamily="34" charset="0"/>
              </a:rPr>
              <a:t>Process </a:t>
            </a:r>
            <a:r>
              <a:rPr lang="en-US" sz="1100" b="1" dirty="0">
                <a:solidFill>
                  <a:prstClr val="black"/>
                </a:solidFill>
                <a:latin typeface="+mj-lt"/>
                <a:cs typeface="Arial" panose="020B0604020202020204" pitchFamily="34" charset="0"/>
              </a:rPr>
              <a:t>and Materials Modeling </a:t>
            </a:r>
            <a:r>
              <a:rPr lang="en-US" sz="1100" b="1" dirty="0" smtClean="0">
                <a:solidFill>
                  <a:prstClr val="black"/>
                </a:solidFill>
                <a:latin typeface="+mj-lt"/>
                <a:cs typeface="Arial" panose="020B0604020202020204" pitchFamily="34" charset="0"/>
              </a:rPr>
              <a:t> Involving Thermal/Fluidic/Phase Change Analysis for Novel </a:t>
            </a:r>
            <a:r>
              <a:rPr lang="en-US" sz="1100" b="1" dirty="0">
                <a:solidFill>
                  <a:prstClr val="black"/>
                </a:solidFill>
                <a:latin typeface="+mj-lt"/>
                <a:cs typeface="Arial" panose="020B0604020202020204" pitchFamily="34" charset="0"/>
              </a:rPr>
              <a:t>Commercial </a:t>
            </a:r>
            <a:r>
              <a:rPr lang="en-US" sz="1100" b="1" dirty="0" err="1">
                <a:solidFill>
                  <a:prstClr val="black"/>
                </a:solidFill>
                <a:latin typeface="+mj-lt"/>
                <a:cs typeface="Arial" panose="020B0604020202020204" pitchFamily="34" charset="0"/>
              </a:rPr>
              <a:t>Lyophilization</a:t>
            </a:r>
            <a:r>
              <a:rPr lang="en-US" sz="1100" b="1" dirty="0">
                <a:solidFill>
                  <a:prstClr val="black"/>
                </a:solidFill>
                <a:latin typeface="+mj-lt"/>
                <a:cs typeface="Arial" panose="020B0604020202020204" pitchFamily="34" charset="0"/>
              </a:rPr>
              <a:t> (Freeze-Drying) </a:t>
            </a:r>
            <a:r>
              <a:rPr lang="en-US" sz="1100" b="1" dirty="0" smtClean="0">
                <a:solidFill>
                  <a:prstClr val="black"/>
                </a:solidFill>
                <a:latin typeface="+mj-lt"/>
                <a:cs typeface="Arial" panose="020B0604020202020204" pitchFamily="34" charset="0"/>
              </a:rPr>
              <a:t>Systems for </a:t>
            </a:r>
            <a:r>
              <a:rPr lang="en-US" sz="1100" b="1" dirty="0" err="1" smtClean="0">
                <a:solidFill>
                  <a:prstClr val="black"/>
                </a:solidFill>
                <a:latin typeface="+mj-lt"/>
                <a:cs typeface="Arial" panose="020B0604020202020204" pitchFamily="34" charset="0"/>
              </a:rPr>
              <a:t>Pharma</a:t>
            </a:r>
            <a:r>
              <a:rPr lang="en-US" sz="1100" b="1" dirty="0" smtClean="0">
                <a:solidFill>
                  <a:prstClr val="black"/>
                </a:solidFill>
                <a:latin typeface="+mj-lt"/>
                <a:cs typeface="Arial" panose="020B0604020202020204" pitchFamily="34" charset="0"/>
              </a:rPr>
              <a:t> Industry.</a:t>
            </a:r>
            <a:endParaRPr lang="en-US" sz="1100" b="1" dirty="0">
              <a:latin typeface="+mj-lt"/>
              <a:cs typeface="Arial" panose="020B0604020202020204" pitchFamily="34" charset="0"/>
            </a:endParaRPr>
          </a:p>
        </p:txBody>
      </p:sp>
      <p:grpSp>
        <p:nvGrpSpPr>
          <p:cNvPr id="5" name="Group 4"/>
          <p:cNvGrpSpPr/>
          <p:nvPr/>
        </p:nvGrpSpPr>
        <p:grpSpPr>
          <a:xfrm>
            <a:off x="7106730" y="1604032"/>
            <a:ext cx="1956154" cy="3266516"/>
            <a:chOff x="7003256" y="2454506"/>
            <a:chExt cx="2092325" cy="3266516"/>
          </a:xfrm>
        </p:grpSpPr>
        <p:pic>
          <p:nvPicPr>
            <p:cNvPr id="25611"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8849" y="2454506"/>
              <a:ext cx="911487" cy="91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3" name="Picture 7" descr="Patch Powering Labelled 0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2146" y="4534819"/>
              <a:ext cx="1278335" cy="1186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7003256" y="3766719"/>
              <a:ext cx="2092325" cy="769441"/>
            </a:xfrm>
            <a:prstGeom prst="rect">
              <a:avLst/>
            </a:prstGeom>
            <a:noFill/>
          </p:spPr>
          <p:txBody>
            <a:bodyPr wrap="square" rtlCol="0">
              <a:spAutoFit/>
            </a:bodyPr>
            <a:lstStyle/>
            <a:p>
              <a:r>
                <a:rPr lang="en-US" sz="1100" b="1" dirty="0" smtClean="0">
                  <a:solidFill>
                    <a:prstClr val="black"/>
                  </a:solidFill>
                  <a:latin typeface="+mj-lt"/>
                </a:rPr>
                <a:t>2010-1211: </a:t>
              </a:r>
              <a:r>
                <a:rPr lang="en-US" sz="1100" b="1" dirty="0" smtClean="0">
                  <a:latin typeface="+mj-lt"/>
                  <a:cs typeface="Arial" panose="020B0604020202020204" pitchFamily="34" charset="0"/>
                </a:rPr>
                <a:t>CFD </a:t>
              </a:r>
              <a:r>
                <a:rPr lang="en-US" sz="1100" b="1" dirty="0">
                  <a:latin typeface="+mj-lt"/>
                  <a:cs typeface="Arial" panose="020B0604020202020204" pitchFamily="34" charset="0"/>
                </a:rPr>
                <a:t>Modeling of </a:t>
              </a:r>
              <a:r>
                <a:rPr lang="en-US" altLang="en-US" sz="1100" b="1" dirty="0">
                  <a:latin typeface="+mj-lt"/>
                </a:rPr>
                <a:t>Rotary Blood Pump </a:t>
              </a:r>
              <a:r>
                <a:rPr lang="en-US" altLang="en-US" sz="1100" b="1" dirty="0" smtClean="0">
                  <a:latin typeface="+mj-lt"/>
                </a:rPr>
                <a:t>Dynamics and Performance  of Aortic Valve Heart Assist Device.</a:t>
              </a:r>
              <a:endParaRPr lang="en-US" sz="1100" b="1" dirty="0">
                <a:latin typeface="+mj-lt"/>
                <a:cs typeface="Arial" panose="020B0604020202020204" pitchFamily="34" charset="0"/>
              </a:endParaRPr>
            </a:p>
          </p:txBody>
        </p:sp>
      </p:grpSp>
      <p:pic>
        <p:nvPicPr>
          <p:cNvPr id="2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800000">
            <a:off x="7469436" y="5160602"/>
            <a:ext cx="923678" cy="557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7420537" y="4913305"/>
            <a:ext cx="1389563" cy="261610"/>
          </a:xfrm>
          <a:prstGeom prst="rect">
            <a:avLst/>
          </a:prstGeom>
          <a:noFill/>
        </p:spPr>
        <p:txBody>
          <a:bodyPr wrap="square" rtlCol="0">
            <a:spAutoFit/>
          </a:bodyPr>
          <a:lstStyle/>
          <a:p>
            <a:r>
              <a:rPr lang="en-US" sz="1100" b="1" dirty="0" smtClean="0">
                <a:solidFill>
                  <a:srgbClr val="C00000"/>
                </a:solidFill>
              </a:rPr>
              <a:t>Pump Impeller</a:t>
            </a:r>
            <a:endParaRPr lang="en-US" dirty="0">
              <a:solidFill>
                <a:srgbClr val="C00000"/>
              </a:solidFill>
            </a:endParaRPr>
          </a:p>
        </p:txBody>
      </p:sp>
      <p:sp>
        <p:nvSpPr>
          <p:cNvPr id="32" name="TextBox 31"/>
          <p:cNvSpPr txBox="1"/>
          <p:nvPr/>
        </p:nvSpPr>
        <p:spPr>
          <a:xfrm>
            <a:off x="3227533" y="4323909"/>
            <a:ext cx="2157202" cy="261610"/>
          </a:xfrm>
          <a:prstGeom prst="rect">
            <a:avLst/>
          </a:prstGeom>
          <a:noFill/>
        </p:spPr>
        <p:txBody>
          <a:bodyPr wrap="square" rtlCol="0">
            <a:spAutoFit/>
          </a:bodyPr>
          <a:lstStyle/>
          <a:p>
            <a:pPr algn="ctr"/>
            <a:r>
              <a:rPr lang="en-US" sz="1100" b="1" dirty="0" smtClean="0">
                <a:solidFill>
                  <a:srgbClr val="C00000"/>
                </a:solidFill>
              </a:rPr>
              <a:t>Droplets Impacting Porous Media</a:t>
            </a:r>
            <a:endParaRPr lang="en-US" dirty="0">
              <a:solidFill>
                <a:srgbClr val="C00000"/>
              </a:solidFill>
            </a:endParaRPr>
          </a:p>
        </p:txBody>
      </p:sp>
      <p:sp>
        <p:nvSpPr>
          <p:cNvPr id="34" name="TextBox 33"/>
          <p:cNvSpPr txBox="1"/>
          <p:nvPr/>
        </p:nvSpPr>
        <p:spPr>
          <a:xfrm>
            <a:off x="162650" y="4005075"/>
            <a:ext cx="1713325" cy="430887"/>
          </a:xfrm>
          <a:prstGeom prst="rect">
            <a:avLst/>
          </a:prstGeom>
          <a:noFill/>
        </p:spPr>
        <p:txBody>
          <a:bodyPr wrap="square" rtlCol="0">
            <a:spAutoFit/>
          </a:bodyPr>
          <a:lstStyle/>
          <a:p>
            <a:pPr algn="ctr"/>
            <a:r>
              <a:rPr lang="en-US" sz="1100" b="1" dirty="0">
                <a:solidFill>
                  <a:srgbClr val="C00000"/>
                </a:solidFill>
              </a:rPr>
              <a:t>Continuous-Drop </a:t>
            </a:r>
            <a:r>
              <a:rPr lang="en-US" sz="1100" b="1" dirty="0" smtClean="0">
                <a:solidFill>
                  <a:srgbClr val="C00000"/>
                </a:solidFill>
              </a:rPr>
              <a:t/>
            </a:r>
            <a:br>
              <a:rPr lang="en-US" sz="1100" b="1" dirty="0" smtClean="0">
                <a:solidFill>
                  <a:srgbClr val="C00000"/>
                </a:solidFill>
              </a:rPr>
            </a:br>
            <a:r>
              <a:rPr lang="en-US" sz="1100" b="1" dirty="0" smtClean="0">
                <a:solidFill>
                  <a:srgbClr val="C00000"/>
                </a:solidFill>
              </a:rPr>
              <a:t>Freeze </a:t>
            </a:r>
            <a:r>
              <a:rPr lang="en-US" sz="1100" b="1" dirty="0">
                <a:solidFill>
                  <a:srgbClr val="C00000"/>
                </a:solidFill>
              </a:rPr>
              <a:t>Drying System</a:t>
            </a:r>
            <a:endParaRPr lang="en-US" dirty="0">
              <a:solidFill>
                <a:srgbClr val="C00000"/>
              </a:solidFill>
            </a:endParaRPr>
          </a:p>
        </p:txBody>
      </p:sp>
      <p:sp>
        <p:nvSpPr>
          <p:cNvPr id="36" name="TextBox 35"/>
          <p:cNvSpPr txBox="1"/>
          <p:nvPr/>
        </p:nvSpPr>
        <p:spPr>
          <a:xfrm>
            <a:off x="1883650" y="3958238"/>
            <a:ext cx="1359174" cy="430887"/>
          </a:xfrm>
          <a:prstGeom prst="rect">
            <a:avLst/>
          </a:prstGeom>
          <a:noFill/>
        </p:spPr>
        <p:txBody>
          <a:bodyPr wrap="square" rtlCol="0">
            <a:spAutoFit/>
          </a:bodyPr>
          <a:lstStyle/>
          <a:p>
            <a:pPr algn="ctr"/>
            <a:r>
              <a:rPr lang="en-US" sz="1100" b="1" dirty="0" smtClean="0">
                <a:solidFill>
                  <a:srgbClr val="C00000"/>
                </a:solidFill>
              </a:rPr>
              <a:t>Simulation of </a:t>
            </a:r>
            <a:br>
              <a:rPr lang="en-US" sz="1100" b="1" dirty="0" smtClean="0">
                <a:solidFill>
                  <a:srgbClr val="C00000"/>
                </a:solidFill>
              </a:rPr>
            </a:br>
            <a:r>
              <a:rPr lang="en-US" sz="1100" b="1" dirty="0" smtClean="0">
                <a:solidFill>
                  <a:srgbClr val="C00000"/>
                </a:solidFill>
              </a:rPr>
              <a:t>Drop Generation</a:t>
            </a:r>
            <a:endParaRPr lang="en-US" dirty="0">
              <a:solidFill>
                <a:srgbClr val="C00000"/>
              </a:solidFill>
            </a:endParaRPr>
          </a:p>
        </p:txBody>
      </p:sp>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3390" y="4441119"/>
            <a:ext cx="172822" cy="2221992"/>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01880" y="4828089"/>
            <a:ext cx="2532041" cy="1748061"/>
          </a:xfrm>
          <a:prstGeom prst="rect">
            <a:avLst/>
          </a:prstGeom>
        </p:spPr>
      </p:pic>
      <p:pic>
        <p:nvPicPr>
          <p:cNvPr id="33"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90" y="4441119"/>
            <a:ext cx="2136043" cy="1723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7594227" y="5568696"/>
            <a:ext cx="1014427" cy="1417320"/>
          </a:xfrm>
          <a:prstGeom prst="rect">
            <a:avLst/>
          </a:prstGeom>
        </p:spPr>
      </p:pic>
      <p:sp>
        <p:nvSpPr>
          <p:cNvPr id="31" name="TextBox 30"/>
          <p:cNvSpPr txBox="1"/>
          <p:nvPr/>
        </p:nvSpPr>
        <p:spPr>
          <a:xfrm>
            <a:off x="7106730" y="5702120"/>
            <a:ext cx="2112275" cy="261610"/>
          </a:xfrm>
          <a:prstGeom prst="rect">
            <a:avLst/>
          </a:prstGeom>
          <a:noFill/>
        </p:spPr>
        <p:txBody>
          <a:bodyPr wrap="square" rtlCol="0">
            <a:spAutoFit/>
          </a:bodyPr>
          <a:lstStyle/>
          <a:p>
            <a:r>
              <a:rPr lang="en-US" sz="1100" b="1" dirty="0" smtClean="0">
                <a:solidFill>
                  <a:srgbClr val="C00000"/>
                </a:solidFill>
              </a:rPr>
              <a:t>Model of Impeller Dynamics</a:t>
            </a:r>
            <a:endParaRPr lang="en-US" dirty="0">
              <a:solidFill>
                <a:srgbClr val="C00000"/>
              </a:solidFill>
            </a:endParaRPr>
          </a:p>
        </p:txBody>
      </p:sp>
      <p:sp>
        <p:nvSpPr>
          <p:cNvPr id="35" name="TextBox 34"/>
          <p:cNvSpPr txBox="1"/>
          <p:nvPr/>
        </p:nvSpPr>
        <p:spPr>
          <a:xfrm>
            <a:off x="603051" y="2385793"/>
            <a:ext cx="1792763" cy="338554"/>
          </a:xfrm>
          <a:prstGeom prst="rect">
            <a:avLst/>
          </a:prstGeom>
          <a:noFill/>
        </p:spPr>
        <p:txBody>
          <a:bodyPr wrap="square" rtlCol="0">
            <a:spAutoFit/>
          </a:bodyPr>
          <a:lstStyle/>
          <a:p>
            <a:pPr algn="ctr"/>
            <a:r>
              <a:rPr lang="en-US" sz="1600" b="1" dirty="0" smtClean="0">
                <a:solidFill>
                  <a:srgbClr val="002060"/>
                </a:solidFill>
                <a:latin typeface="Arial" panose="020B0604020202020204" pitchFamily="34" charset="0"/>
                <a:cs typeface="Arial" panose="020B0604020202020204" pitchFamily="34" charset="0"/>
              </a:rPr>
              <a:t>Pharma</a:t>
            </a:r>
            <a:endParaRPr lang="en-US" sz="1600" b="1" dirty="0">
              <a:solidFill>
                <a:srgbClr val="002060"/>
              </a:solidFill>
              <a:latin typeface="Arial" panose="020B0604020202020204" pitchFamily="34" charset="0"/>
              <a:cs typeface="Arial" panose="020B0604020202020204" pitchFamily="34" charset="0"/>
            </a:endParaRPr>
          </a:p>
        </p:txBody>
      </p:sp>
      <p:sp>
        <p:nvSpPr>
          <p:cNvPr id="37" name="TextBox 36"/>
          <p:cNvSpPr txBox="1"/>
          <p:nvPr/>
        </p:nvSpPr>
        <p:spPr>
          <a:xfrm>
            <a:off x="3189420" y="2392065"/>
            <a:ext cx="2010126" cy="338554"/>
          </a:xfrm>
          <a:prstGeom prst="rect">
            <a:avLst/>
          </a:prstGeom>
          <a:noFill/>
        </p:spPr>
        <p:txBody>
          <a:bodyPr wrap="square" rtlCol="0">
            <a:spAutoFit/>
          </a:bodyPr>
          <a:lstStyle/>
          <a:p>
            <a:pPr algn="ctr"/>
            <a:r>
              <a:rPr lang="en-US" sz="1600" b="1" dirty="0" err="1" smtClean="0">
                <a:solidFill>
                  <a:srgbClr val="002060"/>
                </a:solidFill>
                <a:latin typeface="Arial" panose="020B0604020202020204" pitchFamily="34" charset="0"/>
                <a:cs typeface="Arial" panose="020B0604020202020204" pitchFamily="34" charset="0"/>
              </a:rPr>
              <a:t>Nanofluids</a:t>
            </a:r>
            <a:r>
              <a:rPr lang="en-US" sz="1600" b="1" dirty="0" smtClean="0">
                <a:solidFill>
                  <a:srgbClr val="002060"/>
                </a:solidFill>
                <a:latin typeface="Arial" panose="020B0604020202020204" pitchFamily="34" charset="0"/>
                <a:cs typeface="Arial" panose="020B0604020202020204" pitchFamily="34" charset="0"/>
              </a:rPr>
              <a:t> - Inks</a:t>
            </a:r>
            <a:endParaRPr lang="en-US" sz="1600" b="1" dirty="0">
              <a:solidFill>
                <a:srgbClr val="002060"/>
              </a:solidFill>
              <a:latin typeface="Arial" panose="020B0604020202020204" pitchFamily="34" charset="0"/>
              <a:cs typeface="Arial" panose="020B0604020202020204" pitchFamily="34" charset="0"/>
            </a:endParaRPr>
          </a:p>
        </p:txBody>
      </p:sp>
      <p:sp>
        <p:nvSpPr>
          <p:cNvPr id="38" name="TextBox 37"/>
          <p:cNvSpPr txBox="1"/>
          <p:nvPr/>
        </p:nvSpPr>
        <p:spPr>
          <a:xfrm>
            <a:off x="5329370" y="2331470"/>
            <a:ext cx="1792763" cy="584775"/>
          </a:xfrm>
          <a:prstGeom prst="rect">
            <a:avLst/>
          </a:prstGeom>
          <a:noFill/>
        </p:spPr>
        <p:txBody>
          <a:bodyPr wrap="square" rtlCol="0">
            <a:spAutoFit/>
          </a:bodyPr>
          <a:lstStyle/>
          <a:p>
            <a:pPr algn="ctr"/>
            <a:r>
              <a:rPr lang="en-US" sz="1600" b="1" dirty="0" smtClean="0">
                <a:solidFill>
                  <a:srgbClr val="002060"/>
                </a:solidFill>
                <a:latin typeface="Arial" panose="020B0604020202020204" pitchFamily="34" charset="0"/>
                <a:cs typeface="Arial" panose="020B0604020202020204" pitchFamily="34" charset="0"/>
              </a:rPr>
              <a:t>Nanoparticle Synthesis</a:t>
            </a:r>
            <a:endParaRPr lang="en-US" sz="1600" b="1" dirty="0">
              <a:solidFill>
                <a:srgbClr val="002060"/>
              </a:solidFill>
              <a:latin typeface="Arial" panose="020B0604020202020204" pitchFamily="34" charset="0"/>
              <a:cs typeface="Arial" panose="020B0604020202020204" pitchFamily="34" charset="0"/>
            </a:endParaRPr>
          </a:p>
        </p:txBody>
      </p:sp>
      <p:sp>
        <p:nvSpPr>
          <p:cNvPr id="39" name="TextBox 38"/>
          <p:cNvSpPr txBox="1"/>
          <p:nvPr/>
        </p:nvSpPr>
        <p:spPr>
          <a:xfrm>
            <a:off x="7183540" y="2468875"/>
            <a:ext cx="1792763" cy="338554"/>
          </a:xfrm>
          <a:prstGeom prst="rect">
            <a:avLst/>
          </a:prstGeom>
          <a:noFill/>
        </p:spPr>
        <p:txBody>
          <a:bodyPr wrap="square" rtlCol="0">
            <a:spAutoFit/>
          </a:bodyPr>
          <a:lstStyle/>
          <a:p>
            <a:pPr algn="ctr"/>
            <a:r>
              <a:rPr lang="en-US" sz="1600" b="1" dirty="0" smtClean="0">
                <a:solidFill>
                  <a:srgbClr val="002060"/>
                </a:solidFill>
                <a:latin typeface="Arial" panose="020B0604020202020204" pitchFamily="34" charset="0"/>
                <a:cs typeface="Arial" panose="020B0604020202020204" pitchFamily="34" charset="0"/>
              </a:rPr>
              <a:t>Biotechnology</a:t>
            </a:r>
            <a:endParaRPr lang="en-US" sz="16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2661214"/>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a:xfrm>
            <a:off x="461963" y="395288"/>
            <a:ext cx="8229600" cy="638175"/>
          </a:xfrm>
        </p:spPr>
        <p:txBody>
          <a:bodyPr/>
          <a:lstStyle/>
          <a:p>
            <a:r>
              <a:rPr lang="en-US" altLang="en-US" sz="3200" b="1" dirty="0"/>
              <a:t>Summary</a:t>
            </a:r>
          </a:p>
        </p:txBody>
      </p:sp>
      <p:sp>
        <p:nvSpPr>
          <p:cNvPr id="576519" name="Text Box 7"/>
          <p:cNvSpPr txBox="1">
            <a:spLocks noChangeArrowheads="1"/>
          </p:cNvSpPr>
          <p:nvPr/>
        </p:nvSpPr>
        <p:spPr bwMode="auto">
          <a:xfrm>
            <a:off x="942397" y="1843817"/>
            <a:ext cx="7354888"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spcBef>
                <a:spcPct val="50000"/>
              </a:spcBef>
              <a:buFont typeface="+mj-lt"/>
              <a:buAutoNum type="arabicPeriod"/>
            </a:pPr>
            <a:r>
              <a:rPr lang="en-US" altLang="en-US" sz="1600" b="1" dirty="0" smtClean="0"/>
              <a:t>Interdisciplinary </a:t>
            </a:r>
            <a:r>
              <a:rPr lang="en-US" altLang="en-US" sz="1600" b="1" dirty="0" err="1" smtClean="0"/>
              <a:t>multiscale</a:t>
            </a:r>
            <a:r>
              <a:rPr lang="en-US" altLang="en-US" sz="1600" b="1" dirty="0" smtClean="0"/>
              <a:t> modeling is used in industry:</a:t>
            </a:r>
          </a:p>
          <a:p>
            <a:pPr>
              <a:spcBef>
                <a:spcPts val="600"/>
              </a:spcBef>
            </a:pPr>
            <a:endParaRPr lang="en-US" altLang="en-US" sz="1000" b="1" dirty="0" smtClean="0"/>
          </a:p>
          <a:p>
            <a:pPr marL="742950" lvl="1" indent="-285750">
              <a:spcBef>
                <a:spcPts val="600"/>
              </a:spcBef>
              <a:buFont typeface="Wingdings" panose="05000000000000000000" pitchFamily="2" charset="2"/>
              <a:buChar char="q"/>
            </a:pPr>
            <a:r>
              <a:rPr lang="en-US" altLang="en-US" b="1" dirty="0" smtClean="0"/>
              <a:t>Advance fundamental understanding of </a:t>
            </a:r>
            <a:r>
              <a:rPr lang="en-US" altLang="en-US" b="1" dirty="0"/>
              <a:t>new </a:t>
            </a:r>
            <a:r>
              <a:rPr lang="en-US" altLang="en-US" b="1" dirty="0" smtClean="0"/>
              <a:t>processes, </a:t>
            </a:r>
            <a:br>
              <a:rPr lang="en-US" altLang="en-US" b="1" dirty="0" smtClean="0"/>
            </a:br>
            <a:r>
              <a:rPr lang="en-US" altLang="en-US" b="1" dirty="0" smtClean="0"/>
              <a:t>materials </a:t>
            </a:r>
            <a:r>
              <a:rPr lang="en-US" altLang="en-US" b="1" dirty="0"/>
              <a:t>and </a:t>
            </a:r>
            <a:r>
              <a:rPr lang="en-US" altLang="en-US" b="1" dirty="0" smtClean="0"/>
              <a:t>devices</a:t>
            </a:r>
          </a:p>
          <a:p>
            <a:pPr marL="742950" lvl="1" indent="-285750">
              <a:spcBef>
                <a:spcPts val="600"/>
              </a:spcBef>
              <a:buFont typeface="Wingdings" panose="05000000000000000000" pitchFamily="2" charset="2"/>
              <a:buChar char="q"/>
            </a:pPr>
            <a:r>
              <a:rPr lang="en-US" altLang="en-US" b="1" dirty="0" smtClean="0"/>
              <a:t>Enable rational </a:t>
            </a:r>
            <a:r>
              <a:rPr lang="en-US" altLang="en-US" b="1" dirty="0"/>
              <a:t>design and optimization </a:t>
            </a:r>
            <a:endParaRPr lang="en-US" altLang="en-US" b="1" dirty="0" smtClean="0"/>
          </a:p>
          <a:p>
            <a:pPr marL="742950" lvl="1" indent="-285750">
              <a:spcBef>
                <a:spcPts val="600"/>
              </a:spcBef>
              <a:buFont typeface="Wingdings" panose="05000000000000000000" pitchFamily="2" charset="2"/>
              <a:buChar char="q"/>
            </a:pPr>
            <a:r>
              <a:rPr lang="en-US" altLang="en-US" b="1" dirty="0" smtClean="0"/>
              <a:t>Accelerate development cycle of commercial products</a:t>
            </a:r>
            <a:endParaRPr lang="en-US" altLang="en-US" b="1" dirty="0"/>
          </a:p>
        </p:txBody>
      </p:sp>
      <p:sp>
        <p:nvSpPr>
          <p:cNvPr id="576520" name="Text Box 8"/>
          <p:cNvSpPr txBox="1">
            <a:spLocks noChangeArrowheads="1"/>
          </p:cNvSpPr>
          <p:nvPr/>
        </p:nvSpPr>
        <p:spPr bwMode="auto">
          <a:xfrm>
            <a:off x="950913" y="4518253"/>
            <a:ext cx="7366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mj-lt"/>
              <a:buAutoNum type="arabicPeriod" startAt="3"/>
            </a:pPr>
            <a:r>
              <a:rPr lang="en-US" altLang="en-US" sz="1600" b="1" dirty="0"/>
              <a:t>Multicore workstations and high performance computer facilities are becoming more cost effective and accessible for large scale simulations</a:t>
            </a:r>
          </a:p>
        </p:txBody>
      </p:sp>
      <p:sp>
        <p:nvSpPr>
          <p:cNvPr id="576522" name="Text Box 10"/>
          <p:cNvSpPr txBox="1">
            <a:spLocks noChangeArrowheads="1"/>
          </p:cNvSpPr>
          <p:nvPr/>
        </p:nvSpPr>
        <p:spPr bwMode="auto">
          <a:xfrm>
            <a:off x="938213" y="5401568"/>
            <a:ext cx="71040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mj-lt"/>
              <a:buAutoNum type="arabicPeriod" startAt="4"/>
            </a:pPr>
            <a:r>
              <a:rPr lang="en-US" altLang="en-US" sz="1600" b="1" dirty="0"/>
              <a:t>Public domain and commercial software is becoming more available, adaptable and increasingly sophisticated to facilitate analysis.</a:t>
            </a:r>
          </a:p>
        </p:txBody>
      </p:sp>
      <p:sp>
        <p:nvSpPr>
          <p:cNvPr id="576531" name="Text Box 19"/>
          <p:cNvSpPr txBox="1">
            <a:spLocks noChangeArrowheads="1"/>
          </p:cNvSpPr>
          <p:nvPr/>
        </p:nvSpPr>
        <p:spPr bwMode="auto">
          <a:xfrm>
            <a:off x="923525" y="3602030"/>
            <a:ext cx="68326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mj-lt"/>
              <a:buAutoNum type="arabicPeriod" startAt="2"/>
            </a:pPr>
            <a:r>
              <a:rPr lang="en-US" altLang="en-US" sz="1600" b="1" dirty="0"/>
              <a:t>Significant challenges and opportunities exist for the development  of novel algorithms for modeling coupled phenomena across multiple length and time scale.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76519">
                                            <p:txEl>
                                              <p:pRg st="0" end="0"/>
                                            </p:txEl>
                                          </p:spTgt>
                                        </p:tgtEl>
                                        <p:attrNameLst>
                                          <p:attrName>style.visibility</p:attrName>
                                        </p:attrNameLst>
                                      </p:cBhvr>
                                      <p:to>
                                        <p:strVal val="visible"/>
                                      </p:to>
                                    </p:set>
                                    <p:animEffect transition="in" filter="fade">
                                      <p:cBhvr>
                                        <p:cTn id="7" dur="500"/>
                                        <p:tgtEl>
                                          <p:spTgt spid="57651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6519">
                                            <p:txEl>
                                              <p:pRg st="2" end="2"/>
                                            </p:txEl>
                                          </p:spTgt>
                                        </p:tgtEl>
                                        <p:attrNameLst>
                                          <p:attrName>style.visibility</p:attrName>
                                        </p:attrNameLst>
                                      </p:cBhvr>
                                      <p:to>
                                        <p:strVal val="visible"/>
                                      </p:to>
                                    </p:set>
                                    <p:animEffect transition="in" filter="fade">
                                      <p:cBhvr>
                                        <p:cTn id="10" dur="500"/>
                                        <p:tgtEl>
                                          <p:spTgt spid="57651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76519">
                                            <p:txEl>
                                              <p:pRg st="3" end="3"/>
                                            </p:txEl>
                                          </p:spTgt>
                                        </p:tgtEl>
                                        <p:attrNameLst>
                                          <p:attrName>style.visibility</p:attrName>
                                        </p:attrNameLst>
                                      </p:cBhvr>
                                      <p:to>
                                        <p:strVal val="visible"/>
                                      </p:to>
                                    </p:set>
                                    <p:animEffect transition="in" filter="fade">
                                      <p:cBhvr>
                                        <p:cTn id="13" dur="500"/>
                                        <p:tgtEl>
                                          <p:spTgt spid="576519">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76519">
                                            <p:txEl>
                                              <p:pRg st="4" end="4"/>
                                            </p:txEl>
                                          </p:spTgt>
                                        </p:tgtEl>
                                        <p:attrNameLst>
                                          <p:attrName>style.visibility</p:attrName>
                                        </p:attrNameLst>
                                      </p:cBhvr>
                                      <p:to>
                                        <p:strVal val="visible"/>
                                      </p:to>
                                    </p:set>
                                    <p:animEffect transition="in" filter="fade">
                                      <p:cBhvr>
                                        <p:cTn id="16" dur="500"/>
                                        <p:tgtEl>
                                          <p:spTgt spid="576519">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5765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65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6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20" grpId="0"/>
      <p:bldP spid="576522" grpId="0"/>
      <p:bldP spid="57653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idx="4294967295"/>
          </p:nvPr>
        </p:nvSpPr>
        <p:spPr>
          <a:xfrm>
            <a:off x="14288" y="279400"/>
            <a:ext cx="9129712" cy="736600"/>
          </a:xfrm>
        </p:spPr>
        <p:txBody>
          <a:bodyPr/>
          <a:lstStyle/>
          <a:p>
            <a:r>
              <a:rPr lang="en-US" altLang="en-US" sz="2800" b="1" dirty="0"/>
              <a:t>Kodak Materials &amp; </a:t>
            </a:r>
            <a:r>
              <a:rPr lang="en-US" altLang="en-US" sz="2800" b="1" dirty="0" err="1"/>
              <a:t>Microdevice</a:t>
            </a:r>
            <a:r>
              <a:rPr lang="en-US" altLang="en-US" sz="2800" b="1" dirty="0"/>
              <a:t> Research</a:t>
            </a:r>
          </a:p>
        </p:txBody>
      </p:sp>
      <p:pic>
        <p:nvPicPr>
          <p:cNvPr id="355346"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363" y="1430338"/>
            <a:ext cx="5491162" cy="3657600"/>
          </a:xfrm>
          <a:prstGeom prst="rect">
            <a:avLst/>
          </a:prstGeom>
          <a:noFill/>
          <a:extLst>
            <a:ext uri="{909E8E84-426E-40DD-AFC4-6F175D3DCCD1}">
              <a14:hiddenFill xmlns:a14="http://schemas.microsoft.com/office/drawing/2010/main">
                <a:solidFill>
                  <a:srgbClr val="FFFFFF"/>
                </a:solidFill>
              </a14:hiddenFill>
            </a:ext>
          </a:extLst>
        </p:spPr>
      </p:pic>
      <p:sp>
        <p:nvSpPr>
          <p:cNvPr id="355348" name="Rectangle 20"/>
          <p:cNvSpPr>
            <a:spLocks noChangeArrowheads="1"/>
          </p:cNvSpPr>
          <p:nvPr/>
        </p:nvSpPr>
        <p:spPr bwMode="auto">
          <a:xfrm>
            <a:off x="615950" y="5389563"/>
            <a:ext cx="1460500" cy="80645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100" b="1"/>
              <a:t>Interdisciplinary </a:t>
            </a:r>
            <a:br>
              <a:rPr lang="en-US" altLang="en-US" sz="1100" b="1"/>
            </a:br>
            <a:r>
              <a:rPr lang="en-US" altLang="en-US" sz="1100" b="1"/>
              <a:t>Research Team</a:t>
            </a:r>
          </a:p>
          <a:p>
            <a:pPr algn="ctr"/>
            <a:r>
              <a:rPr lang="en-US" altLang="en-US" sz="1100" b="1"/>
              <a:t>(4-12 Contributors)</a:t>
            </a:r>
          </a:p>
        </p:txBody>
      </p:sp>
      <p:grpSp>
        <p:nvGrpSpPr>
          <p:cNvPr id="355363" name="Group 35"/>
          <p:cNvGrpSpPr>
            <a:grpSpLocks/>
          </p:cNvGrpSpPr>
          <p:nvPr/>
        </p:nvGrpSpPr>
        <p:grpSpPr bwMode="auto">
          <a:xfrm>
            <a:off x="2112963" y="5427663"/>
            <a:ext cx="1844675" cy="728662"/>
            <a:chOff x="1355" y="3273"/>
            <a:chExt cx="1162" cy="459"/>
          </a:xfrm>
        </p:grpSpPr>
        <p:sp>
          <p:nvSpPr>
            <p:cNvPr id="355349" name="Rectangle 21"/>
            <p:cNvSpPr>
              <a:spLocks noChangeArrowheads="1"/>
            </p:cNvSpPr>
            <p:nvPr/>
          </p:nvSpPr>
          <p:spPr bwMode="auto">
            <a:xfrm>
              <a:off x="1477" y="3273"/>
              <a:ext cx="1040" cy="4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5000"/>
                </a:lnSpc>
              </a:pPr>
              <a:r>
                <a:rPr lang="en-US" altLang="en-US" sz="1100" b="1">
                  <a:solidFill>
                    <a:srgbClr val="CC3300"/>
                  </a:solidFill>
                </a:rPr>
                <a:t>Concept Development</a:t>
              </a:r>
              <a:r>
                <a:rPr lang="en-US" altLang="en-US" sz="1100" b="1"/>
                <a:t/>
              </a:r>
              <a:br>
                <a:rPr lang="en-US" altLang="en-US" sz="1100" b="1"/>
              </a:br>
              <a:r>
                <a:rPr lang="en-US" altLang="en-US" sz="1100" b="1">
                  <a:solidFill>
                    <a:srgbClr val="993300"/>
                  </a:solidFill>
                </a:rPr>
                <a:t>Performance Metrics</a:t>
              </a:r>
            </a:p>
            <a:p>
              <a:pPr algn="ctr">
                <a:lnSpc>
                  <a:spcPct val="125000"/>
                </a:lnSpc>
              </a:pPr>
              <a:r>
                <a:rPr lang="en-US" altLang="en-US" sz="1100" b="1">
                  <a:solidFill>
                    <a:srgbClr val="3366FF"/>
                  </a:solidFill>
                </a:rPr>
                <a:t>Intellectual Property</a:t>
              </a:r>
            </a:p>
          </p:txBody>
        </p:sp>
        <p:sp>
          <p:nvSpPr>
            <p:cNvPr id="355354" name="Line 26"/>
            <p:cNvSpPr>
              <a:spLocks noChangeShapeType="1"/>
            </p:cNvSpPr>
            <p:nvPr/>
          </p:nvSpPr>
          <p:spPr bwMode="auto">
            <a:xfrm>
              <a:off x="1355" y="3515"/>
              <a:ext cx="97"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55364" name="Group 36"/>
          <p:cNvGrpSpPr>
            <a:grpSpLocks/>
          </p:cNvGrpSpPr>
          <p:nvPr/>
        </p:nvGrpSpPr>
        <p:grpSpPr bwMode="auto">
          <a:xfrm>
            <a:off x="3995738" y="5429250"/>
            <a:ext cx="1649412" cy="766763"/>
            <a:chOff x="2541" y="3274"/>
            <a:chExt cx="1039" cy="483"/>
          </a:xfrm>
        </p:grpSpPr>
        <p:sp>
          <p:nvSpPr>
            <p:cNvPr id="355351" name="Rectangle 23"/>
            <p:cNvSpPr>
              <a:spLocks noChangeArrowheads="1"/>
            </p:cNvSpPr>
            <p:nvPr/>
          </p:nvSpPr>
          <p:spPr bwMode="auto">
            <a:xfrm>
              <a:off x="2661" y="3274"/>
              <a:ext cx="919" cy="483"/>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100" b="1"/>
                <a:t>Fundamental </a:t>
              </a:r>
              <a:br>
                <a:rPr lang="en-US" altLang="en-US" sz="1100" b="1"/>
              </a:br>
              <a:r>
                <a:rPr lang="en-US" altLang="en-US" sz="1100" b="1"/>
                <a:t>Modeling </a:t>
              </a:r>
              <a:br>
                <a:rPr lang="en-US" altLang="en-US" sz="1100" b="1"/>
              </a:br>
              <a:r>
                <a:rPr lang="en-US" altLang="en-US" sz="1100" b="1"/>
                <a:t>&amp; </a:t>
              </a:r>
              <a:br>
                <a:rPr lang="en-US" altLang="en-US" sz="1100" b="1"/>
              </a:br>
              <a:r>
                <a:rPr lang="en-US" altLang="en-US" sz="1100" b="1"/>
                <a:t>Design</a:t>
              </a:r>
            </a:p>
          </p:txBody>
        </p:sp>
        <p:sp>
          <p:nvSpPr>
            <p:cNvPr id="355355" name="Line 27"/>
            <p:cNvSpPr>
              <a:spLocks noChangeShapeType="1"/>
            </p:cNvSpPr>
            <p:nvPr/>
          </p:nvSpPr>
          <p:spPr bwMode="auto">
            <a:xfrm>
              <a:off x="2541" y="3515"/>
              <a:ext cx="97"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55373" name="Group 45"/>
          <p:cNvGrpSpPr>
            <a:grpSpLocks/>
          </p:cNvGrpSpPr>
          <p:nvPr/>
        </p:nvGrpSpPr>
        <p:grpSpPr bwMode="auto">
          <a:xfrm>
            <a:off x="5686425" y="5502275"/>
            <a:ext cx="1419225" cy="615950"/>
            <a:chOff x="3582" y="3466"/>
            <a:chExt cx="894" cy="388"/>
          </a:xfrm>
        </p:grpSpPr>
        <p:sp>
          <p:nvSpPr>
            <p:cNvPr id="355350" name="Rectangle 22"/>
            <p:cNvSpPr>
              <a:spLocks noChangeArrowheads="1"/>
            </p:cNvSpPr>
            <p:nvPr/>
          </p:nvSpPr>
          <p:spPr bwMode="auto">
            <a:xfrm>
              <a:off x="3701" y="3466"/>
              <a:ext cx="775" cy="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100" b="1"/>
                <a:t>Fabrication</a:t>
              </a:r>
              <a:br>
                <a:rPr lang="en-US" altLang="en-US" sz="1100" b="1"/>
              </a:br>
              <a:r>
                <a:rPr lang="en-US" altLang="en-US" sz="1100" b="1"/>
                <a:t>&amp; </a:t>
              </a:r>
              <a:br>
                <a:rPr lang="en-US" altLang="en-US" sz="1100" b="1"/>
              </a:br>
              <a:r>
                <a:rPr lang="en-US" altLang="en-US" sz="1100" b="1"/>
                <a:t>Characterization</a:t>
              </a:r>
            </a:p>
          </p:txBody>
        </p:sp>
        <p:sp>
          <p:nvSpPr>
            <p:cNvPr id="355356" name="Line 28"/>
            <p:cNvSpPr>
              <a:spLocks noChangeShapeType="1"/>
            </p:cNvSpPr>
            <p:nvPr/>
          </p:nvSpPr>
          <p:spPr bwMode="auto">
            <a:xfrm>
              <a:off x="3582" y="3661"/>
              <a:ext cx="97"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55374" name="Group 46"/>
          <p:cNvGrpSpPr>
            <a:grpSpLocks/>
          </p:cNvGrpSpPr>
          <p:nvPr/>
        </p:nvGrpSpPr>
        <p:grpSpPr bwMode="auto">
          <a:xfrm>
            <a:off x="7143750" y="5502275"/>
            <a:ext cx="1627188" cy="615950"/>
            <a:chOff x="4500" y="3466"/>
            <a:chExt cx="1025" cy="388"/>
          </a:xfrm>
        </p:grpSpPr>
        <p:sp>
          <p:nvSpPr>
            <p:cNvPr id="355353" name="Rectangle 25"/>
            <p:cNvSpPr>
              <a:spLocks noChangeArrowheads="1"/>
            </p:cNvSpPr>
            <p:nvPr/>
          </p:nvSpPr>
          <p:spPr bwMode="auto">
            <a:xfrm>
              <a:off x="4621" y="3466"/>
              <a:ext cx="904" cy="3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100" b="1"/>
                <a:t>Commercialization</a:t>
              </a:r>
            </a:p>
          </p:txBody>
        </p:sp>
        <p:sp>
          <p:nvSpPr>
            <p:cNvPr id="355357" name="Line 29"/>
            <p:cNvSpPr>
              <a:spLocks noChangeShapeType="1"/>
            </p:cNvSpPr>
            <p:nvPr/>
          </p:nvSpPr>
          <p:spPr bwMode="auto">
            <a:xfrm>
              <a:off x="4500" y="3661"/>
              <a:ext cx="97"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55361" name="Group 33"/>
          <p:cNvGrpSpPr>
            <a:grpSpLocks/>
          </p:cNvGrpSpPr>
          <p:nvPr/>
        </p:nvGrpSpPr>
        <p:grpSpPr bwMode="auto">
          <a:xfrm>
            <a:off x="4916488" y="6196013"/>
            <a:ext cx="1536700" cy="344487"/>
            <a:chOff x="3509" y="3757"/>
            <a:chExt cx="968" cy="217"/>
          </a:xfrm>
        </p:grpSpPr>
        <p:sp>
          <p:nvSpPr>
            <p:cNvPr id="355358" name="Line 30"/>
            <p:cNvSpPr>
              <a:spLocks noChangeShapeType="1"/>
            </p:cNvSpPr>
            <p:nvPr/>
          </p:nvSpPr>
          <p:spPr bwMode="auto">
            <a:xfrm flipV="1">
              <a:off x="3509" y="3757"/>
              <a:ext cx="0" cy="21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5359" name="Line 31"/>
            <p:cNvSpPr>
              <a:spLocks noChangeShapeType="1"/>
            </p:cNvSpPr>
            <p:nvPr/>
          </p:nvSpPr>
          <p:spPr bwMode="auto">
            <a:xfrm>
              <a:off x="3509" y="3974"/>
              <a:ext cx="9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5360" name="Line 32"/>
            <p:cNvSpPr>
              <a:spLocks noChangeShapeType="1"/>
            </p:cNvSpPr>
            <p:nvPr/>
          </p:nvSpPr>
          <p:spPr bwMode="auto">
            <a:xfrm flipV="1">
              <a:off x="4477" y="3757"/>
              <a:ext cx="0" cy="21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55371" name="Group 43"/>
          <p:cNvGrpSpPr>
            <a:grpSpLocks/>
          </p:cNvGrpSpPr>
          <p:nvPr/>
        </p:nvGrpSpPr>
        <p:grpSpPr bwMode="auto">
          <a:xfrm>
            <a:off x="9410700" y="1355725"/>
            <a:ext cx="2651125" cy="2041525"/>
            <a:chOff x="5952" y="974"/>
            <a:chExt cx="1670" cy="1286"/>
          </a:xfrm>
        </p:grpSpPr>
        <p:sp>
          <p:nvSpPr>
            <p:cNvPr id="355365" name="Text Box 37"/>
            <p:cNvSpPr txBox="1">
              <a:spLocks noChangeArrowheads="1"/>
            </p:cNvSpPr>
            <p:nvPr/>
          </p:nvSpPr>
          <p:spPr bwMode="auto">
            <a:xfrm>
              <a:off x="6267" y="1604"/>
              <a:ext cx="1355"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pPr>
              <a:r>
                <a:rPr lang="en-US" altLang="en-US" b="1"/>
                <a:t>Clean Room</a:t>
              </a:r>
              <a:br>
                <a:rPr lang="en-US" altLang="en-US" b="1"/>
              </a:br>
              <a:r>
                <a:rPr lang="en-US" altLang="en-US" b="1"/>
                <a:t>Prototype Fabrication </a:t>
              </a:r>
              <a:br>
                <a:rPr lang="en-US" altLang="en-US" b="1"/>
              </a:br>
              <a:r>
                <a:rPr lang="en-US" altLang="en-US" sz="1200" b="1"/>
                <a:t>$50-200K per Design Cycle</a:t>
              </a:r>
              <a:br>
                <a:rPr lang="en-US" altLang="en-US" sz="1200" b="1"/>
              </a:br>
              <a:r>
                <a:rPr lang="en-US" altLang="en-US" sz="1200" b="1"/>
                <a:t>1-3 Month Turn Around</a:t>
              </a:r>
            </a:p>
          </p:txBody>
        </p:sp>
        <p:sp>
          <p:nvSpPr>
            <p:cNvPr id="355366" name="Line 38"/>
            <p:cNvSpPr>
              <a:spLocks noChangeShapeType="1"/>
            </p:cNvSpPr>
            <p:nvPr/>
          </p:nvSpPr>
          <p:spPr bwMode="auto">
            <a:xfrm flipH="1">
              <a:off x="5952" y="1652"/>
              <a:ext cx="315"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55369" name="Picture 4" descr="C:\Program Files\Kodak Digital Science\Picture Easy Software\Top Drawer\P000004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1" y="974"/>
              <a:ext cx="853"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3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536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536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55373"/>
                                        </p:tgtEl>
                                        <p:attrNameLst>
                                          <p:attrName>style.visibility</p:attrName>
                                        </p:attrNameLst>
                                      </p:cBhvr>
                                      <p:to>
                                        <p:strVal val="visible"/>
                                      </p:to>
                                    </p:set>
                                  </p:childTnLst>
                                </p:cTn>
                              </p:par>
                              <p:par>
                                <p:cTn id="19" presetID="35" presetClass="path" presetSubtype="0" accel="50000" decel="50000" fill="hold" nodeType="withEffect">
                                  <p:stCondLst>
                                    <p:cond delay="0"/>
                                  </p:stCondLst>
                                  <p:childTnLst>
                                    <p:animMotion origin="layout" path="M 1.38889E-6 -2.83237E-6 L -0.3717 0.00255 " pathEditMode="relative" rAng="0" ptsTypes="AA">
                                      <p:cBhvr>
                                        <p:cTn id="20" dur="1000" fill="hold"/>
                                        <p:tgtEl>
                                          <p:spTgt spid="355371"/>
                                        </p:tgtEl>
                                        <p:attrNameLst>
                                          <p:attrName>ppt_x</p:attrName>
                                          <p:attrName>ppt_y</p:attrName>
                                        </p:attrNameLst>
                                      </p:cBhvr>
                                      <p:rCtr x="-18594" y="116"/>
                                    </p:animMotion>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5536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55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idx="4294967295"/>
          </p:nvPr>
        </p:nvSpPr>
        <p:spPr>
          <a:xfrm>
            <a:off x="231775" y="298450"/>
            <a:ext cx="8410575" cy="501650"/>
          </a:xfrm>
        </p:spPr>
        <p:txBody>
          <a:bodyPr lIns="90488" tIns="44450" rIns="90488" bIns="44450"/>
          <a:lstStyle/>
          <a:p>
            <a:r>
              <a:rPr lang="en-US" altLang="en-US" sz="3200" b="1" dirty="0"/>
              <a:t>Materials &amp; </a:t>
            </a:r>
            <a:r>
              <a:rPr lang="en-US" altLang="en-US" sz="3200" b="1" dirty="0" err="1" smtClean="0"/>
              <a:t>Microdevice</a:t>
            </a:r>
            <a:r>
              <a:rPr lang="en-US" altLang="en-US" sz="3200" b="1" dirty="0" smtClean="0"/>
              <a:t> Research</a:t>
            </a:r>
            <a:endParaRPr lang="en-US" altLang="en-US" sz="3200" b="1" dirty="0"/>
          </a:p>
        </p:txBody>
      </p:sp>
      <p:sp>
        <p:nvSpPr>
          <p:cNvPr id="357379" name="Rectangle 3"/>
          <p:cNvSpPr>
            <a:spLocks noGrp="1" noChangeArrowheads="1"/>
          </p:cNvSpPr>
          <p:nvPr>
            <p:ph type="body" sz="half" idx="4294967295"/>
          </p:nvPr>
        </p:nvSpPr>
        <p:spPr>
          <a:xfrm>
            <a:off x="693738" y="3735388"/>
            <a:ext cx="3252787" cy="2697162"/>
          </a:xfrm>
          <a:ln/>
        </p:spPr>
        <p:txBody>
          <a:bodyPr wrap="none" lIns="90488" tIns="44450" rIns="90488" bIns="44450" anchor="ctr"/>
          <a:lstStyle/>
          <a:p>
            <a:pPr>
              <a:lnSpc>
                <a:spcPct val="90000"/>
              </a:lnSpc>
              <a:buFont typeface="Wingdings" pitchFamily="2" charset="2"/>
              <a:buChar char="q"/>
            </a:pPr>
            <a:r>
              <a:rPr lang="en-US" altLang="en-US" sz="1400" b="1"/>
              <a:t>Clean/Wet Etch</a:t>
            </a:r>
          </a:p>
          <a:p>
            <a:pPr lvl="1">
              <a:lnSpc>
                <a:spcPct val="90000"/>
              </a:lnSpc>
              <a:buFont typeface="Wingdings" pitchFamily="2" charset="2"/>
              <a:buChar char="§"/>
            </a:pPr>
            <a:r>
              <a:rPr lang="en-US" altLang="en-US" sz="1400"/>
              <a:t>Megasonics cleaner</a:t>
            </a:r>
          </a:p>
          <a:p>
            <a:pPr lvl="1">
              <a:lnSpc>
                <a:spcPct val="90000"/>
              </a:lnSpc>
              <a:buFont typeface="Wingdings" pitchFamily="2" charset="2"/>
              <a:buChar char="§"/>
            </a:pPr>
            <a:r>
              <a:rPr lang="en-US" altLang="en-US" sz="1400"/>
              <a:t>Spin spray rinser/dryer</a:t>
            </a:r>
          </a:p>
          <a:p>
            <a:pPr>
              <a:lnSpc>
                <a:spcPct val="90000"/>
              </a:lnSpc>
              <a:buFont typeface="Wingdings" pitchFamily="2" charset="2"/>
              <a:buChar char="q"/>
            </a:pPr>
            <a:r>
              <a:rPr lang="en-US" altLang="en-US" sz="1400" b="1"/>
              <a:t>Deposition</a:t>
            </a:r>
          </a:p>
          <a:p>
            <a:pPr lvl="1">
              <a:lnSpc>
                <a:spcPct val="90000"/>
              </a:lnSpc>
              <a:buFont typeface="Wingdings" pitchFamily="2" charset="2"/>
              <a:buChar char="§"/>
            </a:pPr>
            <a:r>
              <a:rPr lang="en-US" altLang="en-US" sz="1400"/>
              <a:t>CVC sputterer</a:t>
            </a:r>
          </a:p>
          <a:p>
            <a:pPr lvl="1">
              <a:lnSpc>
                <a:spcPct val="90000"/>
              </a:lnSpc>
              <a:buFont typeface="Wingdings" pitchFamily="2" charset="2"/>
              <a:buChar char="§"/>
            </a:pPr>
            <a:r>
              <a:rPr lang="en-US" altLang="en-US" sz="1400"/>
              <a:t>LPCVD furnace</a:t>
            </a:r>
          </a:p>
          <a:p>
            <a:pPr lvl="1">
              <a:lnSpc>
                <a:spcPct val="90000"/>
              </a:lnSpc>
              <a:buFont typeface="Wingdings" pitchFamily="2" charset="2"/>
              <a:buChar char="§"/>
            </a:pPr>
            <a:r>
              <a:rPr lang="en-US" altLang="en-US" sz="1400"/>
              <a:t>PEO annealing furnace</a:t>
            </a:r>
          </a:p>
          <a:p>
            <a:pPr>
              <a:lnSpc>
                <a:spcPct val="90000"/>
              </a:lnSpc>
              <a:buFont typeface="Wingdings" pitchFamily="2" charset="2"/>
              <a:buChar char="q"/>
            </a:pPr>
            <a:r>
              <a:rPr lang="en-US" altLang="en-US" sz="1400" b="1"/>
              <a:t>Lithography</a:t>
            </a:r>
          </a:p>
          <a:p>
            <a:pPr lvl="1">
              <a:lnSpc>
                <a:spcPct val="90000"/>
              </a:lnSpc>
              <a:buFont typeface="Wingdings" pitchFamily="2" charset="2"/>
              <a:buChar char="§"/>
            </a:pPr>
            <a:r>
              <a:rPr lang="en-US" altLang="en-US" sz="1400"/>
              <a:t>Canon stepper</a:t>
            </a:r>
          </a:p>
          <a:p>
            <a:pPr lvl="1">
              <a:lnSpc>
                <a:spcPct val="90000"/>
              </a:lnSpc>
              <a:buFont typeface="Wingdings" pitchFamily="2" charset="2"/>
              <a:buChar char="§"/>
            </a:pPr>
            <a:r>
              <a:rPr lang="en-US" altLang="en-US" sz="1400"/>
              <a:t>Spin coater</a:t>
            </a:r>
          </a:p>
          <a:p>
            <a:pPr lvl="1">
              <a:lnSpc>
                <a:spcPct val="90000"/>
              </a:lnSpc>
              <a:buFont typeface="Wingdings" pitchFamily="2" charset="2"/>
              <a:buChar char="§"/>
            </a:pPr>
            <a:r>
              <a:rPr lang="en-US" altLang="en-US" sz="1400"/>
              <a:t>Polyimide/PMDS ovens</a:t>
            </a:r>
          </a:p>
        </p:txBody>
      </p:sp>
      <p:sp>
        <p:nvSpPr>
          <p:cNvPr id="357380" name="Rectangle 4"/>
          <p:cNvSpPr>
            <a:spLocks noGrp="1" noChangeArrowheads="1"/>
          </p:cNvSpPr>
          <p:nvPr>
            <p:ph type="body" sz="half" idx="4294967295"/>
          </p:nvPr>
        </p:nvSpPr>
        <p:spPr>
          <a:xfrm>
            <a:off x="4111625" y="3697288"/>
            <a:ext cx="2803525" cy="2727325"/>
          </a:xfrm>
        </p:spPr>
        <p:txBody>
          <a:bodyPr lIns="90488" tIns="44450" rIns="90488" bIns="44450"/>
          <a:lstStyle/>
          <a:p>
            <a:pPr>
              <a:lnSpc>
                <a:spcPct val="90000"/>
              </a:lnSpc>
              <a:buFont typeface="Wingdings" pitchFamily="2" charset="2"/>
              <a:buChar char="q"/>
            </a:pPr>
            <a:r>
              <a:rPr lang="en-US" altLang="en-US" sz="1400" b="1"/>
              <a:t>Dry Etch</a:t>
            </a:r>
          </a:p>
          <a:p>
            <a:pPr lvl="1">
              <a:lnSpc>
                <a:spcPct val="90000"/>
              </a:lnSpc>
              <a:buFont typeface="Wingdings" pitchFamily="2" charset="2"/>
              <a:buChar char="§"/>
            </a:pPr>
            <a:r>
              <a:rPr lang="en-US" altLang="en-US" sz="1400"/>
              <a:t>Oxford etcher</a:t>
            </a:r>
          </a:p>
          <a:p>
            <a:pPr lvl="1">
              <a:lnSpc>
                <a:spcPct val="90000"/>
              </a:lnSpc>
              <a:buFont typeface="Wingdings" pitchFamily="2" charset="2"/>
              <a:buChar char="§"/>
            </a:pPr>
            <a:r>
              <a:rPr lang="en-US" altLang="en-US" sz="1400"/>
              <a:t>Dielectric Etch</a:t>
            </a:r>
          </a:p>
          <a:p>
            <a:pPr>
              <a:lnSpc>
                <a:spcPct val="90000"/>
              </a:lnSpc>
              <a:buFont typeface="Wingdings" pitchFamily="2" charset="2"/>
              <a:buChar char="q"/>
            </a:pPr>
            <a:r>
              <a:rPr lang="en-US" altLang="en-US" sz="1400" b="1"/>
              <a:t>STS</a:t>
            </a:r>
          </a:p>
          <a:p>
            <a:pPr lvl="1">
              <a:lnSpc>
                <a:spcPct val="90000"/>
              </a:lnSpc>
              <a:buFont typeface="Wingdings" pitchFamily="2" charset="2"/>
              <a:buChar char="§"/>
            </a:pPr>
            <a:r>
              <a:rPr lang="en-US" altLang="en-US" sz="1400"/>
              <a:t>STS cluster tool</a:t>
            </a:r>
          </a:p>
          <a:p>
            <a:pPr lvl="1">
              <a:lnSpc>
                <a:spcPct val="90000"/>
              </a:lnSpc>
              <a:buFont typeface="Wingdings" pitchFamily="2" charset="2"/>
              <a:buChar char="§"/>
            </a:pPr>
            <a:r>
              <a:rPr lang="en-US" altLang="en-US" sz="1400"/>
              <a:t>Wafer grinder</a:t>
            </a:r>
          </a:p>
          <a:p>
            <a:pPr>
              <a:lnSpc>
                <a:spcPct val="90000"/>
              </a:lnSpc>
              <a:buFont typeface="Wingdings" pitchFamily="2" charset="2"/>
              <a:buChar char="q"/>
            </a:pPr>
            <a:r>
              <a:rPr lang="en-US" altLang="en-US" sz="1400" b="1"/>
              <a:t>Analytical</a:t>
            </a:r>
          </a:p>
          <a:p>
            <a:pPr lvl="1">
              <a:lnSpc>
                <a:spcPct val="90000"/>
              </a:lnSpc>
              <a:buFont typeface="Wingdings" pitchFamily="2" charset="2"/>
              <a:buChar char="§"/>
            </a:pPr>
            <a:r>
              <a:rPr lang="en-US" altLang="en-US" sz="1400"/>
              <a:t>Ellipsometer</a:t>
            </a:r>
          </a:p>
          <a:p>
            <a:pPr lvl="1">
              <a:lnSpc>
                <a:spcPct val="90000"/>
              </a:lnSpc>
              <a:buFont typeface="Wingdings" pitchFamily="2" charset="2"/>
              <a:buChar char="§"/>
            </a:pPr>
            <a:r>
              <a:rPr lang="en-US" altLang="en-US" sz="1400"/>
              <a:t>Reflectrometer</a:t>
            </a:r>
          </a:p>
          <a:p>
            <a:pPr lvl="1">
              <a:lnSpc>
                <a:spcPct val="90000"/>
              </a:lnSpc>
              <a:buFont typeface="Wingdings" pitchFamily="2" charset="2"/>
              <a:buChar char="§"/>
            </a:pPr>
            <a:r>
              <a:rPr lang="en-US" altLang="en-US" sz="1400"/>
              <a:t>SEM</a:t>
            </a:r>
          </a:p>
          <a:p>
            <a:pPr lvl="1">
              <a:lnSpc>
                <a:spcPct val="90000"/>
              </a:lnSpc>
              <a:buFont typeface="Wingdings" pitchFamily="2" charset="2"/>
              <a:buChar char="§"/>
            </a:pPr>
            <a:r>
              <a:rPr lang="en-US" altLang="en-US" sz="1400"/>
              <a:t>Profilometer</a:t>
            </a:r>
          </a:p>
        </p:txBody>
      </p:sp>
      <p:sp>
        <p:nvSpPr>
          <p:cNvPr id="357381" name="Rectangle 3"/>
          <p:cNvSpPr>
            <a:spLocks noChangeArrowheads="1"/>
          </p:cNvSpPr>
          <p:nvPr/>
        </p:nvSpPr>
        <p:spPr bwMode="auto">
          <a:xfrm>
            <a:off x="731838" y="2614613"/>
            <a:ext cx="4448175" cy="90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fontAlgn="base">
              <a:spcBef>
                <a:spcPct val="20000"/>
              </a:spcBef>
              <a:spcAft>
                <a:spcPct val="0"/>
              </a:spcAft>
              <a:buChar char="»"/>
              <a:defRPr sz="2000">
                <a:solidFill>
                  <a:schemeClr val="tx1"/>
                </a:solidFill>
                <a:latin typeface="Arial" pitchFamily="34" charset="0"/>
              </a:defRPr>
            </a:lvl6pPr>
            <a:lvl7pPr marL="2971800" indent="-228600" fontAlgn="base">
              <a:spcBef>
                <a:spcPct val="20000"/>
              </a:spcBef>
              <a:spcAft>
                <a:spcPct val="0"/>
              </a:spcAft>
              <a:buChar char="»"/>
              <a:defRPr sz="2000">
                <a:solidFill>
                  <a:schemeClr val="tx1"/>
                </a:solidFill>
                <a:latin typeface="Arial" pitchFamily="34" charset="0"/>
              </a:defRPr>
            </a:lvl7pPr>
            <a:lvl8pPr marL="3429000" indent="-228600" fontAlgn="base">
              <a:spcBef>
                <a:spcPct val="20000"/>
              </a:spcBef>
              <a:spcAft>
                <a:spcPct val="0"/>
              </a:spcAft>
              <a:buChar char="»"/>
              <a:defRPr sz="2000">
                <a:solidFill>
                  <a:schemeClr val="tx1"/>
                </a:solidFill>
                <a:latin typeface="Arial" pitchFamily="34" charset="0"/>
              </a:defRPr>
            </a:lvl8pPr>
            <a:lvl9pPr marL="3886200" indent="-228600" fontAlgn="base">
              <a:spcBef>
                <a:spcPct val="20000"/>
              </a:spcBef>
              <a:spcAft>
                <a:spcPct val="0"/>
              </a:spcAft>
              <a:buChar char="»"/>
              <a:defRPr sz="2000">
                <a:solidFill>
                  <a:schemeClr val="tx1"/>
                </a:solidFill>
                <a:latin typeface="Arial" pitchFamily="34" charset="0"/>
              </a:defRPr>
            </a:lvl9pPr>
          </a:lstStyle>
          <a:p>
            <a:pPr>
              <a:buFont typeface="Wingdings" pitchFamily="2" charset="2"/>
              <a:buChar char="Ø"/>
            </a:pPr>
            <a:r>
              <a:rPr lang="en-US" altLang="en-US" sz="1600" b="1"/>
              <a:t>Processing: 6” (150mm) Si wafers</a:t>
            </a:r>
          </a:p>
          <a:p>
            <a:pPr>
              <a:buFont typeface="Wingdings" pitchFamily="2" charset="2"/>
              <a:buChar char="Ø"/>
            </a:pPr>
            <a:r>
              <a:rPr lang="en-US" altLang="en-US" sz="1600" b="1"/>
              <a:t>Resolution: 0.5</a:t>
            </a:r>
            <a:r>
              <a:rPr lang="en-US" altLang="en-US" sz="1600" b="1">
                <a:cs typeface="Times New Roman" pitchFamily="18" charset="0"/>
              </a:rPr>
              <a:t>µm features</a:t>
            </a:r>
          </a:p>
          <a:p>
            <a:pPr>
              <a:buFont typeface="Wingdings" pitchFamily="2" charset="2"/>
              <a:buChar char="Ø"/>
            </a:pPr>
            <a:r>
              <a:rPr lang="en-US" altLang="en-US" sz="1600" b="1"/>
              <a:t>Full CMOS* Integration</a:t>
            </a:r>
          </a:p>
        </p:txBody>
      </p:sp>
      <p:pic>
        <p:nvPicPr>
          <p:cNvPr id="357382" name="Picture 4" descr="C:\Program Files\Kodak Digital Science\Picture Easy Software\Top Drawer\P000004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513" y="1277938"/>
            <a:ext cx="2813050"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383" name="Text Box 7"/>
          <p:cNvSpPr txBox="1">
            <a:spLocks noChangeArrowheads="1"/>
          </p:cNvSpPr>
          <p:nvPr/>
        </p:nvSpPr>
        <p:spPr bwMode="auto">
          <a:xfrm>
            <a:off x="693738" y="1239838"/>
            <a:ext cx="4800600" cy="93503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pPr>
            <a:r>
              <a:rPr lang="en-US" altLang="en-US" sz="1600" b="1">
                <a:cs typeface="Times New Roman" pitchFamily="18" charset="0"/>
              </a:rPr>
              <a:t>In House Prototype Development </a:t>
            </a:r>
            <a:r>
              <a:rPr lang="en-US" altLang="en-US" sz="1600" b="1"/>
              <a:t>Facility</a:t>
            </a:r>
            <a:r>
              <a:rPr lang="en-US" altLang="en-US" b="1"/>
              <a:t/>
            </a:r>
            <a:br>
              <a:rPr lang="en-US" altLang="en-US" b="1"/>
            </a:br>
            <a:r>
              <a:rPr lang="en-US" altLang="en-US" b="1"/>
              <a:t/>
            </a:r>
            <a:br>
              <a:rPr lang="en-US" altLang="en-US" b="1"/>
            </a:br>
            <a:r>
              <a:rPr lang="en-US" altLang="en-US" sz="1600" b="1">
                <a:cs typeface="Times New Roman" pitchFamily="18" charset="0"/>
              </a:rPr>
              <a:t>12,000 sq ft Class 100/1000 Clean Room</a:t>
            </a:r>
          </a:p>
        </p:txBody>
      </p:sp>
      <p:sp>
        <p:nvSpPr>
          <p:cNvPr id="357386" name="Text Box 10"/>
          <p:cNvSpPr txBox="1">
            <a:spLocks noChangeArrowheads="1"/>
          </p:cNvSpPr>
          <p:nvPr/>
        </p:nvSpPr>
        <p:spPr bwMode="auto">
          <a:xfrm>
            <a:off x="4841875" y="6534150"/>
            <a:ext cx="4302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a:t>*CMOS = Complementary Metal–Oxide–Semiconductor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a:xfrm>
            <a:off x="347663" y="519113"/>
            <a:ext cx="8686800" cy="644525"/>
          </a:xfrm>
        </p:spPr>
        <p:txBody>
          <a:bodyPr/>
          <a:lstStyle/>
          <a:p>
            <a:r>
              <a:rPr lang="en-US" altLang="en-US" sz="3200" b="1" dirty="0">
                <a:solidFill>
                  <a:schemeClr val="tx1"/>
                </a:solidFill>
              </a:rPr>
              <a:t>Micro-Optical Electro-Mechanical Devices</a:t>
            </a:r>
          </a:p>
        </p:txBody>
      </p:sp>
      <p:sp>
        <p:nvSpPr>
          <p:cNvPr id="544773" name="Text Box 5"/>
          <p:cNvSpPr txBox="1">
            <a:spLocks noChangeArrowheads="1"/>
          </p:cNvSpPr>
          <p:nvPr/>
        </p:nvSpPr>
        <p:spPr bwMode="auto">
          <a:xfrm>
            <a:off x="2459038" y="1585913"/>
            <a:ext cx="39576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800" b="1"/>
              <a:t>Kodak MEMS Light Modulator</a:t>
            </a:r>
          </a:p>
        </p:txBody>
      </p:sp>
      <p:sp>
        <p:nvSpPr>
          <p:cNvPr id="544774" name="Text Box 6"/>
          <p:cNvSpPr txBox="1">
            <a:spLocks noChangeArrowheads="1"/>
          </p:cNvSpPr>
          <p:nvPr/>
        </p:nvSpPr>
        <p:spPr bwMode="auto">
          <a:xfrm>
            <a:off x="2574925" y="2084388"/>
            <a:ext cx="3840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600" b="1"/>
              <a:t>Micromachined Reflection Grating</a:t>
            </a:r>
          </a:p>
        </p:txBody>
      </p:sp>
      <p:sp>
        <p:nvSpPr>
          <p:cNvPr id="544775" name="Text Box 7"/>
          <p:cNvSpPr txBox="1">
            <a:spLocks noChangeArrowheads="1"/>
          </p:cNvSpPr>
          <p:nvPr/>
        </p:nvSpPr>
        <p:spPr bwMode="auto">
          <a:xfrm>
            <a:off x="1998663" y="5848350"/>
            <a:ext cx="5222875" cy="36671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800" b="1"/>
              <a:t>Motivation: Solid State Display Applications</a:t>
            </a:r>
          </a:p>
        </p:txBody>
      </p:sp>
      <p:grpSp>
        <p:nvGrpSpPr>
          <p:cNvPr id="544780" name="Group 12"/>
          <p:cNvGrpSpPr>
            <a:grpSpLocks/>
          </p:cNvGrpSpPr>
          <p:nvPr/>
        </p:nvGrpSpPr>
        <p:grpSpPr bwMode="auto">
          <a:xfrm>
            <a:off x="2665413" y="2660650"/>
            <a:ext cx="3787775" cy="2770188"/>
            <a:chOff x="1670" y="1725"/>
            <a:chExt cx="2386" cy="1745"/>
          </a:xfrm>
        </p:grpSpPr>
        <p:pic>
          <p:nvPicPr>
            <p:cNvPr id="544772" name="Picture 4" descr="Activated Microbeam with Diffr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 y="1725"/>
              <a:ext cx="2178" cy="1663"/>
            </a:xfrm>
            <a:prstGeom prst="rect">
              <a:avLst/>
            </a:prstGeom>
            <a:noFill/>
            <a:extLst>
              <a:ext uri="{909E8E84-426E-40DD-AFC4-6F175D3DCCD1}">
                <a14:hiddenFill xmlns:a14="http://schemas.microsoft.com/office/drawing/2010/main">
                  <a:solidFill>
                    <a:srgbClr val="FFFFFF"/>
                  </a:solidFill>
                </a14:hiddenFill>
              </a:ext>
            </a:extLst>
          </p:spPr>
        </p:pic>
        <p:sp>
          <p:nvSpPr>
            <p:cNvPr id="544776" name="Line 8"/>
            <p:cNvSpPr>
              <a:spLocks noChangeShapeType="1"/>
            </p:cNvSpPr>
            <p:nvPr/>
          </p:nvSpPr>
          <p:spPr bwMode="auto">
            <a:xfrm>
              <a:off x="1743" y="2837"/>
              <a:ext cx="1200" cy="556"/>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4777" name="Text Box 9"/>
            <p:cNvSpPr txBox="1">
              <a:spLocks noChangeArrowheads="1"/>
            </p:cNvSpPr>
            <p:nvPr/>
          </p:nvSpPr>
          <p:spPr bwMode="auto">
            <a:xfrm>
              <a:off x="1670" y="3200"/>
              <a:ext cx="82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L </a:t>
              </a:r>
              <a:r>
                <a:rPr lang="en-US" altLang="en-US" sz="1200" b="1">
                  <a:sym typeface="Symbol" pitchFamily="18" charset="2"/>
                </a:rPr>
                <a:t></a:t>
              </a:r>
              <a:r>
                <a:rPr lang="en-US" altLang="en-US" sz="1200" b="1"/>
                <a:t> 100 </a:t>
              </a:r>
              <a:r>
                <a:rPr lang="en-US" altLang="en-US" sz="1200" b="1">
                  <a:sym typeface="Symbol" pitchFamily="18" charset="2"/>
                </a:rPr>
                <a:t></a:t>
              </a:r>
              <a:r>
                <a:rPr lang="en-US" altLang="en-US" sz="1200" b="1"/>
                <a:t>m</a:t>
              </a:r>
            </a:p>
          </p:txBody>
        </p:sp>
        <p:sp>
          <p:nvSpPr>
            <p:cNvPr id="544778" name="Line 10"/>
            <p:cNvSpPr>
              <a:spLocks noChangeShapeType="1"/>
            </p:cNvSpPr>
            <p:nvPr/>
          </p:nvSpPr>
          <p:spPr bwMode="auto">
            <a:xfrm flipV="1">
              <a:off x="3195" y="3098"/>
              <a:ext cx="677" cy="32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4779" name="Text Box 11"/>
            <p:cNvSpPr txBox="1">
              <a:spLocks noChangeArrowheads="1"/>
            </p:cNvSpPr>
            <p:nvPr/>
          </p:nvSpPr>
          <p:spPr bwMode="auto">
            <a:xfrm>
              <a:off x="3461" y="3297"/>
              <a:ext cx="59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W </a:t>
              </a:r>
              <a:r>
                <a:rPr lang="en-US" altLang="en-US" sz="1200" b="1">
                  <a:sym typeface="Symbol" pitchFamily="18" charset="2"/>
                </a:rPr>
                <a:t></a:t>
              </a:r>
              <a:r>
                <a:rPr lang="en-US" altLang="en-US" sz="1200" b="1"/>
                <a:t> 50 </a:t>
              </a:r>
              <a:r>
                <a:rPr lang="en-US" altLang="en-US" sz="1200" b="1">
                  <a:sym typeface="Symbol" pitchFamily="18" charset="2"/>
                </a:rPr>
                <a:t></a:t>
              </a:r>
              <a:r>
                <a:rPr lang="en-US" altLang="en-US" sz="1200" b="1"/>
                <a:t>m</a:t>
              </a:r>
            </a:p>
          </p:txBody>
        </p:sp>
      </p:grpSp>
      <p:grpSp>
        <p:nvGrpSpPr>
          <p:cNvPr id="544790" name="Group 22"/>
          <p:cNvGrpSpPr>
            <a:grpSpLocks/>
          </p:cNvGrpSpPr>
          <p:nvPr/>
        </p:nvGrpSpPr>
        <p:grpSpPr bwMode="auto">
          <a:xfrm>
            <a:off x="9872663" y="2468563"/>
            <a:ext cx="2495550" cy="1811337"/>
            <a:chOff x="6219" y="1555"/>
            <a:chExt cx="1572" cy="1141"/>
          </a:xfrm>
        </p:grpSpPr>
        <p:pic>
          <p:nvPicPr>
            <p:cNvPr id="544786"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 y="1555"/>
              <a:ext cx="1460" cy="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4788" name="Text Box 20"/>
            <p:cNvSpPr txBox="1">
              <a:spLocks noChangeArrowheads="1"/>
            </p:cNvSpPr>
            <p:nvPr/>
          </p:nvSpPr>
          <p:spPr bwMode="auto">
            <a:xfrm>
              <a:off x="6219" y="2523"/>
              <a:ext cx="157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1200" b="1"/>
                <a:t>115 in Front Projection Display</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path" presetSubtype="0" accel="50000" decel="50000" fill="hold" nodeType="clickEffect">
                                  <p:stCondLst>
                                    <p:cond delay="0"/>
                                  </p:stCondLst>
                                  <p:childTnLst>
                                    <p:animMotion origin="layout" path="M 4.16667E-6 1.85185E-6 L -0.38021 0.00254 " pathEditMode="relative" rAng="0" ptsTypes="AA">
                                      <p:cBhvr>
                                        <p:cTn id="6" dur="1000" fill="hold"/>
                                        <p:tgtEl>
                                          <p:spTgt spid="544790"/>
                                        </p:tgtEl>
                                        <p:attrNameLst>
                                          <p:attrName>ppt_x</p:attrName>
                                          <p:attrName>ppt_y</p:attrName>
                                        </p:attrNameLst>
                                      </p:cBhvr>
                                      <p:rCtr x="-19010"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10499</TotalTime>
  <Words>2627</Words>
  <Application>Microsoft Office PowerPoint</Application>
  <PresentationFormat>On-screen Show (4:3)</PresentationFormat>
  <Paragraphs>688</Paragraphs>
  <Slides>65</Slides>
  <Notes>57</Notes>
  <HiddenSlides>0</HiddenSlides>
  <MMClips>25</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6</vt:i4>
      </vt:variant>
      <vt:variant>
        <vt:lpstr>Slide Titles</vt:lpstr>
      </vt:variant>
      <vt:variant>
        <vt:i4>65</vt:i4>
      </vt:variant>
    </vt:vector>
  </HeadingPairs>
  <TitlesOfParts>
    <vt:vector size="80" baseType="lpstr">
      <vt:lpstr>굴림</vt:lpstr>
      <vt:lpstr>ＭＳ Ｐゴシック</vt:lpstr>
      <vt:lpstr>Arial</vt:lpstr>
      <vt:lpstr>Calibri</vt:lpstr>
      <vt:lpstr>Symbol</vt:lpstr>
      <vt:lpstr>Tahoma</vt:lpstr>
      <vt:lpstr>Times New Roman</vt:lpstr>
      <vt:lpstr>Wingdings</vt:lpstr>
      <vt:lpstr>Default Design</vt:lpstr>
      <vt:lpstr>Equation</vt:lpstr>
      <vt:lpstr>Bitmap Image</vt:lpstr>
      <vt:lpstr>Disegno Designer</vt:lpstr>
      <vt:lpstr>Photo Editor Photo</vt:lpstr>
      <vt:lpstr>Image</vt:lpstr>
      <vt:lpstr>SPW 7.1 Graph</vt:lpstr>
      <vt:lpstr>Computational Science  An Industrial Perspective Workshop  Multiscale Modeling for the Development of  Commercial Materials and Devices</vt:lpstr>
      <vt:lpstr>Interdisciplinary Computational Research</vt:lpstr>
      <vt:lpstr>Presentation Overview</vt:lpstr>
      <vt:lpstr>Multiscale Modeling</vt:lpstr>
      <vt:lpstr>Interdisciplinary Computational Research </vt:lpstr>
      <vt:lpstr>Modeling Overview</vt:lpstr>
      <vt:lpstr>Kodak Materials &amp; Microdevice Research</vt:lpstr>
      <vt:lpstr>Materials &amp; Microdevice Research</vt:lpstr>
      <vt:lpstr>Micro-Optical Electro-Mechanical Devices</vt:lpstr>
      <vt:lpstr>Micro-Optical Electro-Mechanical Analysis</vt:lpstr>
      <vt:lpstr>Display Applications: Linear Array Operation</vt:lpstr>
      <vt:lpstr>Commercial Projection Display</vt:lpstr>
      <vt:lpstr>Device Analysis and Rational Design </vt:lpstr>
      <vt:lpstr>Length and Time Scales</vt:lpstr>
      <vt:lpstr>Electrostatic Deformation of Microbeam</vt:lpstr>
      <vt:lpstr>Predict  Deformation of Microbeam</vt:lpstr>
      <vt:lpstr>Microbeam Deformation: Model vs. Experiment</vt:lpstr>
      <vt:lpstr>Optical Diffraction Efficiency</vt:lpstr>
      <vt:lpstr>Dynamic Analysis</vt:lpstr>
      <vt:lpstr>Continuum to Lumped-Element Model</vt:lpstr>
      <vt:lpstr>Lumped-Element Dynamic Analysis</vt:lpstr>
      <vt:lpstr>Effective Modeling Parameters</vt:lpstr>
      <vt:lpstr>PowerPoint Presentation</vt:lpstr>
      <vt:lpstr>Summary </vt:lpstr>
      <vt:lpstr>Microfluidics: Inkjet Printing</vt:lpstr>
      <vt:lpstr>Microfluidics: Inkjet Technology</vt:lpstr>
      <vt:lpstr>Fluid Dynamics and Transport Phenomena</vt:lpstr>
      <vt:lpstr>Historical Contributions to Fluid Mechanics</vt:lpstr>
      <vt:lpstr>Hydrodynamics</vt:lpstr>
      <vt:lpstr>Navier-Stokes Equations  </vt:lpstr>
      <vt:lpstr>Numerical Approach to Solving PDEs</vt:lpstr>
      <vt:lpstr>What is Computational Fluid Dynamics (CFD)?</vt:lpstr>
      <vt:lpstr>CFD Modeling Cycle</vt:lpstr>
      <vt:lpstr>CFD Program Solution Cycle</vt:lpstr>
      <vt:lpstr>CFD Analysis Applied to Inkjet Printing</vt:lpstr>
      <vt:lpstr>Microfluidic-based Printing</vt:lpstr>
      <vt:lpstr>Emerging Microfluidic Printing Applications</vt:lpstr>
      <vt:lpstr>Coating of Stents</vt:lpstr>
      <vt:lpstr>Multiphase Computational Fluid Dynamics (CFD)</vt:lpstr>
      <vt:lpstr>Drop-on-Demand Printing Thermal Bubble Jet</vt:lpstr>
      <vt:lpstr>Printing Cartridge - Thermal Bubble Jet</vt:lpstr>
      <vt:lpstr>Kodak MEMS Thermal Bubble Jet Drop Ejector</vt:lpstr>
      <vt:lpstr>PowerPoint Presentation</vt:lpstr>
      <vt:lpstr>CFD Thermal Bubble Jet Simulation</vt:lpstr>
      <vt:lpstr>DOD Simulation vs. Experiment</vt:lpstr>
      <vt:lpstr>Understanding Air Entrapment - Moving Bubbles</vt:lpstr>
      <vt:lpstr>Moving Bubbles</vt:lpstr>
      <vt:lpstr>Moving Bubbles</vt:lpstr>
      <vt:lpstr>Bubble Movement (3D CFD)</vt:lpstr>
      <vt:lpstr>Kodak Stream Technology</vt:lpstr>
      <vt:lpstr>Thermally Induced Microdrop Generation</vt:lpstr>
      <vt:lpstr>Kodak CMOS/MEMS Array Microdrop Generator</vt:lpstr>
      <vt:lpstr>CFD Analysis of Microdrop Generation</vt:lpstr>
      <vt:lpstr>Microdrop Generation: Model vs. Experiment</vt:lpstr>
      <vt:lpstr>Length and Time Scales</vt:lpstr>
      <vt:lpstr>PowerPoint Presentation</vt:lpstr>
      <vt:lpstr>Performance Optimization</vt:lpstr>
      <vt:lpstr>Slender Jet Analysis</vt:lpstr>
      <vt:lpstr>Slender Jet Analysis vs. Experiment</vt:lpstr>
      <vt:lpstr>Particle-Fluid Interactions</vt:lpstr>
      <vt:lpstr>Particle-Fluid Interactions Aerodynamic Droplet Interaction</vt:lpstr>
      <vt:lpstr>Fluid-Surface Interaction</vt:lpstr>
      <vt:lpstr>Translational Research</vt:lpstr>
      <vt:lpstr>Translational Research</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Emerging Applications of Inkjet Technology</dc:title>
  <dc:creator>FURLANI</dc:creator>
  <cp:lastModifiedBy>Furlani</cp:lastModifiedBy>
  <cp:revision>394</cp:revision>
  <cp:lastPrinted>2015-05-04T17:25:24Z</cp:lastPrinted>
  <dcterms:created xsi:type="dcterms:W3CDTF">2009-07-01T12:54:41Z</dcterms:created>
  <dcterms:modified xsi:type="dcterms:W3CDTF">2015-05-04T18:14:32Z</dcterms:modified>
</cp:coreProperties>
</file>